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60" r:id="rId5"/>
  </p:sldMasterIdLst>
  <p:notesMasterIdLst>
    <p:notesMasterId r:id="rId28"/>
  </p:notesMasterIdLst>
  <p:sldIdLst>
    <p:sldId id="256" r:id="rId6"/>
    <p:sldId id="257" r:id="rId7"/>
    <p:sldId id="267" r:id="rId8"/>
    <p:sldId id="269" r:id="rId9"/>
    <p:sldId id="305" r:id="rId10"/>
    <p:sldId id="271" r:id="rId11"/>
    <p:sldId id="306" r:id="rId12"/>
    <p:sldId id="274" r:id="rId13"/>
    <p:sldId id="277" r:id="rId14"/>
    <p:sldId id="276" r:id="rId15"/>
    <p:sldId id="279" r:id="rId16"/>
    <p:sldId id="307" r:id="rId17"/>
    <p:sldId id="280" r:id="rId18"/>
    <p:sldId id="308" r:id="rId19"/>
    <p:sldId id="268" r:id="rId20"/>
    <p:sldId id="285" r:id="rId21"/>
    <p:sldId id="286" r:id="rId22"/>
    <p:sldId id="287" r:id="rId23"/>
    <p:sldId id="309" r:id="rId24"/>
    <p:sldId id="288" r:id="rId25"/>
    <p:sldId id="291" r:id="rId26"/>
    <p:sldId id="310" r:id="rId27"/>
  </p:sldIdLst>
  <p:sldSz cx="12192000" cy="6858000"/>
  <p:notesSz cx="6858000" cy="9144000"/>
  <p:embeddedFontLst>
    <p:embeddedFont>
      <p:font typeface="Tahoma" panose="020B0604030504040204" pitchFamily="34" charset="0"/>
      <p:regular r:id="rId29"/>
      <p:bold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B259"/>
    <a:srgbClr val="00B05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C775E0-036F-4703-B9FC-1C83F7066FB3}" v="1" dt="2026-09-01T15:38:33.0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1411" autoAdjust="0"/>
  </p:normalViewPr>
  <p:slideViewPr>
    <p:cSldViewPr snapToGrid="0">
      <p:cViewPr varScale="1">
        <p:scale>
          <a:sx n="57" d="100"/>
          <a:sy n="57" d="100"/>
        </p:scale>
        <p:origin x="26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font" Target="fonts/font2.fntdata"/><Relationship Id="rId35" Type="http://schemas.microsoft.com/office/2015/10/relationships/revisionInfo" Target="revisionInfo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B4C1DE-DE32-4FD4-A630-4E145E5C65A4}" type="datetimeFigureOut">
              <a:rPr lang="en-IE" smtClean="0"/>
              <a:t>02/09/2026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6F4A27-ACC8-4339-A5E2-FB127140610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48127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1 Discover the Global Goals (40–60 minutes)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Children explore the 17 Sustainable Development Goals and decide as a team which goal they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want to focus on.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to do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Share the SDG flashcards with the class and give children time to read them in their teams.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Watch one or two short SDG introduction videos if you have access to a screen (links are in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presentation).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As a class, discuss which goals feel most urgent to you? Which ones can you see in your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own town or community?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Each team chooses the goal that matters most to them. Give them five minutes to discuss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agree.</a:t>
            </a:r>
          </a:p>
          <a:p>
            <a:r>
              <a:rPr lang="en-IE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Teacher notes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is no wrong answer here. Let children choose the goal they feel genuinely connected to.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goals will attract a lot of teams, and that is fine. The same goal can produce very different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solutions.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your class has recently done Science Blast or another project, it is worth checking in advance</a:t>
            </a:r>
          </a:p>
          <a:p>
            <a:r>
              <a:rPr lang="en-IE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whether any goals overlap so children can make a fresh choice if they want to.</a:t>
            </a:r>
            <a:endParaRPr lang="en-IE"/>
          </a:p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6F4A27-ACC8-4339-A5E2-FB1271406103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0018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6F4A27-ACC8-4339-A5E2-FB1271406103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72990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6F4A27-ACC8-4339-A5E2-FB1271406103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48427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C7A48-8269-2A9F-E37A-6FD0B467E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A52E6E-5A27-C478-C73A-D27E8EDC26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F0ED29-1E70-6AB5-35D7-F0F65EBB2D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A0E41-5A4A-6399-5482-9DEFB161CE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6F4A27-ACC8-4339-A5E2-FB1271406103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717538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6F4A27-ACC8-4339-A5E2-FB1271406103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375091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6404C-7A6F-1A25-2821-C97F99BDC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C2982D-528F-1E5B-AA32-D3EF7D4612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A662F2-8555-F1B9-E792-E2DE33E9CF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2 Choose and get to know your character (30–40 minutes)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Each team chooses one character whose life is affected by the problem linked to their goal. They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then make the character their own before doing anything else.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to do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Give each team the character stories sheet. Ask them to read through all the characters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decide together which one they want to focus on.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Once they have chosen, each team fills in the character profile worksheet (slide 9). Encourage them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give the character their own name, appearance, and personality - this is important! The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character should feel like someone they invented, not someone from a list.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Teams can also sketch their character on the character profile sketch sheet (slide 10) and present/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 out their character to the rest of the class (drama link).</a:t>
            </a:r>
          </a:p>
          <a:p>
            <a:r>
              <a:rPr lang="en-IE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Teacher notes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is the most important module for engagement. Pilot experience showed that when all teams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were assigned the same character without getting to choose, solutions became less varied and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children felt less ownership of the process. Each team should choose their own character, and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personalising the character - their name, how they look, what they like - makes a big difference to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 deeply children connect with the problem they are solving.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 not give too much input at this stage. The goal is for children to imagine and build on the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character themselves and connect to the character, not to get it right.</a:t>
            </a: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219095-8756-C3CD-ECFC-4E87FB8331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6F4A27-ACC8-4339-A5E2-FB1271406103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763637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6F4A27-ACC8-4339-A5E2-FB1271406103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41325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/>
              <a:t>Now it is time to share your character with the rest of the groups, you can use a bit of drama to act out your character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C42E7-41C5-4E56-A40B-75B0952217F2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50978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7A217-2AE2-25F8-B14B-3C3963923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4CB714-CA82-8C70-B5CD-BE542EC89E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EF9CCA-4B9E-8B02-623C-4180E3D147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3 Define the problem (20–25 minutes)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Each team writes a clear problem statement that captures exactly what their character is struggling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and why.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to do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Give each team the problem statement template (slide 12).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Ask them to complete each section - who their character is, what their character's problem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is, why they cannot solve it on their own, and how they will feel when there is a solution.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Encourage teams to be as specific as possible. A good problem statement names the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character, names the problem, and says something about why it is hard to fix.</a:t>
            </a:r>
          </a:p>
          <a:p>
            <a:r>
              <a:rPr lang="en-IE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Teacher notes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Keep this short. The problem statement is a thinking tool, not a piece of writing to perfect. If a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team is spending more than 20 minutes on it, prompt them to move on, the brainstorming and prototyping stages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will help them refine their thinking anyway.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 not give too much input into what the problem should be. If a team's problem statement is a bit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vague, that is fine. They will sharpen it as they start generating ideas.</a:t>
            </a: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9E67D1-392F-E793-CDC3-9E4024FB9B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6F4A27-ACC8-4339-A5E2-FB1271406103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640653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6F4A27-ACC8-4339-A5E2-FB1271406103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018156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58A72-41CD-E616-79BC-B47374453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BCD0FF-9C5F-E8F8-D227-DD0D2D4E23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9C9FCF-5B10-913B-CF13-2EA78A2F36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4 Generate and choose a solution (45–60 minutes)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Teams generate as many ideas as possible, then work together to develop their best one.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to do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Start with the A–Z ideation sheet. Give teams five minutes to write one solution idea for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each letter of the alphabet. Speed matters here so there is no time to overthink, encourage ‘silly’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ideas.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Then move to the Flower Power sheet. Teams write one idea in each petal. Give ten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minutes.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Gather all ideas (on the worksheets or on sticky notes) and display them so the whole team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 see everything. Give the team ten minutes to look through and vote on their favourite.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If it is hard to pick one, teams can combine two or three ideas. They then use the idea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brainwriting sheet (slide 16) to develop their chosen idea further (fill in the brainwriting sheet in a clockwise direction, following the arrows on the sheet!).</a:t>
            </a:r>
          </a:p>
          <a:p>
            <a:r>
              <a:rPr lang="en-IE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Ideation warm-ups (optional)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your class needs to warm up their creative thinking before the A–Z activity, try one of these -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Crazy 8s - fold a sheet of paper into 8 rectangles. Each child sketches a different idea in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each box, one minute per box, no talking.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Yes, and - one child shares an idea, the next responds with "Yes, and..." and adds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something. Keep going around the team, building the idea together. No saying "no" or "but".</a:t>
            </a:r>
          </a:p>
          <a:p>
            <a:r>
              <a:rPr lang="en-IE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Teacher notes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goal at the ideation stage is quantity, not quality. Silly ideas are welcome. The more ideas on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table, the better the final solution is likely to be. Encourage children to keep going even when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they feel stuck.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solution shopping step (reviewing all ideas together before picking one) is worth protecting.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Children often vote for the most familiar idea rather than the most interesting one. Encouraging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 to look for the surprising idea, or to combine two, tends to produce more inventive solutions.</a:t>
            </a: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A01E8F-7E0D-087A-A22D-A289BC002E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6F4A27-ACC8-4339-A5E2-FB1271406103}" type="slidenum">
              <a:rPr lang="en-IE" smtClean="0"/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444343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You may show this video as an inspiration that children can make a difference, not absolutely necessary.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6F4A27-ACC8-4339-A5E2-FB1271406103}" type="slidenum">
              <a:rPr lang="en-IE" smtClean="0"/>
              <a:t>15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910589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7B462-EF26-E75C-9BC4-6A060366A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5D1265-6449-8F43-500C-DDA6447158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3E1997-D4C3-6FC1-3E13-DF31DC8C42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5 Build, present, and reflect (60–90 minutes)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Teams build a prototype of their solution, present it to the class, and complete a short individual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reflection.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to do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Give each team the prototype sketch sheet. Ask them to draw their solution first before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building anything - this helps them plan.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Teams then build their prototype using whatever materials are available - recycled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cardboard, clay, LEGO, paper, fabric. If the solution is a campaign or an app rather than a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physical object, they can create a poster, a storyboard, or a simple sketch of how their campaign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would work.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Each team presents their solution to the class and the Green-Schools Committee. They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should explain - who their character is, what problem they solved, what their solution is, and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 it works.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The class gives feedback using two stars and a wish - two things they liked and one thing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they would suggest for improvement.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Children then complete the student reflection survey individually. This takes about five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minutes.</a:t>
            </a:r>
          </a:p>
          <a:p>
            <a:r>
              <a:rPr lang="en-IE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Teacher notes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Children often want more time for prototyping than is available. It helps to set a clear time limit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 the start and to reassure them that a simple, well-explained prototype is just as valid as an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elaborate one. Pilot feedback showed that some children were surprised when their prototypes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turned out smaller than they had imagined, this is a good learning in itself.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reflection survey (included separately) uses a simple before-and-after format. Children rate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themselves on five skills at the end of the project, thinking about how they felt before it started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how they feel now. This takes about five minutes and gives you, and us, a record of what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children felt they gained from the experience.</a:t>
            </a: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CE7891-7A0E-D649-CA63-A86F77960B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6F4A27-ACC8-4339-A5E2-FB1271406103}" type="slidenum">
              <a:rPr lang="en-IE" smtClean="0"/>
              <a:t>19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784266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Taking it further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classes will want to do something with their solution beyond the classroom. Here are a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few ideas -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Share prototypes at a school assembly or with parents at an open afternoon.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Write to a local councillor, business, or community organisation about the problem the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class identified.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Choose one solution to actually try to implement - even a small version of it - in the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school or local area.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Share the project with your Green-Schools Committee and see whether it connects to any</a:t>
            </a:r>
          </a:p>
          <a:p>
            <a:r>
              <a:rPr lang="en-I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your current flag topics.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6F4A27-ACC8-4339-A5E2-FB1271406103}" type="slidenum">
              <a:rPr lang="en-IE" smtClean="0"/>
              <a:t>21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625353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EBE06-7CE9-DA6F-14EB-B5B77BB1A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999B00-2CD9-1A06-159D-D8E5DE3620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6B0814-CBDC-CDBF-0112-0D6DFA7DEA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9F7064-2D24-690C-625C-4D4E579084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6F4A27-ACC8-4339-A5E2-FB1271406103}" type="slidenum">
              <a:rPr lang="en-IE" smtClean="0"/>
              <a:t>22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08678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916C5-08D8-7DE2-5F3B-01B8E137B1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ED490A-7DDA-6079-349C-B3F4F88B91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673DA7-E89A-677B-B48E-6FC5247CC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E3802-823F-45F1-B8F1-52F8618C714F}" type="datetimeFigureOut">
              <a:rPr lang="en-IE" smtClean="0"/>
              <a:t>02/09/2026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2C152-E7BB-1201-9A4E-A8106582E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8680F-EFB4-9BD7-1C0E-DFB48DDB5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62EFD-4300-41ED-8727-608E88EE678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34609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BF101-7498-FA15-73E0-7BE46C82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60C35-9486-4D2A-1E71-AF1968D07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2F109E-7EB3-6EC9-D0A7-F5DB21CE1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E3802-823F-45F1-B8F1-52F8618C714F}" type="datetimeFigureOut">
              <a:rPr lang="en-IE" smtClean="0"/>
              <a:t>02/09/2026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3CC3E-9DCD-CA56-6D08-83C3AFD52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9BB6B-315D-8B19-61CD-288E010D4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62EFD-4300-41ED-8727-608E88EE678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00800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3211B-9E88-26D8-1A4B-70FE6CCAD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7ABA2-6EC9-0B92-B898-4E9CF8FD9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EA5F88-451E-81A3-C0A8-F199DD386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E3802-823F-45F1-B8F1-52F8618C714F}" type="datetimeFigureOut">
              <a:rPr lang="en-IE" smtClean="0"/>
              <a:t>02/09/2026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58FCE-3915-7357-BAD0-7B368C9AE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33EB4-A5F3-5DC0-EA44-C761F97AE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62EFD-4300-41ED-8727-608E88EE678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98936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7FB12-0EDA-B528-1443-EE34F9ADD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B25A1-E646-E72E-3A82-922BDB71A4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A2746E-34A1-C079-04AD-B02CA8856E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80874F-9141-F3B2-C16B-8FCC98884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E3802-823F-45F1-B8F1-52F8618C714F}" type="datetimeFigureOut">
              <a:rPr lang="en-IE" smtClean="0"/>
              <a:t>02/09/2026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99EA55-D570-1120-2BB4-69A7506CF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105A64-2F0B-B07E-212D-69DAA1BCF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62EFD-4300-41ED-8727-608E88EE678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37931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B89EA-5142-CE43-D237-8A9D1E90B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EAEDC6-1113-22A1-C7CE-B8A18169D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7B7369-10EE-A4AB-7FA8-6334CC2A60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AB82AF-23BD-81C9-251C-4FAFFBAE4F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056C4F-5290-6793-B764-0202ED284C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A34116-3F5F-228E-BC7D-560F6C20D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E3802-823F-45F1-B8F1-52F8618C714F}" type="datetimeFigureOut">
              <a:rPr lang="en-IE" smtClean="0"/>
              <a:t>02/09/2026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E75029-CAEB-4188-E195-C84BBDF89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5B8C4E-EE33-6D6B-76D7-16F9E2696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62EFD-4300-41ED-8727-608E88EE678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50230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2C68A-1531-F7A6-C7E5-10AB7762E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F57ECC-D2D0-7D64-40E9-3163F639A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E3802-823F-45F1-B8F1-52F8618C714F}" type="datetimeFigureOut">
              <a:rPr lang="en-IE" smtClean="0"/>
              <a:t>02/09/2026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AA600D-93E3-5E14-BC0E-DD72D3C30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FD25F7-7DEE-E641-5FD6-9F903F4FB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62EFD-4300-41ED-8727-608E88EE678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37485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6ED7EA-7F45-2DAE-C09B-917090E86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E3802-823F-45F1-B8F1-52F8618C714F}" type="datetimeFigureOut">
              <a:rPr lang="en-IE" smtClean="0"/>
              <a:t>02/09/2026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52F480-12A9-4178-A210-8929759FB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FB3407-0CC1-4077-44FF-CF6FD7411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62EFD-4300-41ED-8727-608E88EE678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30983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B6007-9AAB-B335-AB0E-E9FCFBEC5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58D18-9E6F-2D14-D894-11A3C4F55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65390D-1532-8AA8-5919-C136E1A3A3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3FA958-4CD0-BD0C-5556-3384D3C9C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E3802-823F-45F1-B8F1-52F8618C714F}" type="datetimeFigureOut">
              <a:rPr lang="en-IE" smtClean="0"/>
              <a:t>02/09/2026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646BBB-246C-6FE7-0646-734157435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2A5BD4-427A-1B73-9256-F9FD1C3BF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62EFD-4300-41ED-8727-608E88EE678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78449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A311B-D178-1F2D-E9BD-67FEC250B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4C7D1E-A626-D843-63C7-1476D0C34F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260192-DD1D-4EE8-48F5-EEDAEC8411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1057BD-B71F-CE74-5807-6D11CDBD6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E3802-823F-45F1-B8F1-52F8618C714F}" type="datetimeFigureOut">
              <a:rPr lang="en-IE" smtClean="0"/>
              <a:t>02/09/2026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C1E308-1944-D969-04F2-D545451D3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16351-DC15-071A-E96E-86B05AA87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62EFD-4300-41ED-8727-608E88EE678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78925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59CF0-5D9B-5555-FCA5-391F164B4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E7033A-C015-6F3C-B169-6F518545CD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0FB919-91C1-972D-2574-39009BD5C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E3802-823F-45F1-B8F1-52F8618C714F}" type="datetimeFigureOut">
              <a:rPr lang="en-IE" smtClean="0"/>
              <a:t>02/09/2026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5712EC-4640-D5C3-635A-0562507F4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1AE49C-40CF-AA5B-9C23-70C309319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62EFD-4300-41ED-8727-608E88EE678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10436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0C766D-C50F-C7B3-DDD2-F72F35AD2B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CEF3FF-6F15-0AEA-5C10-4EC46651DD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E1C14E-9D2C-F6F9-1AC5-8D53F46E3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E3802-823F-45F1-B8F1-52F8618C714F}" type="datetimeFigureOut">
              <a:rPr lang="en-IE" smtClean="0"/>
              <a:t>02/09/2026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90B069-9559-F8F0-5C60-C5ADF9A36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06D0B7-0362-2AAD-5735-4AD9F72C9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62EFD-4300-41ED-8727-608E88EE678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91553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1503588"/>
            <a:ext cx="10363200" cy="350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8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2716159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33588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36733" y="104294"/>
            <a:ext cx="7110309" cy="350937"/>
          </a:xfrm>
        </p:spPr>
        <p:txBody>
          <a:bodyPr lIns="0" tIns="0" rIns="0" bIns="0"/>
          <a:lstStyle>
            <a:lvl1pPr>
              <a:defRPr sz="228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08546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36733" y="104294"/>
            <a:ext cx="7110309" cy="350937"/>
          </a:xfrm>
        </p:spPr>
        <p:txBody>
          <a:bodyPr lIns="0" tIns="0" rIns="0" bIns="0"/>
          <a:lstStyle>
            <a:lvl1pPr>
              <a:defRPr sz="228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1" y="1115566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115566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30414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36733" y="104294"/>
            <a:ext cx="7110309" cy="350937"/>
          </a:xfrm>
        </p:spPr>
        <p:txBody>
          <a:bodyPr lIns="0" tIns="0" rIns="0" bIns="0"/>
          <a:lstStyle>
            <a:lvl1pPr>
              <a:defRPr sz="228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23669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1489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616287-FD40-1677-2879-8FFE63561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64DE3C-5F46-1083-ECFF-4C9F506E7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6C634-388B-25E5-8C6A-07C4F5B3E6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AE3802-823F-45F1-B8F1-52F8618C714F}" type="datetimeFigureOut">
              <a:rPr lang="en-IE" smtClean="0"/>
              <a:t>02/09/2026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9FCBA-465F-1A90-7D32-CBBF32CFDF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9D2A7-A9A3-0E5C-C892-F52DEFF9C2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262EFD-4300-41ED-8727-608E88EE678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80142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4604537"/>
            <a:ext cx="12190552" cy="243125"/>
          </a:xfrm>
          <a:custGeom>
            <a:avLst/>
            <a:gdLst/>
            <a:ahLst/>
            <a:cxnLst/>
            <a:rect l="l" t="t" r="r" b="b"/>
            <a:pathLst>
              <a:path w="10692130" h="379095">
                <a:moveTo>
                  <a:pt x="10692003" y="0"/>
                </a:moveTo>
                <a:lnTo>
                  <a:pt x="0" y="0"/>
                </a:lnTo>
                <a:lnTo>
                  <a:pt x="0" y="378879"/>
                </a:lnTo>
                <a:lnTo>
                  <a:pt x="10692003" y="378879"/>
                </a:lnTo>
                <a:lnTo>
                  <a:pt x="10692003" y="0"/>
                </a:lnTo>
                <a:close/>
              </a:path>
            </a:pathLst>
          </a:custGeom>
          <a:solidFill>
            <a:srgbClr val="ECE6DC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pic>
        <p:nvPicPr>
          <p:cNvPr id="17" name="bg object 17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37" y="4642884"/>
            <a:ext cx="183792" cy="167365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431647" y="4649926"/>
            <a:ext cx="172310" cy="154753"/>
          </a:xfrm>
          <a:custGeom>
            <a:avLst/>
            <a:gdLst/>
            <a:ahLst/>
            <a:cxnLst/>
            <a:rect l="l" t="t" r="r" b="b"/>
            <a:pathLst>
              <a:path w="151129" h="241300">
                <a:moveTo>
                  <a:pt x="149310" y="39589"/>
                </a:moveTo>
                <a:lnTo>
                  <a:pt x="124215" y="8042"/>
                </a:lnTo>
                <a:lnTo>
                  <a:pt x="86832" y="0"/>
                </a:lnTo>
                <a:lnTo>
                  <a:pt x="73549" y="1855"/>
                </a:lnTo>
                <a:lnTo>
                  <a:pt x="31982" y="21730"/>
                </a:lnTo>
                <a:lnTo>
                  <a:pt x="5216" y="61880"/>
                </a:lnTo>
                <a:lnTo>
                  <a:pt x="0" y="101980"/>
                </a:lnTo>
                <a:lnTo>
                  <a:pt x="1787" y="118408"/>
                </a:lnTo>
                <a:lnTo>
                  <a:pt x="21181" y="168417"/>
                </a:lnTo>
                <a:lnTo>
                  <a:pt x="58492" y="209857"/>
                </a:lnTo>
                <a:lnTo>
                  <a:pt x="106289" y="235055"/>
                </a:lnTo>
                <a:lnTo>
                  <a:pt x="140534" y="241226"/>
                </a:lnTo>
                <a:lnTo>
                  <a:pt x="146656" y="241214"/>
                </a:lnTo>
                <a:lnTo>
                  <a:pt x="150974" y="241061"/>
                </a:lnTo>
                <a:lnTo>
                  <a:pt x="150833" y="203971"/>
                </a:lnTo>
                <a:lnTo>
                  <a:pt x="150694" y="166881"/>
                </a:lnTo>
                <a:lnTo>
                  <a:pt x="150556" y="129790"/>
                </a:lnTo>
                <a:lnTo>
                  <a:pt x="150415" y="92700"/>
                </a:lnTo>
                <a:lnTo>
                  <a:pt x="133527" y="92834"/>
                </a:lnTo>
                <a:lnTo>
                  <a:pt x="116639" y="92968"/>
                </a:lnTo>
                <a:lnTo>
                  <a:pt x="99751" y="93105"/>
                </a:lnTo>
                <a:lnTo>
                  <a:pt x="82863" y="93246"/>
                </a:lnTo>
              </a:path>
            </a:pathLst>
          </a:custGeom>
          <a:ln w="15405">
            <a:solidFill>
              <a:srgbClr val="025E7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9" name="bg object 19"/>
          <p:cNvSpPr/>
          <p:nvPr/>
        </p:nvSpPr>
        <p:spPr>
          <a:xfrm>
            <a:off x="258395" y="4649334"/>
            <a:ext cx="173758" cy="155567"/>
          </a:xfrm>
          <a:custGeom>
            <a:avLst/>
            <a:gdLst/>
            <a:ahLst/>
            <a:cxnLst/>
            <a:rect l="l" t="t" r="r" b="b"/>
            <a:pathLst>
              <a:path w="152400" h="242570">
                <a:moveTo>
                  <a:pt x="33" y="0"/>
                </a:moveTo>
                <a:lnTo>
                  <a:pt x="53" y="36715"/>
                </a:lnTo>
                <a:lnTo>
                  <a:pt x="57" y="68859"/>
                </a:lnTo>
                <a:lnTo>
                  <a:pt x="50" y="96412"/>
                </a:lnTo>
                <a:lnTo>
                  <a:pt x="33" y="119354"/>
                </a:lnTo>
                <a:lnTo>
                  <a:pt x="17" y="126355"/>
                </a:lnTo>
                <a:lnTo>
                  <a:pt x="0" y="133540"/>
                </a:lnTo>
                <a:lnTo>
                  <a:pt x="0" y="141296"/>
                </a:lnTo>
                <a:lnTo>
                  <a:pt x="33" y="150012"/>
                </a:lnTo>
                <a:lnTo>
                  <a:pt x="174" y="172870"/>
                </a:lnTo>
                <a:lnTo>
                  <a:pt x="313" y="195726"/>
                </a:lnTo>
                <a:lnTo>
                  <a:pt x="451" y="218581"/>
                </a:lnTo>
                <a:lnTo>
                  <a:pt x="592" y="241439"/>
                </a:lnTo>
                <a:lnTo>
                  <a:pt x="13089" y="241905"/>
                </a:lnTo>
                <a:lnTo>
                  <a:pt x="24344" y="242062"/>
                </a:lnTo>
                <a:lnTo>
                  <a:pt x="34243" y="241989"/>
                </a:lnTo>
                <a:lnTo>
                  <a:pt x="72984" y="240018"/>
                </a:lnTo>
                <a:lnTo>
                  <a:pt x="116395" y="223410"/>
                </a:lnTo>
                <a:lnTo>
                  <a:pt x="142572" y="191460"/>
                </a:lnTo>
                <a:lnTo>
                  <a:pt x="152216" y="147966"/>
                </a:lnTo>
                <a:lnTo>
                  <a:pt x="150354" y="128328"/>
                </a:lnTo>
                <a:lnTo>
                  <a:pt x="127767" y="82456"/>
                </a:lnTo>
                <a:lnTo>
                  <a:pt x="91397" y="59131"/>
                </a:lnTo>
                <a:lnTo>
                  <a:pt x="65966" y="59595"/>
                </a:lnTo>
                <a:lnTo>
                  <a:pt x="40608" y="70473"/>
                </a:lnTo>
                <a:lnTo>
                  <a:pt x="17943" y="90736"/>
                </a:lnTo>
                <a:lnTo>
                  <a:pt x="592" y="119354"/>
                </a:lnTo>
              </a:path>
            </a:pathLst>
          </a:custGeom>
          <a:ln w="15405">
            <a:solidFill>
              <a:srgbClr val="025E7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0" name="bg object 20"/>
          <p:cNvSpPr/>
          <p:nvPr/>
        </p:nvSpPr>
        <p:spPr>
          <a:xfrm>
            <a:off x="0" y="945"/>
            <a:ext cx="12190552" cy="592948"/>
          </a:xfrm>
          <a:custGeom>
            <a:avLst/>
            <a:gdLst/>
            <a:ahLst/>
            <a:cxnLst/>
            <a:rect l="l" t="t" r="r" b="b"/>
            <a:pathLst>
              <a:path w="10692130" h="924560">
                <a:moveTo>
                  <a:pt x="10692003" y="0"/>
                </a:moveTo>
                <a:lnTo>
                  <a:pt x="0" y="0"/>
                </a:lnTo>
                <a:lnTo>
                  <a:pt x="0" y="923937"/>
                </a:lnTo>
                <a:lnTo>
                  <a:pt x="10692003" y="923937"/>
                </a:lnTo>
                <a:lnTo>
                  <a:pt x="10692003" y="0"/>
                </a:lnTo>
                <a:close/>
              </a:path>
            </a:pathLst>
          </a:custGeom>
          <a:solidFill>
            <a:srgbClr val="05B259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pic>
        <p:nvPicPr>
          <p:cNvPr id="21" name="bg object 21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30915" y="92046"/>
            <a:ext cx="467875" cy="38387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36733" y="104294"/>
            <a:ext cx="7110309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61422" y="2207388"/>
            <a:ext cx="106571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4510764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4510764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4510764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4677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21255">
        <a:defRPr>
          <a:latin typeface="+mn-lt"/>
          <a:ea typeface="+mn-ea"/>
          <a:cs typeface="+mn-cs"/>
        </a:defRPr>
      </a:lvl2pPr>
      <a:lvl3pPr marL="1042510">
        <a:defRPr>
          <a:latin typeface="+mn-lt"/>
          <a:ea typeface="+mn-ea"/>
          <a:cs typeface="+mn-cs"/>
        </a:defRPr>
      </a:lvl3pPr>
      <a:lvl4pPr marL="1563765">
        <a:defRPr>
          <a:latin typeface="+mn-lt"/>
          <a:ea typeface="+mn-ea"/>
          <a:cs typeface="+mn-cs"/>
        </a:defRPr>
      </a:lvl4pPr>
      <a:lvl5pPr marL="2085021">
        <a:defRPr>
          <a:latin typeface="+mn-lt"/>
          <a:ea typeface="+mn-ea"/>
          <a:cs typeface="+mn-cs"/>
        </a:defRPr>
      </a:lvl5pPr>
      <a:lvl6pPr marL="2606276">
        <a:defRPr>
          <a:latin typeface="+mn-lt"/>
          <a:ea typeface="+mn-ea"/>
          <a:cs typeface="+mn-cs"/>
        </a:defRPr>
      </a:lvl6pPr>
      <a:lvl7pPr marL="3127531">
        <a:defRPr>
          <a:latin typeface="+mn-lt"/>
          <a:ea typeface="+mn-ea"/>
          <a:cs typeface="+mn-cs"/>
        </a:defRPr>
      </a:lvl7pPr>
      <a:lvl8pPr marL="3648786">
        <a:defRPr>
          <a:latin typeface="+mn-lt"/>
          <a:ea typeface="+mn-ea"/>
          <a:cs typeface="+mn-cs"/>
        </a:defRPr>
      </a:lvl8pPr>
      <a:lvl9pPr marL="417004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21255">
        <a:defRPr>
          <a:latin typeface="+mn-lt"/>
          <a:ea typeface="+mn-ea"/>
          <a:cs typeface="+mn-cs"/>
        </a:defRPr>
      </a:lvl2pPr>
      <a:lvl3pPr marL="1042510">
        <a:defRPr>
          <a:latin typeface="+mn-lt"/>
          <a:ea typeface="+mn-ea"/>
          <a:cs typeface="+mn-cs"/>
        </a:defRPr>
      </a:lvl3pPr>
      <a:lvl4pPr marL="1563765">
        <a:defRPr>
          <a:latin typeface="+mn-lt"/>
          <a:ea typeface="+mn-ea"/>
          <a:cs typeface="+mn-cs"/>
        </a:defRPr>
      </a:lvl4pPr>
      <a:lvl5pPr marL="2085021">
        <a:defRPr>
          <a:latin typeface="+mn-lt"/>
          <a:ea typeface="+mn-ea"/>
          <a:cs typeface="+mn-cs"/>
        </a:defRPr>
      </a:lvl5pPr>
      <a:lvl6pPr marL="2606276">
        <a:defRPr>
          <a:latin typeface="+mn-lt"/>
          <a:ea typeface="+mn-ea"/>
          <a:cs typeface="+mn-cs"/>
        </a:defRPr>
      </a:lvl6pPr>
      <a:lvl7pPr marL="3127531">
        <a:defRPr>
          <a:latin typeface="+mn-lt"/>
          <a:ea typeface="+mn-ea"/>
          <a:cs typeface="+mn-cs"/>
        </a:defRPr>
      </a:lvl7pPr>
      <a:lvl8pPr marL="3648786">
        <a:defRPr>
          <a:latin typeface="+mn-lt"/>
          <a:ea typeface="+mn-ea"/>
          <a:cs typeface="+mn-cs"/>
        </a:defRPr>
      </a:lvl8pPr>
      <a:lvl9pPr marL="417004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eenschoolsireland.org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player.vimeo.com/video/138852758?app_id=122963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1vycAssMGU?feature=oembed" TargetMode="External"/><Relationship Id="rId5" Type="http://schemas.openxmlformats.org/officeDocument/2006/relationships/image" Target="../media/image27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player.vimeo.com/video/178464378?app_id=122963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6994" y="-16290"/>
            <a:ext cx="12190439" cy="3423106"/>
            <a:chOff x="0" y="16463"/>
            <a:chExt cx="10692130" cy="3070860"/>
          </a:xfrm>
        </p:grpSpPr>
        <p:sp>
          <p:nvSpPr>
            <p:cNvPr id="3" name="object 3"/>
            <p:cNvSpPr/>
            <p:nvPr/>
          </p:nvSpPr>
          <p:spPr>
            <a:xfrm>
              <a:off x="0" y="16463"/>
              <a:ext cx="10692130" cy="3070860"/>
            </a:xfrm>
            <a:custGeom>
              <a:avLst/>
              <a:gdLst/>
              <a:ahLst/>
              <a:cxnLst/>
              <a:rect l="l" t="t" r="r" b="b"/>
              <a:pathLst>
                <a:path w="10692130" h="3070860">
                  <a:moveTo>
                    <a:pt x="10692003" y="0"/>
                  </a:moveTo>
                  <a:lnTo>
                    <a:pt x="0" y="0"/>
                  </a:lnTo>
                  <a:lnTo>
                    <a:pt x="0" y="3070580"/>
                  </a:lnTo>
                  <a:lnTo>
                    <a:pt x="10692003" y="3070580"/>
                  </a:lnTo>
                  <a:lnTo>
                    <a:pt x="10692003" y="0"/>
                  </a:lnTo>
                  <a:close/>
                </a:path>
              </a:pathLst>
            </a:custGeom>
            <a:solidFill>
              <a:srgbClr val="05B259"/>
            </a:solidFill>
          </p:spPr>
          <p:txBody>
            <a:bodyPr wrap="square" lIns="0" tIns="0" rIns="0" bIns="0" rtlCol="0"/>
            <a:lstStyle/>
            <a:p>
              <a:pPr defTabSz="586405"/>
              <a:endParaRPr sz="705" kern="0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59886" y="177665"/>
              <a:ext cx="972220" cy="1191393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11765" y="5754512"/>
            <a:ext cx="12190439" cy="1240184"/>
          </a:xfrm>
          <a:custGeom>
            <a:avLst/>
            <a:gdLst/>
            <a:ahLst/>
            <a:cxnLst/>
            <a:rect l="l" t="t" r="r" b="b"/>
            <a:pathLst>
              <a:path w="10692130" h="1087754">
                <a:moveTo>
                  <a:pt x="10692003" y="0"/>
                </a:moveTo>
                <a:lnTo>
                  <a:pt x="0" y="0"/>
                </a:lnTo>
                <a:lnTo>
                  <a:pt x="0" y="1087602"/>
                </a:lnTo>
                <a:lnTo>
                  <a:pt x="10692003" y="1087602"/>
                </a:lnTo>
                <a:lnTo>
                  <a:pt x="10692003" y="0"/>
                </a:lnTo>
                <a:close/>
              </a:path>
            </a:pathLst>
          </a:custGeom>
          <a:solidFill>
            <a:srgbClr val="ECE6DC"/>
          </a:solidFill>
        </p:spPr>
        <p:txBody>
          <a:bodyPr wrap="square" lIns="0" tIns="0" rIns="0" bIns="0" rtlCol="0"/>
          <a:lstStyle/>
          <a:p>
            <a:pPr defTabSz="586405"/>
            <a:endParaRPr sz="1154" kern="0">
              <a:solidFill>
                <a:sysClr val="windowText" lastClr="000000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46885" y="6338042"/>
            <a:ext cx="3407068" cy="330413"/>
          </a:xfrm>
          <a:prstGeom prst="rect">
            <a:avLst/>
          </a:prstGeom>
        </p:spPr>
        <p:txBody>
          <a:bodyPr vert="horz" wrap="square" lIns="0" tIns="14480" rIns="0" bIns="0" rtlCol="0">
            <a:spAutoFit/>
          </a:bodyPr>
          <a:lstStyle/>
          <a:p>
            <a:pPr marL="14479" defTabSz="586405">
              <a:spcBef>
                <a:spcPts val="114"/>
              </a:spcBef>
            </a:pPr>
            <a:r>
              <a:rPr sz="2052" kern="0" spc="-12" dirty="0">
                <a:solidFill>
                  <a:srgbClr val="1E417C"/>
                </a:solidFill>
                <a:latin typeface="Tahoma"/>
                <a:cs typeface="Tahoma"/>
                <a:hlinkClick r:id="rId3"/>
              </a:rPr>
              <a:t>www.greenschoolsireland.org</a:t>
            </a:r>
            <a:endParaRPr sz="2052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865558" y="1708051"/>
            <a:ext cx="4443089" cy="919014"/>
          </a:xfrm>
          <a:prstGeom prst="rect">
            <a:avLst/>
          </a:prstGeom>
        </p:spPr>
        <p:txBody>
          <a:bodyPr vert="horz" wrap="square" lIns="0" tIns="49955" rIns="0" bIns="0" rtlCol="0">
            <a:spAutoFit/>
          </a:bodyPr>
          <a:lstStyle/>
          <a:p>
            <a:pPr marL="148413" algn="ctr">
              <a:spcBef>
                <a:spcPts val="434"/>
              </a:spcBef>
            </a:pPr>
            <a:r>
              <a:rPr lang="en-IE" sz="2822" b="1" spc="-12" dirty="0"/>
              <a:t>Global Goals Go Local Project</a:t>
            </a:r>
            <a:endParaRPr sz="2822" dirty="0"/>
          </a:p>
        </p:txBody>
      </p:sp>
      <p:sp>
        <p:nvSpPr>
          <p:cNvPr id="8" name="object 8"/>
          <p:cNvSpPr txBox="1"/>
          <p:nvPr/>
        </p:nvSpPr>
        <p:spPr>
          <a:xfrm>
            <a:off x="911436" y="2818976"/>
            <a:ext cx="10646181" cy="290979"/>
          </a:xfrm>
          <a:prstGeom prst="rect">
            <a:avLst/>
          </a:prstGeom>
        </p:spPr>
        <p:txBody>
          <a:bodyPr vert="horz" wrap="square" lIns="0" tIns="14480" rIns="0" bIns="0" rtlCol="0">
            <a:spAutoFit/>
          </a:bodyPr>
          <a:lstStyle/>
          <a:p>
            <a:pPr marL="14479" algn="ctr" defTabSz="586405">
              <a:spcBef>
                <a:spcPts val="114"/>
              </a:spcBef>
            </a:pPr>
            <a:r>
              <a:rPr sz="1796" b="1" kern="0" dirty="0">
                <a:solidFill>
                  <a:srgbClr val="1E417C"/>
                </a:solidFill>
                <a:latin typeface="Tahoma"/>
                <a:cs typeface="Tahoma"/>
              </a:rPr>
              <a:t>Working</a:t>
            </a:r>
            <a:r>
              <a:rPr sz="1796" b="1" kern="0" spc="-46" dirty="0">
                <a:solidFill>
                  <a:srgbClr val="1E417C"/>
                </a:solidFill>
                <a:latin typeface="Tahoma"/>
                <a:cs typeface="Tahoma"/>
              </a:rPr>
              <a:t> </a:t>
            </a:r>
            <a:r>
              <a:rPr sz="1796" b="1" kern="0" dirty="0">
                <a:solidFill>
                  <a:srgbClr val="1E417C"/>
                </a:solidFill>
                <a:latin typeface="Tahoma"/>
                <a:cs typeface="Tahoma"/>
              </a:rPr>
              <a:t>together</a:t>
            </a:r>
            <a:r>
              <a:rPr sz="1796" b="1" kern="0" spc="-40" dirty="0">
                <a:solidFill>
                  <a:srgbClr val="1E417C"/>
                </a:solidFill>
                <a:latin typeface="Tahoma"/>
                <a:cs typeface="Tahoma"/>
              </a:rPr>
              <a:t> </a:t>
            </a:r>
            <a:r>
              <a:rPr sz="1796" b="1" kern="0" dirty="0">
                <a:solidFill>
                  <a:srgbClr val="1E417C"/>
                </a:solidFill>
                <a:latin typeface="Tahoma"/>
                <a:cs typeface="Tahoma"/>
              </a:rPr>
              <a:t>for</a:t>
            </a:r>
            <a:r>
              <a:rPr sz="1796" b="1" kern="0" spc="-40" dirty="0">
                <a:solidFill>
                  <a:srgbClr val="1E417C"/>
                </a:solidFill>
                <a:latin typeface="Tahoma"/>
                <a:cs typeface="Tahoma"/>
              </a:rPr>
              <a:t> </a:t>
            </a:r>
            <a:r>
              <a:rPr sz="1796" b="1" kern="0" dirty="0">
                <a:solidFill>
                  <a:srgbClr val="1E417C"/>
                </a:solidFill>
                <a:latin typeface="Tahoma"/>
                <a:cs typeface="Tahoma"/>
              </a:rPr>
              <a:t>a</a:t>
            </a:r>
            <a:r>
              <a:rPr sz="1796" b="1" kern="0" spc="-40" dirty="0">
                <a:solidFill>
                  <a:srgbClr val="1E417C"/>
                </a:solidFill>
                <a:latin typeface="Tahoma"/>
                <a:cs typeface="Tahoma"/>
              </a:rPr>
              <a:t> </a:t>
            </a:r>
            <a:r>
              <a:rPr sz="1796" b="1" kern="0" dirty="0">
                <a:solidFill>
                  <a:srgbClr val="1E417C"/>
                </a:solidFill>
                <a:latin typeface="Tahoma"/>
                <a:cs typeface="Tahoma"/>
              </a:rPr>
              <a:t>sustainable</a:t>
            </a:r>
            <a:r>
              <a:rPr sz="1796" b="1" kern="0" spc="-40" dirty="0">
                <a:solidFill>
                  <a:srgbClr val="1E417C"/>
                </a:solidFill>
                <a:latin typeface="Tahoma"/>
                <a:cs typeface="Tahoma"/>
              </a:rPr>
              <a:t> </a:t>
            </a:r>
            <a:r>
              <a:rPr sz="1796" b="1" kern="0" spc="-12" dirty="0">
                <a:solidFill>
                  <a:srgbClr val="1E417C"/>
                </a:solidFill>
                <a:latin typeface="Tahoma"/>
                <a:cs typeface="Tahoma"/>
              </a:rPr>
              <a:t>future</a:t>
            </a:r>
            <a:endParaRPr sz="1796" kern="0" dirty="0">
              <a:solidFill>
                <a:sysClr val="windowText" lastClr="000000"/>
              </a:solidFill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199128" y="3560178"/>
            <a:ext cx="2070797" cy="2086877"/>
            <a:chOff x="4078768" y="3796953"/>
            <a:chExt cx="2534920" cy="2554605"/>
          </a:xfrm>
        </p:grpSpPr>
        <p:sp>
          <p:nvSpPr>
            <p:cNvPr id="10" name="object 10"/>
            <p:cNvSpPr/>
            <p:nvPr/>
          </p:nvSpPr>
          <p:spPr>
            <a:xfrm>
              <a:off x="5099723" y="4855233"/>
              <a:ext cx="496570" cy="496570"/>
            </a:xfrm>
            <a:custGeom>
              <a:avLst/>
              <a:gdLst/>
              <a:ahLst/>
              <a:cxnLst/>
              <a:rect l="l" t="t" r="r" b="b"/>
              <a:pathLst>
                <a:path w="496570" h="496570">
                  <a:moveTo>
                    <a:pt x="496163" y="248094"/>
                  </a:moveTo>
                  <a:lnTo>
                    <a:pt x="491123" y="298087"/>
                  </a:lnTo>
                  <a:lnTo>
                    <a:pt x="476669" y="344653"/>
                  </a:lnTo>
                  <a:lnTo>
                    <a:pt x="453796" y="386795"/>
                  </a:lnTo>
                  <a:lnTo>
                    <a:pt x="423503" y="423514"/>
                  </a:lnTo>
                  <a:lnTo>
                    <a:pt x="386787" y="453812"/>
                  </a:lnTo>
                  <a:lnTo>
                    <a:pt x="344644" y="476689"/>
                  </a:lnTo>
                  <a:lnTo>
                    <a:pt x="298072" y="491147"/>
                  </a:lnTo>
                  <a:lnTo>
                    <a:pt x="248069" y="496189"/>
                  </a:lnTo>
                  <a:lnTo>
                    <a:pt x="198077" y="491147"/>
                  </a:lnTo>
                  <a:lnTo>
                    <a:pt x="151513" y="476689"/>
                  </a:lnTo>
                  <a:lnTo>
                    <a:pt x="109375" y="453812"/>
                  </a:lnTo>
                  <a:lnTo>
                    <a:pt x="72661" y="423514"/>
                  </a:lnTo>
                  <a:lnTo>
                    <a:pt x="42368" y="386795"/>
                  </a:lnTo>
                  <a:lnTo>
                    <a:pt x="19495" y="344653"/>
                  </a:lnTo>
                  <a:lnTo>
                    <a:pt x="5040" y="298087"/>
                  </a:lnTo>
                  <a:lnTo>
                    <a:pt x="0" y="248094"/>
                  </a:lnTo>
                  <a:lnTo>
                    <a:pt x="5040" y="198101"/>
                  </a:lnTo>
                  <a:lnTo>
                    <a:pt x="19495" y="151535"/>
                  </a:lnTo>
                  <a:lnTo>
                    <a:pt x="42368" y="109393"/>
                  </a:lnTo>
                  <a:lnTo>
                    <a:pt x="72661" y="72674"/>
                  </a:lnTo>
                  <a:lnTo>
                    <a:pt x="109375" y="42376"/>
                  </a:lnTo>
                  <a:lnTo>
                    <a:pt x="151513" y="19499"/>
                  </a:lnTo>
                  <a:lnTo>
                    <a:pt x="198077" y="5041"/>
                  </a:lnTo>
                  <a:lnTo>
                    <a:pt x="248069" y="0"/>
                  </a:lnTo>
                  <a:lnTo>
                    <a:pt x="298072" y="5041"/>
                  </a:lnTo>
                  <a:lnTo>
                    <a:pt x="344644" y="19499"/>
                  </a:lnTo>
                  <a:lnTo>
                    <a:pt x="386787" y="42376"/>
                  </a:lnTo>
                  <a:lnTo>
                    <a:pt x="423503" y="72674"/>
                  </a:lnTo>
                  <a:lnTo>
                    <a:pt x="453796" y="109393"/>
                  </a:lnTo>
                  <a:lnTo>
                    <a:pt x="476669" y="151535"/>
                  </a:lnTo>
                  <a:lnTo>
                    <a:pt x="491123" y="198101"/>
                  </a:lnTo>
                  <a:lnTo>
                    <a:pt x="496163" y="248094"/>
                  </a:lnTo>
                  <a:close/>
                </a:path>
              </a:pathLst>
            </a:custGeom>
            <a:ln w="59207">
              <a:solidFill>
                <a:srgbClr val="C41888"/>
              </a:solidFill>
            </a:ln>
          </p:spPr>
          <p:txBody>
            <a:bodyPr wrap="square" lIns="0" tIns="0" rIns="0" bIns="0" rtlCol="0"/>
            <a:lstStyle/>
            <a:p>
              <a:pPr defTabSz="586405"/>
              <a:endParaRPr sz="115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031073" y="5378271"/>
              <a:ext cx="662940" cy="511809"/>
            </a:xfrm>
            <a:custGeom>
              <a:avLst/>
              <a:gdLst/>
              <a:ahLst/>
              <a:cxnLst/>
              <a:rect l="l" t="t" r="r" b="b"/>
              <a:pathLst>
                <a:path w="662939" h="511810">
                  <a:moveTo>
                    <a:pt x="5303" y="511542"/>
                  </a:moveTo>
                  <a:lnTo>
                    <a:pt x="1501" y="475730"/>
                  </a:lnTo>
                  <a:lnTo>
                    <a:pt x="0" y="432360"/>
                  </a:lnTo>
                  <a:lnTo>
                    <a:pt x="2511" y="382614"/>
                  </a:lnTo>
                  <a:lnTo>
                    <a:pt x="10748" y="327677"/>
                  </a:lnTo>
                  <a:lnTo>
                    <a:pt x="26423" y="268730"/>
                  </a:lnTo>
                  <a:lnTo>
                    <a:pt x="39545" y="230304"/>
                  </a:lnTo>
                  <a:lnTo>
                    <a:pt x="57070" y="186921"/>
                  </a:lnTo>
                  <a:lnTo>
                    <a:pt x="80731" y="141686"/>
                  </a:lnTo>
                  <a:lnTo>
                    <a:pt x="112265" y="97704"/>
                  </a:lnTo>
                  <a:lnTo>
                    <a:pt x="153405" y="58080"/>
                  </a:lnTo>
                  <a:lnTo>
                    <a:pt x="205887" y="25919"/>
                  </a:lnTo>
                  <a:lnTo>
                    <a:pt x="258214" y="7995"/>
                  </a:lnTo>
                  <a:lnTo>
                    <a:pt x="306194" y="0"/>
                  </a:lnTo>
                  <a:lnTo>
                    <a:pt x="363863" y="498"/>
                  </a:lnTo>
                  <a:lnTo>
                    <a:pt x="427578" y="15378"/>
                  </a:lnTo>
                  <a:lnTo>
                    <a:pt x="476944" y="39623"/>
                  </a:lnTo>
                  <a:lnTo>
                    <a:pt x="517703" y="71196"/>
                  </a:lnTo>
                  <a:lnTo>
                    <a:pt x="550879" y="107787"/>
                  </a:lnTo>
                  <a:lnTo>
                    <a:pt x="577490" y="147091"/>
                  </a:lnTo>
                  <a:lnTo>
                    <a:pt x="598561" y="186798"/>
                  </a:lnTo>
                  <a:lnTo>
                    <a:pt x="615110" y="224600"/>
                  </a:lnTo>
                  <a:lnTo>
                    <a:pt x="647044" y="318661"/>
                  </a:lnTo>
                  <a:lnTo>
                    <a:pt x="657921" y="375507"/>
                  </a:lnTo>
                  <a:lnTo>
                    <a:pt x="662521" y="427453"/>
                  </a:lnTo>
                  <a:lnTo>
                    <a:pt x="662574" y="473223"/>
                  </a:lnTo>
                  <a:lnTo>
                    <a:pt x="659810" y="511542"/>
                  </a:lnTo>
                </a:path>
              </a:pathLst>
            </a:custGeom>
            <a:ln w="59207">
              <a:solidFill>
                <a:srgbClr val="C41888"/>
              </a:solidFill>
            </a:ln>
          </p:spPr>
          <p:txBody>
            <a:bodyPr wrap="square" lIns="0" tIns="0" rIns="0" bIns="0" rtlCol="0"/>
            <a:lstStyle/>
            <a:p>
              <a:pPr defTabSz="586405"/>
              <a:endParaRPr sz="115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4376387" y="5287023"/>
              <a:ext cx="496570" cy="496570"/>
            </a:xfrm>
            <a:custGeom>
              <a:avLst/>
              <a:gdLst/>
              <a:ahLst/>
              <a:cxnLst/>
              <a:rect l="l" t="t" r="r" b="b"/>
              <a:pathLst>
                <a:path w="496570" h="496570">
                  <a:moveTo>
                    <a:pt x="496163" y="248094"/>
                  </a:moveTo>
                  <a:lnTo>
                    <a:pt x="491123" y="298087"/>
                  </a:lnTo>
                  <a:lnTo>
                    <a:pt x="476669" y="344653"/>
                  </a:lnTo>
                  <a:lnTo>
                    <a:pt x="453796" y="386795"/>
                  </a:lnTo>
                  <a:lnTo>
                    <a:pt x="423503" y="423514"/>
                  </a:lnTo>
                  <a:lnTo>
                    <a:pt x="386787" y="453812"/>
                  </a:lnTo>
                  <a:lnTo>
                    <a:pt x="344644" y="476689"/>
                  </a:lnTo>
                  <a:lnTo>
                    <a:pt x="298072" y="491147"/>
                  </a:lnTo>
                  <a:lnTo>
                    <a:pt x="248069" y="496188"/>
                  </a:lnTo>
                  <a:lnTo>
                    <a:pt x="198077" y="491147"/>
                  </a:lnTo>
                  <a:lnTo>
                    <a:pt x="151513" y="476689"/>
                  </a:lnTo>
                  <a:lnTo>
                    <a:pt x="109375" y="453812"/>
                  </a:lnTo>
                  <a:lnTo>
                    <a:pt x="72661" y="423514"/>
                  </a:lnTo>
                  <a:lnTo>
                    <a:pt x="42368" y="386795"/>
                  </a:lnTo>
                  <a:lnTo>
                    <a:pt x="19495" y="344653"/>
                  </a:lnTo>
                  <a:lnTo>
                    <a:pt x="5040" y="298087"/>
                  </a:lnTo>
                  <a:lnTo>
                    <a:pt x="0" y="248094"/>
                  </a:lnTo>
                  <a:lnTo>
                    <a:pt x="5040" y="198101"/>
                  </a:lnTo>
                  <a:lnTo>
                    <a:pt x="19495" y="151535"/>
                  </a:lnTo>
                  <a:lnTo>
                    <a:pt x="42368" y="109393"/>
                  </a:lnTo>
                  <a:lnTo>
                    <a:pt x="72661" y="72674"/>
                  </a:lnTo>
                  <a:lnTo>
                    <a:pt x="109375" y="42376"/>
                  </a:lnTo>
                  <a:lnTo>
                    <a:pt x="151513" y="19499"/>
                  </a:lnTo>
                  <a:lnTo>
                    <a:pt x="198077" y="5041"/>
                  </a:lnTo>
                  <a:lnTo>
                    <a:pt x="248069" y="0"/>
                  </a:lnTo>
                  <a:lnTo>
                    <a:pt x="298072" y="5041"/>
                  </a:lnTo>
                  <a:lnTo>
                    <a:pt x="344644" y="19499"/>
                  </a:lnTo>
                  <a:lnTo>
                    <a:pt x="386787" y="42376"/>
                  </a:lnTo>
                  <a:lnTo>
                    <a:pt x="423503" y="72674"/>
                  </a:lnTo>
                  <a:lnTo>
                    <a:pt x="453796" y="109393"/>
                  </a:lnTo>
                  <a:lnTo>
                    <a:pt x="476669" y="151535"/>
                  </a:lnTo>
                  <a:lnTo>
                    <a:pt x="491123" y="198101"/>
                  </a:lnTo>
                  <a:lnTo>
                    <a:pt x="496163" y="248094"/>
                  </a:lnTo>
                  <a:close/>
                </a:path>
              </a:pathLst>
            </a:custGeom>
            <a:ln w="59207">
              <a:solidFill>
                <a:srgbClr val="C41888"/>
              </a:solidFill>
            </a:ln>
          </p:spPr>
          <p:txBody>
            <a:bodyPr wrap="square" lIns="0" tIns="0" rIns="0" bIns="0" rtlCol="0"/>
            <a:lstStyle/>
            <a:p>
              <a:pPr defTabSz="586405"/>
              <a:endParaRPr sz="115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307737" y="5810057"/>
              <a:ext cx="662940" cy="511809"/>
            </a:xfrm>
            <a:custGeom>
              <a:avLst/>
              <a:gdLst/>
              <a:ahLst/>
              <a:cxnLst/>
              <a:rect l="l" t="t" r="r" b="b"/>
              <a:pathLst>
                <a:path w="662939" h="511810">
                  <a:moveTo>
                    <a:pt x="5303" y="511542"/>
                  </a:moveTo>
                  <a:lnTo>
                    <a:pt x="1501" y="475730"/>
                  </a:lnTo>
                  <a:lnTo>
                    <a:pt x="0" y="432360"/>
                  </a:lnTo>
                  <a:lnTo>
                    <a:pt x="2511" y="382614"/>
                  </a:lnTo>
                  <a:lnTo>
                    <a:pt x="10748" y="327677"/>
                  </a:lnTo>
                  <a:lnTo>
                    <a:pt x="26423" y="268730"/>
                  </a:lnTo>
                  <a:lnTo>
                    <a:pt x="39545" y="230304"/>
                  </a:lnTo>
                  <a:lnTo>
                    <a:pt x="57070" y="186921"/>
                  </a:lnTo>
                  <a:lnTo>
                    <a:pt x="80731" y="141686"/>
                  </a:lnTo>
                  <a:lnTo>
                    <a:pt x="112265" y="97704"/>
                  </a:lnTo>
                  <a:lnTo>
                    <a:pt x="153405" y="58080"/>
                  </a:lnTo>
                  <a:lnTo>
                    <a:pt x="205887" y="25919"/>
                  </a:lnTo>
                  <a:lnTo>
                    <a:pt x="258214" y="7995"/>
                  </a:lnTo>
                  <a:lnTo>
                    <a:pt x="306194" y="0"/>
                  </a:lnTo>
                  <a:lnTo>
                    <a:pt x="363863" y="498"/>
                  </a:lnTo>
                  <a:lnTo>
                    <a:pt x="427578" y="15378"/>
                  </a:lnTo>
                  <a:lnTo>
                    <a:pt x="476944" y="39623"/>
                  </a:lnTo>
                  <a:lnTo>
                    <a:pt x="517703" y="71196"/>
                  </a:lnTo>
                  <a:lnTo>
                    <a:pt x="550879" y="107787"/>
                  </a:lnTo>
                  <a:lnTo>
                    <a:pt x="577490" y="147091"/>
                  </a:lnTo>
                  <a:lnTo>
                    <a:pt x="598561" y="186798"/>
                  </a:lnTo>
                  <a:lnTo>
                    <a:pt x="615110" y="224600"/>
                  </a:lnTo>
                  <a:lnTo>
                    <a:pt x="647044" y="318661"/>
                  </a:lnTo>
                  <a:lnTo>
                    <a:pt x="657921" y="375507"/>
                  </a:lnTo>
                  <a:lnTo>
                    <a:pt x="662521" y="427453"/>
                  </a:lnTo>
                  <a:lnTo>
                    <a:pt x="662574" y="473223"/>
                  </a:lnTo>
                  <a:lnTo>
                    <a:pt x="659810" y="511542"/>
                  </a:lnTo>
                </a:path>
              </a:pathLst>
            </a:custGeom>
            <a:ln w="59207">
              <a:solidFill>
                <a:srgbClr val="C41888"/>
              </a:solidFill>
            </a:ln>
          </p:spPr>
          <p:txBody>
            <a:bodyPr wrap="square" lIns="0" tIns="0" rIns="0" bIns="0" rtlCol="0"/>
            <a:lstStyle/>
            <a:p>
              <a:pPr defTabSz="586405"/>
              <a:endParaRPr sz="115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5832586" y="5287023"/>
              <a:ext cx="496570" cy="496570"/>
            </a:xfrm>
            <a:custGeom>
              <a:avLst/>
              <a:gdLst/>
              <a:ahLst/>
              <a:cxnLst/>
              <a:rect l="l" t="t" r="r" b="b"/>
              <a:pathLst>
                <a:path w="496570" h="496570">
                  <a:moveTo>
                    <a:pt x="496163" y="248094"/>
                  </a:moveTo>
                  <a:lnTo>
                    <a:pt x="491123" y="298087"/>
                  </a:lnTo>
                  <a:lnTo>
                    <a:pt x="476669" y="344653"/>
                  </a:lnTo>
                  <a:lnTo>
                    <a:pt x="453796" y="386795"/>
                  </a:lnTo>
                  <a:lnTo>
                    <a:pt x="423503" y="423514"/>
                  </a:lnTo>
                  <a:lnTo>
                    <a:pt x="386787" y="453812"/>
                  </a:lnTo>
                  <a:lnTo>
                    <a:pt x="344644" y="476689"/>
                  </a:lnTo>
                  <a:lnTo>
                    <a:pt x="298072" y="491147"/>
                  </a:lnTo>
                  <a:lnTo>
                    <a:pt x="248069" y="496188"/>
                  </a:lnTo>
                  <a:lnTo>
                    <a:pt x="198077" y="491147"/>
                  </a:lnTo>
                  <a:lnTo>
                    <a:pt x="151513" y="476689"/>
                  </a:lnTo>
                  <a:lnTo>
                    <a:pt x="109375" y="453812"/>
                  </a:lnTo>
                  <a:lnTo>
                    <a:pt x="72661" y="423514"/>
                  </a:lnTo>
                  <a:lnTo>
                    <a:pt x="42368" y="386795"/>
                  </a:lnTo>
                  <a:lnTo>
                    <a:pt x="19495" y="344653"/>
                  </a:lnTo>
                  <a:lnTo>
                    <a:pt x="5040" y="298087"/>
                  </a:lnTo>
                  <a:lnTo>
                    <a:pt x="0" y="248094"/>
                  </a:lnTo>
                  <a:lnTo>
                    <a:pt x="5040" y="198101"/>
                  </a:lnTo>
                  <a:lnTo>
                    <a:pt x="19495" y="151535"/>
                  </a:lnTo>
                  <a:lnTo>
                    <a:pt x="42368" y="109393"/>
                  </a:lnTo>
                  <a:lnTo>
                    <a:pt x="72661" y="72674"/>
                  </a:lnTo>
                  <a:lnTo>
                    <a:pt x="109375" y="42376"/>
                  </a:lnTo>
                  <a:lnTo>
                    <a:pt x="151513" y="19499"/>
                  </a:lnTo>
                  <a:lnTo>
                    <a:pt x="198077" y="5041"/>
                  </a:lnTo>
                  <a:lnTo>
                    <a:pt x="248069" y="0"/>
                  </a:lnTo>
                  <a:lnTo>
                    <a:pt x="298072" y="5041"/>
                  </a:lnTo>
                  <a:lnTo>
                    <a:pt x="344644" y="19499"/>
                  </a:lnTo>
                  <a:lnTo>
                    <a:pt x="386787" y="42376"/>
                  </a:lnTo>
                  <a:lnTo>
                    <a:pt x="423503" y="72674"/>
                  </a:lnTo>
                  <a:lnTo>
                    <a:pt x="453796" y="109393"/>
                  </a:lnTo>
                  <a:lnTo>
                    <a:pt x="476669" y="151535"/>
                  </a:lnTo>
                  <a:lnTo>
                    <a:pt x="491123" y="198101"/>
                  </a:lnTo>
                  <a:lnTo>
                    <a:pt x="496163" y="248094"/>
                  </a:lnTo>
                  <a:close/>
                </a:path>
              </a:pathLst>
            </a:custGeom>
            <a:ln w="59207">
              <a:solidFill>
                <a:srgbClr val="C41888"/>
              </a:solidFill>
            </a:ln>
          </p:spPr>
          <p:txBody>
            <a:bodyPr wrap="square" lIns="0" tIns="0" rIns="0" bIns="0" rtlCol="0"/>
            <a:lstStyle/>
            <a:p>
              <a:pPr defTabSz="586405"/>
              <a:endParaRPr sz="115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5763937" y="5810057"/>
              <a:ext cx="662940" cy="511809"/>
            </a:xfrm>
            <a:custGeom>
              <a:avLst/>
              <a:gdLst/>
              <a:ahLst/>
              <a:cxnLst/>
              <a:rect l="l" t="t" r="r" b="b"/>
              <a:pathLst>
                <a:path w="662939" h="511810">
                  <a:moveTo>
                    <a:pt x="5303" y="511542"/>
                  </a:moveTo>
                  <a:lnTo>
                    <a:pt x="1501" y="475730"/>
                  </a:lnTo>
                  <a:lnTo>
                    <a:pt x="0" y="432360"/>
                  </a:lnTo>
                  <a:lnTo>
                    <a:pt x="2511" y="382614"/>
                  </a:lnTo>
                  <a:lnTo>
                    <a:pt x="10748" y="327677"/>
                  </a:lnTo>
                  <a:lnTo>
                    <a:pt x="26423" y="268730"/>
                  </a:lnTo>
                  <a:lnTo>
                    <a:pt x="39545" y="230304"/>
                  </a:lnTo>
                  <a:lnTo>
                    <a:pt x="57070" y="186921"/>
                  </a:lnTo>
                  <a:lnTo>
                    <a:pt x="80731" y="141686"/>
                  </a:lnTo>
                  <a:lnTo>
                    <a:pt x="112265" y="97704"/>
                  </a:lnTo>
                  <a:lnTo>
                    <a:pt x="153405" y="58080"/>
                  </a:lnTo>
                  <a:lnTo>
                    <a:pt x="205887" y="25919"/>
                  </a:lnTo>
                  <a:lnTo>
                    <a:pt x="258214" y="7995"/>
                  </a:lnTo>
                  <a:lnTo>
                    <a:pt x="306194" y="0"/>
                  </a:lnTo>
                  <a:lnTo>
                    <a:pt x="363863" y="498"/>
                  </a:lnTo>
                  <a:lnTo>
                    <a:pt x="427578" y="15378"/>
                  </a:lnTo>
                  <a:lnTo>
                    <a:pt x="476944" y="39623"/>
                  </a:lnTo>
                  <a:lnTo>
                    <a:pt x="517703" y="71196"/>
                  </a:lnTo>
                  <a:lnTo>
                    <a:pt x="550879" y="107787"/>
                  </a:lnTo>
                  <a:lnTo>
                    <a:pt x="577490" y="147091"/>
                  </a:lnTo>
                  <a:lnTo>
                    <a:pt x="598561" y="186798"/>
                  </a:lnTo>
                  <a:lnTo>
                    <a:pt x="615110" y="224600"/>
                  </a:lnTo>
                  <a:lnTo>
                    <a:pt x="647044" y="318661"/>
                  </a:lnTo>
                  <a:lnTo>
                    <a:pt x="657921" y="375507"/>
                  </a:lnTo>
                  <a:lnTo>
                    <a:pt x="662521" y="427453"/>
                  </a:lnTo>
                  <a:lnTo>
                    <a:pt x="662574" y="473223"/>
                  </a:lnTo>
                  <a:lnTo>
                    <a:pt x="659810" y="511542"/>
                  </a:lnTo>
                </a:path>
              </a:pathLst>
            </a:custGeom>
            <a:ln w="59207">
              <a:solidFill>
                <a:srgbClr val="C41888"/>
              </a:solidFill>
            </a:ln>
          </p:spPr>
          <p:txBody>
            <a:bodyPr wrap="square" lIns="0" tIns="0" rIns="0" bIns="0" rtlCol="0"/>
            <a:lstStyle/>
            <a:p>
              <a:pPr defTabSz="586405"/>
              <a:endParaRPr sz="115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108372" y="4394803"/>
              <a:ext cx="684530" cy="736600"/>
            </a:xfrm>
            <a:custGeom>
              <a:avLst/>
              <a:gdLst/>
              <a:ahLst/>
              <a:cxnLst/>
              <a:rect l="l" t="t" r="r" b="b"/>
              <a:pathLst>
                <a:path w="684529" h="736600">
                  <a:moveTo>
                    <a:pt x="684301" y="736168"/>
                  </a:moveTo>
                  <a:lnTo>
                    <a:pt x="684301" y="0"/>
                  </a:lnTo>
                  <a:lnTo>
                    <a:pt x="0" y="0"/>
                  </a:lnTo>
                  <a:lnTo>
                    <a:pt x="0" y="591007"/>
                  </a:lnTo>
                  <a:lnTo>
                    <a:pt x="497649" y="591007"/>
                  </a:lnTo>
                  <a:lnTo>
                    <a:pt x="534990" y="620039"/>
                  </a:lnTo>
                  <a:lnTo>
                    <a:pt x="572324" y="649071"/>
                  </a:lnTo>
                  <a:lnTo>
                    <a:pt x="609653" y="678103"/>
                  </a:lnTo>
                  <a:lnTo>
                    <a:pt x="646978" y="707136"/>
                  </a:lnTo>
                  <a:lnTo>
                    <a:pt x="684301" y="736168"/>
                  </a:lnTo>
                  <a:close/>
                </a:path>
              </a:pathLst>
            </a:custGeom>
            <a:ln w="59207">
              <a:solidFill>
                <a:srgbClr val="C41888"/>
              </a:solidFill>
            </a:ln>
          </p:spPr>
          <p:txBody>
            <a:bodyPr wrap="square" lIns="0" tIns="0" rIns="0" bIns="0" rtlCol="0"/>
            <a:lstStyle/>
            <a:p>
              <a:pPr defTabSz="586405"/>
              <a:endParaRPr sz="115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236496" y="4516016"/>
              <a:ext cx="424815" cy="356235"/>
            </a:xfrm>
            <a:custGeom>
              <a:avLst/>
              <a:gdLst/>
              <a:ahLst/>
              <a:cxnLst/>
              <a:rect l="l" t="t" r="r" b="b"/>
              <a:pathLst>
                <a:path w="424814" h="356235">
                  <a:moveTo>
                    <a:pt x="124733" y="0"/>
                  </a:moveTo>
                  <a:lnTo>
                    <a:pt x="55487" y="10344"/>
                  </a:lnTo>
                  <a:lnTo>
                    <a:pt x="8545" y="59800"/>
                  </a:lnTo>
                  <a:lnTo>
                    <a:pt x="0" y="117441"/>
                  </a:lnTo>
                  <a:lnTo>
                    <a:pt x="1892" y="137803"/>
                  </a:lnTo>
                  <a:lnTo>
                    <a:pt x="16667" y="189428"/>
                  </a:lnTo>
                  <a:lnTo>
                    <a:pt x="42848" y="231778"/>
                  </a:lnTo>
                  <a:lnTo>
                    <a:pt x="73989" y="265692"/>
                  </a:lnTo>
                  <a:lnTo>
                    <a:pt x="103644" y="292006"/>
                  </a:lnTo>
                  <a:lnTo>
                    <a:pt x="160785" y="332391"/>
                  </a:lnTo>
                  <a:lnTo>
                    <a:pt x="209258" y="356192"/>
                  </a:lnTo>
                  <a:lnTo>
                    <a:pt x="231811" y="347560"/>
                  </a:lnTo>
                  <a:lnTo>
                    <a:pt x="288601" y="317550"/>
                  </a:lnTo>
                  <a:lnTo>
                    <a:pt x="320078" y="294623"/>
                  </a:lnTo>
                  <a:lnTo>
                    <a:pt x="380435" y="236695"/>
                  </a:lnTo>
                  <a:lnTo>
                    <a:pt x="407339" y="194142"/>
                  </a:lnTo>
                  <a:lnTo>
                    <a:pt x="422465" y="141677"/>
                  </a:lnTo>
                  <a:lnTo>
                    <a:pt x="424300" y="120610"/>
                  </a:lnTo>
                  <a:lnTo>
                    <a:pt x="423037" y="91467"/>
                  </a:lnTo>
                  <a:lnTo>
                    <a:pt x="392671" y="28913"/>
                  </a:lnTo>
                  <a:lnTo>
                    <a:pt x="335727" y="1607"/>
                  </a:lnTo>
                  <a:lnTo>
                    <a:pt x="273431" y="8200"/>
                  </a:lnTo>
                  <a:lnTo>
                    <a:pt x="230946" y="37167"/>
                  </a:lnTo>
                  <a:lnTo>
                    <a:pt x="212407" y="62619"/>
                  </a:lnTo>
                  <a:lnTo>
                    <a:pt x="205663" y="51108"/>
                  </a:lnTo>
                  <a:lnTo>
                    <a:pt x="194854" y="36968"/>
                  </a:lnTo>
                  <a:lnTo>
                    <a:pt x="179405" y="22471"/>
                  </a:lnTo>
                  <a:lnTo>
                    <a:pt x="158737" y="9889"/>
                  </a:lnTo>
                  <a:lnTo>
                    <a:pt x="124733" y="0"/>
                  </a:lnTo>
                  <a:close/>
                </a:path>
              </a:pathLst>
            </a:custGeom>
            <a:solidFill>
              <a:srgbClr val="C41888"/>
            </a:solidFill>
          </p:spPr>
          <p:txBody>
            <a:bodyPr wrap="square" lIns="0" tIns="0" rIns="0" bIns="0" rtlCol="0"/>
            <a:lstStyle/>
            <a:p>
              <a:pPr defTabSz="586405"/>
              <a:endParaRPr sz="115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5899308" y="4394803"/>
              <a:ext cx="684530" cy="736600"/>
            </a:xfrm>
            <a:custGeom>
              <a:avLst/>
              <a:gdLst/>
              <a:ahLst/>
              <a:cxnLst/>
              <a:rect l="l" t="t" r="r" b="b"/>
              <a:pathLst>
                <a:path w="684529" h="736600">
                  <a:moveTo>
                    <a:pt x="0" y="736168"/>
                  </a:moveTo>
                  <a:lnTo>
                    <a:pt x="0" y="0"/>
                  </a:lnTo>
                  <a:lnTo>
                    <a:pt x="684301" y="0"/>
                  </a:lnTo>
                  <a:lnTo>
                    <a:pt x="684301" y="591007"/>
                  </a:lnTo>
                  <a:lnTo>
                    <a:pt x="186651" y="591007"/>
                  </a:lnTo>
                  <a:lnTo>
                    <a:pt x="149310" y="620039"/>
                  </a:lnTo>
                  <a:lnTo>
                    <a:pt x="111976" y="649071"/>
                  </a:lnTo>
                  <a:lnTo>
                    <a:pt x="74647" y="678103"/>
                  </a:lnTo>
                  <a:lnTo>
                    <a:pt x="37323" y="707136"/>
                  </a:lnTo>
                  <a:lnTo>
                    <a:pt x="0" y="736168"/>
                  </a:lnTo>
                  <a:close/>
                </a:path>
              </a:pathLst>
            </a:custGeom>
            <a:ln w="59207">
              <a:solidFill>
                <a:srgbClr val="C41888"/>
              </a:solidFill>
            </a:ln>
          </p:spPr>
          <p:txBody>
            <a:bodyPr wrap="square" lIns="0" tIns="0" rIns="0" bIns="0" rtlCol="0"/>
            <a:lstStyle/>
            <a:p>
              <a:pPr defTabSz="586405"/>
              <a:endParaRPr sz="115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6033226" y="4584896"/>
              <a:ext cx="435609" cy="0"/>
            </a:xfrm>
            <a:custGeom>
              <a:avLst/>
              <a:gdLst/>
              <a:ahLst/>
              <a:cxnLst/>
              <a:rect l="l" t="t" r="r" b="b"/>
              <a:pathLst>
                <a:path w="435610">
                  <a:moveTo>
                    <a:pt x="0" y="0"/>
                  </a:moveTo>
                  <a:lnTo>
                    <a:pt x="435495" y="0"/>
                  </a:lnTo>
                </a:path>
              </a:pathLst>
            </a:custGeom>
            <a:ln w="39471">
              <a:solidFill>
                <a:srgbClr val="C41888"/>
              </a:solidFill>
            </a:ln>
          </p:spPr>
          <p:txBody>
            <a:bodyPr wrap="square" lIns="0" tIns="0" rIns="0" bIns="0" rtlCol="0"/>
            <a:lstStyle/>
            <a:p>
              <a:pPr defTabSz="586405"/>
              <a:endParaRPr sz="115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6033226" y="4762892"/>
              <a:ext cx="435609" cy="0"/>
            </a:xfrm>
            <a:custGeom>
              <a:avLst/>
              <a:gdLst/>
              <a:ahLst/>
              <a:cxnLst/>
              <a:rect l="l" t="t" r="r" b="b"/>
              <a:pathLst>
                <a:path w="435610">
                  <a:moveTo>
                    <a:pt x="0" y="0"/>
                  </a:moveTo>
                  <a:lnTo>
                    <a:pt x="435495" y="0"/>
                  </a:lnTo>
                </a:path>
              </a:pathLst>
            </a:custGeom>
            <a:ln w="39471">
              <a:solidFill>
                <a:srgbClr val="C41888"/>
              </a:solidFill>
            </a:ln>
          </p:spPr>
          <p:txBody>
            <a:bodyPr wrap="square" lIns="0" tIns="0" rIns="0" bIns="0" rtlCol="0"/>
            <a:lstStyle/>
            <a:p>
              <a:pPr defTabSz="586405"/>
              <a:endParaRPr sz="1154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4988615" y="3826556"/>
              <a:ext cx="691515" cy="861060"/>
            </a:xfrm>
            <a:custGeom>
              <a:avLst/>
              <a:gdLst/>
              <a:ahLst/>
              <a:cxnLst/>
              <a:rect l="l" t="t" r="r" b="b"/>
              <a:pathLst>
                <a:path w="691514" h="861060">
                  <a:moveTo>
                    <a:pt x="269570" y="629005"/>
                  </a:moveTo>
                  <a:lnTo>
                    <a:pt x="342150" y="860564"/>
                  </a:lnTo>
                  <a:lnTo>
                    <a:pt x="414731" y="622096"/>
                  </a:lnTo>
                  <a:lnTo>
                    <a:pt x="691210" y="622096"/>
                  </a:lnTo>
                  <a:lnTo>
                    <a:pt x="691210" y="0"/>
                  </a:lnTo>
                  <a:lnTo>
                    <a:pt x="641835" y="244"/>
                  </a:lnTo>
                  <a:lnTo>
                    <a:pt x="592462" y="489"/>
                  </a:lnTo>
                  <a:lnTo>
                    <a:pt x="543090" y="734"/>
                  </a:lnTo>
                  <a:lnTo>
                    <a:pt x="493718" y="979"/>
                  </a:lnTo>
                  <a:lnTo>
                    <a:pt x="444346" y="1224"/>
                  </a:lnTo>
                  <a:lnTo>
                    <a:pt x="394975" y="1469"/>
                  </a:lnTo>
                  <a:lnTo>
                    <a:pt x="345605" y="1714"/>
                  </a:lnTo>
                  <a:lnTo>
                    <a:pt x="296234" y="1959"/>
                  </a:lnTo>
                  <a:lnTo>
                    <a:pt x="246863" y="2204"/>
                  </a:lnTo>
                  <a:lnTo>
                    <a:pt x="197491" y="2449"/>
                  </a:lnTo>
                  <a:lnTo>
                    <a:pt x="148120" y="2694"/>
                  </a:lnTo>
                  <a:lnTo>
                    <a:pt x="98747" y="2939"/>
                  </a:lnTo>
                  <a:lnTo>
                    <a:pt x="49374" y="3184"/>
                  </a:lnTo>
                  <a:lnTo>
                    <a:pt x="0" y="3429"/>
                  </a:lnTo>
                  <a:lnTo>
                    <a:pt x="0" y="629005"/>
                  </a:lnTo>
                  <a:lnTo>
                    <a:pt x="269570" y="629005"/>
                  </a:lnTo>
                  <a:close/>
                </a:path>
              </a:pathLst>
            </a:custGeom>
            <a:ln w="59207">
              <a:solidFill>
                <a:srgbClr val="C41888"/>
              </a:solidFill>
            </a:ln>
          </p:spPr>
          <p:txBody>
            <a:bodyPr wrap="square" lIns="0" tIns="0" rIns="0" bIns="0" rtlCol="0"/>
            <a:lstStyle/>
            <a:p>
              <a:pPr defTabSz="586405"/>
              <a:endParaRPr sz="1154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90781" y="4096121"/>
              <a:ext cx="128231" cy="13624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49432" y="4096121"/>
              <a:ext cx="128231" cy="13624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0106" y="4096121"/>
              <a:ext cx="128231" cy="13624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285AB44-215D-F370-9E79-E935B59A70AB}"/>
              </a:ext>
            </a:extLst>
          </p:cNvPr>
          <p:cNvSpPr/>
          <p:nvPr/>
        </p:nvSpPr>
        <p:spPr>
          <a:xfrm>
            <a:off x="-2" y="9526"/>
            <a:ext cx="12192000" cy="129508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70F787A-0B01-63AE-2A1F-412A15A0BB5E}"/>
              </a:ext>
            </a:extLst>
          </p:cNvPr>
          <p:cNvSpPr txBox="1">
            <a:spLocks/>
          </p:cNvSpPr>
          <p:nvPr/>
        </p:nvSpPr>
        <p:spPr>
          <a:xfrm>
            <a:off x="1109472" y="0"/>
            <a:ext cx="9144000" cy="12950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Global Goals Go Local Project</a:t>
            </a:r>
            <a:endParaRPr lang="en-IE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6AE37F-D6FB-1B99-BB56-1E65D52D0EC4}"/>
              </a:ext>
            </a:extLst>
          </p:cNvPr>
          <p:cNvSpPr/>
          <p:nvPr/>
        </p:nvSpPr>
        <p:spPr>
          <a:xfrm>
            <a:off x="0" y="6532880"/>
            <a:ext cx="12192000" cy="31283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3" name="Picture 2" descr="A logo of a person with flowers and open book&#10;&#10;Description automatically generated">
            <a:extLst>
              <a:ext uri="{FF2B5EF4-FFF2-40B4-BE49-F238E27FC236}">
                <a16:creationId xmlns:a16="http://schemas.microsoft.com/office/drawing/2014/main" id="{30C3A725-0FAC-A09C-ABCD-DF1200C9E68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9330" y="87805"/>
            <a:ext cx="880506" cy="107899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7304C40-DCB4-0566-0CC0-57A479131A3A}"/>
              </a:ext>
            </a:extLst>
          </p:cNvPr>
          <p:cNvSpPr txBox="1"/>
          <p:nvPr/>
        </p:nvSpPr>
        <p:spPr>
          <a:xfrm>
            <a:off x="3042247" y="1730184"/>
            <a:ext cx="61075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Module 1 - </a:t>
            </a:r>
            <a:r>
              <a:rPr lang="en-IE" sz="2400" b="1" dirty="0"/>
              <a:t>Discover the Global Goals </a:t>
            </a:r>
            <a:endParaRPr lang="en-US" sz="2400" b="1" i="0" dirty="0">
              <a:solidFill>
                <a:srgbClr val="00B05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1FAFB04-D829-D8F8-657B-36530923F0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879" y="2460771"/>
            <a:ext cx="3803186" cy="380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475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6F13051-90D2-663E-BD3E-6D6B304F478E}"/>
              </a:ext>
            </a:extLst>
          </p:cNvPr>
          <p:cNvSpPr/>
          <p:nvPr/>
        </p:nvSpPr>
        <p:spPr>
          <a:xfrm>
            <a:off x="0" y="9526"/>
            <a:ext cx="12192000" cy="129508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5AFCDA9-DA67-3B10-2746-1BE274838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653" y="9526"/>
            <a:ext cx="12001348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are the Global Goals for </a:t>
            </a:r>
            <a:br>
              <a:rPr lang="en-US" sz="2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Sustainable Development?</a:t>
            </a:r>
            <a:endParaRPr lang="en-IE" sz="2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88BA95-939A-251B-80A7-AF288B0E10FB}"/>
              </a:ext>
            </a:extLst>
          </p:cNvPr>
          <p:cNvSpPr/>
          <p:nvPr/>
        </p:nvSpPr>
        <p:spPr>
          <a:xfrm>
            <a:off x="0" y="6532880"/>
            <a:ext cx="12192000" cy="31283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2" name="Online Media 1" title="Malala introducing the The Worlds Largest Lesson">
            <a:hlinkClick r:id="" action="ppaction://media"/>
            <a:extLst>
              <a:ext uri="{FF2B5EF4-FFF2-40B4-BE49-F238E27FC236}">
                <a16:creationId xmlns:a16="http://schemas.microsoft.com/office/drawing/2014/main" id="{33ECAB69-BAB1-770E-3B18-C687BCBF5C8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54046" y="1547885"/>
            <a:ext cx="8483907" cy="4772198"/>
          </a:xfrm>
          <a:prstGeom prst="rect">
            <a:avLst/>
          </a:prstGeom>
        </p:spPr>
      </p:pic>
      <p:pic>
        <p:nvPicPr>
          <p:cNvPr id="3" name="Picture 2" descr="A logo of a person with flowers and open book&#10;&#10;Description automatically generated">
            <a:extLst>
              <a:ext uri="{FF2B5EF4-FFF2-40B4-BE49-F238E27FC236}">
                <a16:creationId xmlns:a16="http://schemas.microsoft.com/office/drawing/2014/main" id="{16EC11B6-FCFC-A944-3177-C66F69640EF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9330" y="87805"/>
            <a:ext cx="880506" cy="107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10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6F13051-90D2-663E-BD3E-6D6B304F478E}"/>
              </a:ext>
            </a:extLst>
          </p:cNvPr>
          <p:cNvSpPr/>
          <p:nvPr/>
        </p:nvSpPr>
        <p:spPr>
          <a:xfrm>
            <a:off x="0" y="9526"/>
            <a:ext cx="12192000" cy="129508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5AFCDA9-DA67-3B10-2746-1BE274838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164" y="87805"/>
            <a:ext cx="10868861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problems are we trying to solve?</a:t>
            </a:r>
            <a:endParaRPr lang="en-IE" sz="2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88BA95-939A-251B-80A7-AF288B0E10FB}"/>
              </a:ext>
            </a:extLst>
          </p:cNvPr>
          <p:cNvSpPr/>
          <p:nvPr/>
        </p:nvSpPr>
        <p:spPr>
          <a:xfrm>
            <a:off x="0" y="6532880"/>
            <a:ext cx="12192000" cy="31283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6" name="Picture 5" descr="A logo of a person with flowers and open book&#10;&#10;Description automatically generated">
            <a:extLst>
              <a:ext uri="{FF2B5EF4-FFF2-40B4-BE49-F238E27FC236}">
                <a16:creationId xmlns:a16="http://schemas.microsoft.com/office/drawing/2014/main" id="{15AEF84C-1FBB-7EB9-D08B-2379169933E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9330" y="87805"/>
            <a:ext cx="880506" cy="10789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F6685F1-FBB3-14E1-973F-3CEB034B58CF}"/>
              </a:ext>
            </a:extLst>
          </p:cNvPr>
          <p:cNvSpPr txBox="1"/>
          <p:nvPr/>
        </p:nvSpPr>
        <p:spPr>
          <a:xfrm>
            <a:off x="2701490" y="2090172"/>
            <a:ext cx="831315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US" sz="2400" b="1" i="0" dirty="0">
                <a:solidFill>
                  <a:srgbClr val="00B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nd world poverty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US" sz="2400" b="1" i="0" dirty="0">
                <a:solidFill>
                  <a:srgbClr val="00B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ackle global inequalities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lang="en-US" sz="2400" b="1" i="0" dirty="0">
                <a:solidFill>
                  <a:srgbClr val="00B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rotect our environment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B05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Stop climate change </a:t>
            </a:r>
            <a:endParaRPr lang="en-IE" sz="24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Picture 12" descr="A colorful circle with black text&#10;&#10;Description automatically generated">
            <a:extLst>
              <a:ext uri="{FF2B5EF4-FFF2-40B4-BE49-F238E27FC236}">
                <a16:creationId xmlns:a16="http://schemas.microsoft.com/office/drawing/2014/main" id="{45D99BD8-4300-53EE-F928-41DB24988F0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5605" y="1723700"/>
            <a:ext cx="3378984" cy="449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432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8D180-B943-FAF8-5B77-DA6078731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D692AC4-1266-9C0A-8550-2C7ACBAD6F84}"/>
              </a:ext>
            </a:extLst>
          </p:cNvPr>
          <p:cNvSpPr/>
          <p:nvPr/>
        </p:nvSpPr>
        <p:spPr>
          <a:xfrm>
            <a:off x="0" y="9526"/>
            <a:ext cx="12192000" cy="129508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3080F2D-CBD8-1892-E094-D610C8A31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164" y="87805"/>
            <a:ext cx="10868861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voices!</a:t>
            </a:r>
            <a:endParaRPr lang="en-IE" sz="3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95908F-847D-C324-5BF1-B17309A6B462}"/>
              </a:ext>
            </a:extLst>
          </p:cNvPr>
          <p:cNvSpPr/>
          <p:nvPr/>
        </p:nvSpPr>
        <p:spPr>
          <a:xfrm>
            <a:off x="0" y="6532880"/>
            <a:ext cx="12192000" cy="31283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6" name="Picture 5" descr="A logo of a person with flowers and open book&#10;&#10;Description automatically generated">
            <a:extLst>
              <a:ext uri="{FF2B5EF4-FFF2-40B4-BE49-F238E27FC236}">
                <a16:creationId xmlns:a16="http://schemas.microsoft.com/office/drawing/2014/main" id="{52A63E4F-3E9E-D35B-8C13-741E4E2D2C9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9330" y="87805"/>
            <a:ext cx="880506" cy="1078992"/>
          </a:xfrm>
          <a:prstGeom prst="rect">
            <a:avLst/>
          </a:prstGeom>
        </p:spPr>
      </p:pic>
      <p:grpSp>
        <p:nvGrpSpPr>
          <p:cNvPr id="92" name="Group 91">
            <a:extLst>
              <a:ext uri="{FF2B5EF4-FFF2-40B4-BE49-F238E27FC236}">
                <a16:creationId xmlns:a16="http://schemas.microsoft.com/office/drawing/2014/main" id="{6E0FCC9C-13AF-5956-4E73-4576B7358145}"/>
              </a:ext>
            </a:extLst>
          </p:cNvPr>
          <p:cNvGrpSpPr/>
          <p:nvPr/>
        </p:nvGrpSpPr>
        <p:grpSpPr>
          <a:xfrm>
            <a:off x="931403" y="1629701"/>
            <a:ext cx="5990474" cy="4572069"/>
            <a:chOff x="276030" y="1382888"/>
            <a:chExt cx="5990474" cy="4572069"/>
          </a:xfrm>
        </p:grpSpPr>
        <p:sp>
          <p:nvSpPr>
            <p:cNvPr id="50" name="object 16">
              <a:extLst>
                <a:ext uri="{FF2B5EF4-FFF2-40B4-BE49-F238E27FC236}">
                  <a16:creationId xmlns:a16="http://schemas.microsoft.com/office/drawing/2014/main" id="{532580D0-F819-9E4A-8ADE-FAEC67005C2E}"/>
                </a:ext>
              </a:extLst>
            </p:cNvPr>
            <p:cNvSpPr txBox="1"/>
            <p:nvPr/>
          </p:nvSpPr>
          <p:spPr>
            <a:xfrm>
              <a:off x="369335" y="2458304"/>
              <a:ext cx="4662805" cy="46378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000" dirty="0">
                  <a:latin typeface="Tahoma"/>
                  <a:cs typeface="Tahoma"/>
                </a:rPr>
                <a:t>3.</a:t>
              </a:r>
              <a:r>
                <a:rPr sz="1000" spc="-25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Good</a:t>
              </a:r>
              <a:r>
                <a:rPr sz="1000" spc="-25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Health</a:t>
              </a:r>
              <a:r>
                <a:rPr sz="1000" spc="-25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and</a:t>
              </a:r>
              <a:r>
                <a:rPr sz="1000" spc="-25" dirty="0">
                  <a:latin typeface="Tahoma"/>
                  <a:cs typeface="Tahoma"/>
                </a:rPr>
                <a:t> </a:t>
              </a:r>
              <a:r>
                <a:rPr sz="1000" spc="-10" dirty="0">
                  <a:latin typeface="Tahoma"/>
                  <a:cs typeface="Tahoma"/>
                </a:rPr>
                <a:t>Well-</a:t>
              </a:r>
              <a:r>
                <a:rPr sz="1000" dirty="0">
                  <a:latin typeface="Tahoma"/>
                  <a:cs typeface="Tahoma"/>
                </a:rPr>
                <a:t>being</a:t>
              </a:r>
              <a:r>
                <a:rPr sz="1000" spc="-50" dirty="0">
                  <a:latin typeface="Tahoma"/>
                  <a:cs typeface="Tahoma"/>
                </a:rPr>
                <a:t> </a:t>
              </a:r>
              <a:r>
                <a:rPr sz="1000" b="1" dirty="0">
                  <a:latin typeface="Tahoma"/>
                  <a:cs typeface="Tahoma"/>
                </a:rPr>
                <a:t>→</a:t>
              </a:r>
              <a:r>
                <a:rPr sz="1000" b="1" spc="-25" dirty="0"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Stay</a:t>
              </a:r>
              <a:r>
                <a:rPr sz="1000" b="1" spc="-30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Healthy</a:t>
              </a:r>
              <a:r>
                <a:rPr sz="1000" b="1" spc="-2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and</a:t>
              </a:r>
              <a:r>
                <a:rPr sz="1000" b="1" spc="-30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spc="-10" dirty="0">
                  <a:solidFill>
                    <a:srgbClr val="12B059"/>
                  </a:solidFill>
                  <a:latin typeface="Tahoma"/>
                  <a:cs typeface="Tahoma"/>
                </a:rPr>
                <a:t>Happy</a:t>
              </a:r>
              <a:endParaRPr sz="1000" dirty="0">
                <a:latin typeface="Tahoma"/>
                <a:cs typeface="Tahoma"/>
              </a:endParaRPr>
            </a:p>
            <a:p>
              <a:pPr>
                <a:lnSpc>
                  <a:spcPct val="100000"/>
                </a:lnSpc>
                <a:spcBef>
                  <a:spcPts val="35"/>
                </a:spcBef>
              </a:pPr>
              <a:endParaRPr sz="1000" dirty="0">
                <a:latin typeface="Tahoma"/>
                <a:cs typeface="Tahoma"/>
              </a:endParaRPr>
            </a:p>
            <a:p>
              <a:pPr marL="12700" marR="319405">
                <a:lnSpc>
                  <a:spcPct val="114599"/>
                </a:lnSpc>
              </a:pPr>
              <a:r>
                <a:rPr sz="900" b="1" dirty="0">
                  <a:latin typeface="Tahoma"/>
                  <a:cs typeface="Tahoma"/>
                </a:rPr>
                <a:t>Description: </a:t>
              </a:r>
              <a:r>
                <a:rPr sz="900" dirty="0">
                  <a:latin typeface="Tahoma"/>
                  <a:cs typeface="Tahoma"/>
                </a:rPr>
                <a:t>Help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people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stay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safe,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healthy,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and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feel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good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spc="-25" dirty="0">
                  <a:latin typeface="Tahoma"/>
                  <a:cs typeface="Tahoma"/>
                </a:rPr>
                <a:t>in </a:t>
              </a:r>
              <a:r>
                <a:rPr sz="900" dirty="0">
                  <a:latin typeface="Tahoma"/>
                  <a:cs typeface="Tahoma"/>
                </a:rPr>
                <a:t>their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bodies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and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spc="-10" dirty="0">
                  <a:latin typeface="Tahoma"/>
                  <a:cs typeface="Tahoma"/>
                </a:rPr>
                <a:t>minds.</a:t>
              </a:r>
              <a:endParaRPr sz="900" dirty="0">
                <a:latin typeface="Tahoma"/>
                <a:cs typeface="Tahoma"/>
              </a:endParaRPr>
            </a:p>
          </p:txBody>
        </p:sp>
        <p:sp>
          <p:nvSpPr>
            <p:cNvPr id="51" name="object 17">
              <a:extLst>
                <a:ext uri="{FF2B5EF4-FFF2-40B4-BE49-F238E27FC236}">
                  <a16:creationId xmlns:a16="http://schemas.microsoft.com/office/drawing/2014/main" id="{8780710F-4E14-5B62-64B1-46D37C99D632}"/>
                </a:ext>
              </a:extLst>
            </p:cNvPr>
            <p:cNvSpPr txBox="1"/>
            <p:nvPr/>
          </p:nvSpPr>
          <p:spPr>
            <a:xfrm>
              <a:off x="369336" y="1903354"/>
              <a:ext cx="4566725" cy="43813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US" sz="1000" dirty="0">
                  <a:latin typeface="Tahoma"/>
                  <a:cs typeface="Tahoma"/>
                </a:rPr>
                <a:t>2. </a:t>
              </a:r>
              <a:r>
                <a:rPr sz="1000" dirty="0">
                  <a:latin typeface="Tahoma"/>
                  <a:cs typeface="Tahoma"/>
                </a:rPr>
                <a:t>Zero</a:t>
              </a:r>
              <a:r>
                <a:rPr sz="1000" spc="-20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Hunger</a:t>
              </a:r>
              <a:r>
                <a:rPr sz="1000" spc="-45" dirty="0">
                  <a:latin typeface="Tahoma"/>
                  <a:cs typeface="Tahoma"/>
                </a:rPr>
                <a:t> </a:t>
              </a:r>
              <a:r>
                <a:rPr sz="1000" b="1" dirty="0">
                  <a:latin typeface="Tahoma"/>
                  <a:cs typeface="Tahoma"/>
                </a:rPr>
                <a:t>→</a:t>
              </a:r>
              <a:r>
                <a:rPr sz="1000" b="1" spc="-20" dirty="0"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No</a:t>
              </a:r>
              <a:r>
                <a:rPr sz="1000" b="1" spc="-20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One</a:t>
              </a:r>
              <a:r>
                <a:rPr sz="1000" b="1" spc="-2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Goes</a:t>
              </a:r>
              <a:r>
                <a:rPr sz="1000" b="1" spc="-1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spc="-10" dirty="0">
                  <a:solidFill>
                    <a:srgbClr val="12B059"/>
                  </a:solidFill>
                  <a:latin typeface="Tahoma"/>
                  <a:cs typeface="Tahoma"/>
                </a:rPr>
                <a:t>Hungry</a:t>
              </a:r>
              <a:endParaRPr sz="1000" dirty="0">
                <a:latin typeface="Tahoma"/>
                <a:cs typeface="Tahoma"/>
              </a:endParaRPr>
            </a:p>
            <a:p>
              <a:pPr marL="12700" marR="228600">
                <a:lnSpc>
                  <a:spcPct val="114599"/>
                </a:lnSpc>
                <a:spcBef>
                  <a:spcPts val="1005"/>
                </a:spcBef>
              </a:pPr>
              <a:r>
                <a:rPr sz="900" b="1" dirty="0">
                  <a:latin typeface="Tahoma"/>
                  <a:cs typeface="Tahoma"/>
                </a:rPr>
                <a:t>Description:</a:t>
              </a:r>
              <a:r>
                <a:rPr sz="900" b="1" spc="-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Help</a:t>
              </a:r>
              <a:r>
                <a:rPr sz="900" spc="-2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everyone</a:t>
              </a:r>
              <a:r>
                <a:rPr sz="900" spc="-2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have</a:t>
              </a:r>
              <a:r>
                <a:rPr sz="900" spc="-2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enough</a:t>
              </a:r>
              <a:r>
                <a:rPr sz="900" spc="-2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healthy</a:t>
              </a:r>
              <a:r>
                <a:rPr sz="900" spc="-2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food</a:t>
              </a:r>
              <a:r>
                <a:rPr sz="900" spc="-3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to</a:t>
              </a:r>
              <a:r>
                <a:rPr sz="900" spc="-25" dirty="0">
                  <a:latin typeface="Tahoma"/>
                  <a:cs typeface="Tahoma"/>
                </a:rPr>
                <a:t> eat </a:t>
              </a:r>
              <a:r>
                <a:rPr sz="900" dirty="0">
                  <a:latin typeface="Tahoma"/>
                  <a:cs typeface="Tahoma"/>
                </a:rPr>
                <a:t>every</a:t>
              </a:r>
              <a:r>
                <a:rPr sz="900" spc="-30" dirty="0">
                  <a:latin typeface="Tahoma"/>
                  <a:cs typeface="Tahoma"/>
                </a:rPr>
                <a:t> </a:t>
              </a:r>
              <a:r>
                <a:rPr sz="900" spc="-20" dirty="0">
                  <a:latin typeface="Tahoma"/>
                  <a:cs typeface="Tahoma"/>
                </a:rPr>
                <a:t>day.</a:t>
              </a:r>
              <a:endParaRPr sz="900" dirty="0">
                <a:latin typeface="Tahoma"/>
                <a:cs typeface="Tahoma"/>
              </a:endParaRPr>
            </a:p>
          </p:txBody>
        </p:sp>
        <p:sp>
          <p:nvSpPr>
            <p:cNvPr id="53" name="object 19">
              <a:extLst>
                <a:ext uri="{FF2B5EF4-FFF2-40B4-BE49-F238E27FC236}">
                  <a16:creationId xmlns:a16="http://schemas.microsoft.com/office/drawing/2014/main" id="{001DEECE-8106-5B22-F514-640B409E91FA}"/>
                </a:ext>
              </a:extLst>
            </p:cNvPr>
            <p:cNvSpPr txBox="1"/>
            <p:nvPr/>
          </p:nvSpPr>
          <p:spPr>
            <a:xfrm>
              <a:off x="369336" y="1382888"/>
              <a:ext cx="4566725" cy="43813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US" sz="1000" dirty="0">
                  <a:latin typeface="Tahoma"/>
                  <a:cs typeface="Tahoma"/>
                </a:rPr>
                <a:t>1. </a:t>
              </a:r>
              <a:r>
                <a:rPr sz="1000" dirty="0">
                  <a:latin typeface="Tahoma"/>
                  <a:cs typeface="Tahoma"/>
                </a:rPr>
                <a:t>No</a:t>
              </a:r>
              <a:r>
                <a:rPr sz="1000" spc="-35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Poverty</a:t>
              </a:r>
              <a:r>
                <a:rPr sz="1000" spc="-55" dirty="0">
                  <a:latin typeface="Tahoma"/>
                  <a:cs typeface="Tahoma"/>
                </a:rPr>
                <a:t> </a:t>
              </a:r>
              <a:r>
                <a:rPr sz="1000" b="1" dirty="0">
                  <a:latin typeface="Tahoma"/>
                  <a:cs typeface="Tahoma"/>
                </a:rPr>
                <a:t>→</a:t>
              </a:r>
              <a:r>
                <a:rPr sz="1000" b="1" spc="-25" dirty="0"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Everyone</a:t>
              </a:r>
              <a:r>
                <a:rPr sz="1000" b="1" spc="-3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Has</a:t>
              </a:r>
              <a:r>
                <a:rPr sz="1000" b="1" spc="-30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What</a:t>
              </a:r>
              <a:r>
                <a:rPr sz="1000" b="1" spc="-30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They</a:t>
              </a:r>
              <a:r>
                <a:rPr sz="1000" b="1" spc="-30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spc="-20" dirty="0">
                  <a:solidFill>
                    <a:srgbClr val="12B059"/>
                  </a:solidFill>
                  <a:latin typeface="Tahoma"/>
                  <a:cs typeface="Tahoma"/>
                </a:rPr>
                <a:t>Need</a:t>
              </a:r>
              <a:endParaRPr sz="1000" dirty="0">
                <a:latin typeface="Tahoma"/>
                <a:cs typeface="Tahoma"/>
              </a:endParaRPr>
            </a:p>
            <a:p>
              <a:pPr marL="12700" marR="5080">
                <a:lnSpc>
                  <a:spcPct val="114599"/>
                </a:lnSpc>
                <a:spcBef>
                  <a:spcPts val="969"/>
                </a:spcBef>
              </a:pPr>
              <a:r>
                <a:rPr sz="900" b="1" dirty="0">
                  <a:latin typeface="Tahoma"/>
                  <a:cs typeface="Tahoma"/>
                </a:rPr>
                <a:t>Description:</a:t>
              </a:r>
              <a:r>
                <a:rPr sz="900" b="1" spc="-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Make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sure</a:t>
              </a:r>
              <a:r>
                <a:rPr sz="900" spc="-2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all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people</a:t>
              </a:r>
              <a:r>
                <a:rPr sz="900" spc="-2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have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enough</a:t>
              </a:r>
              <a:r>
                <a:rPr sz="900" spc="-2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food,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spc="-10" dirty="0">
                  <a:latin typeface="Tahoma"/>
                  <a:cs typeface="Tahoma"/>
                </a:rPr>
                <a:t>clothes, </a:t>
              </a:r>
              <a:r>
                <a:rPr sz="900" dirty="0">
                  <a:latin typeface="Tahoma"/>
                  <a:cs typeface="Tahoma"/>
                </a:rPr>
                <a:t>and</a:t>
              </a:r>
              <a:r>
                <a:rPr sz="900" spc="-1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a</a:t>
              </a:r>
              <a:r>
                <a:rPr sz="900" spc="-1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safe</a:t>
              </a:r>
              <a:r>
                <a:rPr sz="900" spc="-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place</a:t>
              </a:r>
              <a:r>
                <a:rPr sz="900" spc="-1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to</a:t>
              </a:r>
              <a:r>
                <a:rPr sz="900" spc="-10" dirty="0">
                  <a:latin typeface="Tahoma"/>
                  <a:cs typeface="Tahoma"/>
                </a:rPr>
                <a:t> live.</a:t>
              </a:r>
              <a:endParaRPr sz="900" dirty="0">
                <a:latin typeface="Tahoma"/>
                <a:cs typeface="Tahoma"/>
              </a:endParaRPr>
            </a:p>
          </p:txBody>
        </p:sp>
        <p:sp>
          <p:nvSpPr>
            <p:cNvPr id="58" name="object 24">
              <a:extLst>
                <a:ext uri="{FF2B5EF4-FFF2-40B4-BE49-F238E27FC236}">
                  <a16:creationId xmlns:a16="http://schemas.microsoft.com/office/drawing/2014/main" id="{1C385C66-F457-6530-C444-C6D147A1BEE4}"/>
                </a:ext>
              </a:extLst>
            </p:cNvPr>
            <p:cNvSpPr txBox="1"/>
            <p:nvPr/>
          </p:nvSpPr>
          <p:spPr>
            <a:xfrm>
              <a:off x="369336" y="3047960"/>
              <a:ext cx="4480560" cy="46685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000" dirty="0">
                  <a:latin typeface="Tahoma"/>
                  <a:cs typeface="Tahoma"/>
                </a:rPr>
                <a:t>4.</a:t>
              </a:r>
              <a:r>
                <a:rPr sz="1000" spc="-35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Quality</a:t>
              </a:r>
              <a:r>
                <a:rPr sz="1000" spc="-35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Education</a:t>
              </a:r>
              <a:r>
                <a:rPr sz="1000" spc="-35" dirty="0">
                  <a:latin typeface="Tahoma"/>
                  <a:cs typeface="Tahoma"/>
                </a:rPr>
                <a:t> </a:t>
              </a:r>
              <a:r>
                <a:rPr sz="1000" b="1" dirty="0">
                  <a:latin typeface="Tahoma"/>
                  <a:cs typeface="Tahoma"/>
                </a:rPr>
                <a:t>→</a:t>
              </a:r>
              <a:r>
                <a:rPr sz="1000" b="1" spc="-30" dirty="0"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Learn</a:t>
              </a:r>
              <a:r>
                <a:rPr sz="1000" b="1" spc="-3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and</a:t>
              </a:r>
              <a:r>
                <a:rPr sz="1000" b="1" spc="-3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Help</a:t>
              </a:r>
              <a:r>
                <a:rPr sz="1000" b="1" spc="-40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Others</a:t>
              </a:r>
              <a:r>
                <a:rPr sz="1000" b="1" spc="-30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spc="-10" dirty="0">
                  <a:solidFill>
                    <a:srgbClr val="12B059"/>
                  </a:solidFill>
                  <a:latin typeface="Tahoma"/>
                  <a:cs typeface="Tahoma"/>
                </a:rPr>
                <a:t>Learn</a:t>
              </a:r>
              <a:endParaRPr sz="1000" dirty="0">
                <a:latin typeface="Tahoma"/>
                <a:cs typeface="Tahoma"/>
              </a:endParaRPr>
            </a:p>
            <a:p>
              <a:pPr marL="12700" marR="29209" algn="just">
                <a:lnSpc>
                  <a:spcPct val="114599"/>
                </a:lnSpc>
                <a:spcBef>
                  <a:spcPts val="1095"/>
                </a:spcBef>
              </a:pPr>
              <a:r>
                <a:rPr sz="900" b="1" dirty="0">
                  <a:latin typeface="Tahoma"/>
                  <a:cs typeface="Tahoma"/>
                </a:rPr>
                <a:t>Description:</a:t>
              </a:r>
              <a:r>
                <a:rPr sz="900" b="1" spc="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Make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sure</a:t>
              </a:r>
              <a:r>
                <a:rPr sz="900" spc="-1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all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kids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get</a:t>
              </a:r>
              <a:r>
                <a:rPr sz="900" spc="-1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a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chance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to</a:t>
              </a:r>
              <a:r>
                <a:rPr sz="900" spc="-1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go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to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school</a:t>
              </a:r>
              <a:r>
                <a:rPr sz="900" spc="-10" dirty="0">
                  <a:latin typeface="Tahoma"/>
                  <a:cs typeface="Tahoma"/>
                </a:rPr>
                <a:t> </a:t>
              </a:r>
              <a:r>
                <a:rPr sz="900" spc="-25" dirty="0">
                  <a:latin typeface="Tahoma"/>
                  <a:cs typeface="Tahoma"/>
                </a:rPr>
                <a:t>and </a:t>
              </a:r>
              <a:r>
                <a:rPr sz="900" spc="-10" dirty="0">
                  <a:latin typeface="Tahoma"/>
                  <a:cs typeface="Tahoma"/>
                </a:rPr>
                <a:t>learn.</a:t>
              </a:r>
              <a:endParaRPr sz="900" dirty="0">
                <a:latin typeface="Tahoma"/>
                <a:cs typeface="Tahoma"/>
              </a:endParaRPr>
            </a:p>
          </p:txBody>
        </p:sp>
        <p:sp>
          <p:nvSpPr>
            <p:cNvPr id="60" name="object 11">
              <a:extLst>
                <a:ext uri="{FF2B5EF4-FFF2-40B4-BE49-F238E27FC236}">
                  <a16:creationId xmlns:a16="http://schemas.microsoft.com/office/drawing/2014/main" id="{105A9661-ABC8-8745-688F-E15C782D7DE5}"/>
                </a:ext>
              </a:extLst>
            </p:cNvPr>
            <p:cNvSpPr txBox="1"/>
            <p:nvPr/>
          </p:nvSpPr>
          <p:spPr>
            <a:xfrm>
              <a:off x="369336" y="3599310"/>
              <a:ext cx="4662805" cy="63588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15900" indent="-203200">
                <a:lnSpc>
                  <a:spcPct val="100000"/>
                </a:lnSpc>
                <a:spcBef>
                  <a:spcPts val="100"/>
                </a:spcBef>
                <a:buFont typeface="Tahoma"/>
                <a:buAutoNum type="arabicPeriod" startAt="5"/>
                <a:tabLst>
                  <a:tab pos="215900" algn="l"/>
                </a:tabLst>
              </a:pPr>
              <a:r>
                <a:rPr sz="1000" dirty="0">
                  <a:latin typeface="Tahoma"/>
                  <a:cs typeface="Tahoma"/>
                </a:rPr>
                <a:t>Gender</a:t>
              </a:r>
              <a:r>
                <a:rPr sz="1000" spc="-30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Equality</a:t>
              </a:r>
              <a:r>
                <a:rPr sz="1000" spc="-50" dirty="0">
                  <a:latin typeface="Tahoma"/>
                  <a:cs typeface="Tahoma"/>
                </a:rPr>
                <a:t> </a:t>
              </a:r>
              <a:r>
                <a:rPr sz="1000" b="1" dirty="0">
                  <a:latin typeface="Tahoma"/>
                  <a:cs typeface="Tahoma"/>
                </a:rPr>
                <a:t>→</a:t>
              </a:r>
              <a:r>
                <a:rPr sz="1000" b="1" spc="-20" dirty="0"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Boys</a:t>
              </a:r>
              <a:r>
                <a:rPr sz="1000" b="1" spc="-2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and</a:t>
              </a:r>
              <a:r>
                <a:rPr sz="1000" b="1" spc="-30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Girls</a:t>
              </a:r>
              <a:r>
                <a:rPr sz="1000" b="1" spc="-20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Are</a:t>
              </a:r>
              <a:r>
                <a:rPr sz="1000" b="1" spc="-30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spc="-10" dirty="0">
                  <a:solidFill>
                    <a:srgbClr val="12B059"/>
                  </a:solidFill>
                  <a:latin typeface="Tahoma"/>
                  <a:cs typeface="Tahoma"/>
                </a:rPr>
                <a:t>Equal</a:t>
              </a:r>
              <a:endParaRPr sz="1000" dirty="0">
                <a:latin typeface="Tahoma"/>
                <a:cs typeface="Tahoma"/>
              </a:endParaRPr>
            </a:p>
            <a:p>
              <a:pPr>
                <a:lnSpc>
                  <a:spcPct val="100000"/>
                </a:lnSpc>
                <a:spcBef>
                  <a:spcPts val="65"/>
                </a:spcBef>
                <a:buFont typeface="Tahoma"/>
                <a:buAutoNum type="arabicPeriod" startAt="5"/>
              </a:pPr>
              <a:endParaRPr sz="1000" dirty="0">
                <a:latin typeface="Tahoma"/>
                <a:cs typeface="Tahoma"/>
              </a:endParaRPr>
            </a:p>
            <a:p>
              <a:pPr marL="12700" marR="238125">
                <a:lnSpc>
                  <a:spcPct val="114599"/>
                </a:lnSpc>
              </a:pPr>
              <a:r>
                <a:rPr sz="900" b="1" dirty="0">
                  <a:latin typeface="Tahoma"/>
                  <a:cs typeface="Tahoma"/>
                </a:rPr>
                <a:t>Description: </a:t>
              </a:r>
              <a:r>
                <a:rPr sz="900" dirty="0">
                  <a:latin typeface="Tahoma"/>
                  <a:cs typeface="Tahoma"/>
                </a:rPr>
                <a:t>Make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sure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boys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and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girls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are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treated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the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same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spc="-25" dirty="0">
                  <a:latin typeface="Tahoma"/>
                  <a:cs typeface="Tahoma"/>
                </a:rPr>
                <a:t>and </a:t>
              </a:r>
              <a:r>
                <a:rPr sz="900" dirty="0">
                  <a:latin typeface="Tahoma"/>
                  <a:cs typeface="Tahoma"/>
                </a:rPr>
                <a:t>have</a:t>
              </a:r>
              <a:r>
                <a:rPr sz="900" spc="-2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the</a:t>
              </a:r>
              <a:r>
                <a:rPr sz="900" spc="-2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same</a:t>
              </a:r>
              <a:r>
                <a:rPr sz="900" spc="-25" dirty="0">
                  <a:latin typeface="Tahoma"/>
                  <a:cs typeface="Tahoma"/>
                </a:rPr>
                <a:t> </a:t>
              </a:r>
              <a:r>
                <a:rPr sz="900" spc="-10" dirty="0">
                  <a:latin typeface="Tahoma"/>
                  <a:cs typeface="Tahoma"/>
                </a:rPr>
                <a:t>chances.</a:t>
              </a:r>
              <a:endParaRPr sz="900" dirty="0">
                <a:latin typeface="Tahoma"/>
                <a:cs typeface="Tahoma"/>
              </a:endParaRPr>
            </a:p>
          </p:txBody>
        </p:sp>
        <p:sp>
          <p:nvSpPr>
            <p:cNvPr id="62" name="object 16">
              <a:extLst>
                <a:ext uri="{FF2B5EF4-FFF2-40B4-BE49-F238E27FC236}">
                  <a16:creationId xmlns:a16="http://schemas.microsoft.com/office/drawing/2014/main" id="{DEE8A335-D47D-7033-91ED-7AE55896A181}"/>
                </a:ext>
              </a:extLst>
            </p:cNvPr>
            <p:cNvSpPr txBox="1"/>
            <p:nvPr/>
          </p:nvSpPr>
          <p:spPr>
            <a:xfrm>
              <a:off x="369336" y="4887093"/>
              <a:ext cx="4733290" cy="48994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273050" indent="203200">
                <a:lnSpc>
                  <a:spcPct val="115399"/>
                </a:lnSpc>
                <a:spcBef>
                  <a:spcPts val="100"/>
                </a:spcBef>
                <a:buFont typeface="Tahoma"/>
                <a:buAutoNum type="arabicPeriod" startAt="7"/>
                <a:tabLst>
                  <a:tab pos="215900" algn="l"/>
                </a:tabLst>
              </a:pPr>
              <a:r>
                <a:rPr sz="1000" dirty="0">
                  <a:latin typeface="Tahoma"/>
                  <a:cs typeface="Tahoma"/>
                </a:rPr>
                <a:t>Affordable</a:t>
              </a:r>
              <a:r>
                <a:rPr sz="1000" spc="-40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and</a:t>
              </a:r>
              <a:r>
                <a:rPr sz="1000" spc="-35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Clean</a:t>
              </a:r>
              <a:r>
                <a:rPr sz="1000" spc="-35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Energy</a:t>
              </a:r>
              <a:r>
                <a:rPr sz="1000" spc="-55" dirty="0">
                  <a:latin typeface="Tahoma"/>
                  <a:cs typeface="Tahoma"/>
                </a:rPr>
                <a:t> </a:t>
              </a:r>
              <a:r>
                <a:rPr sz="1000" b="1" dirty="0">
                  <a:latin typeface="Tahoma"/>
                  <a:cs typeface="Tahoma"/>
                </a:rPr>
                <a:t>→</a:t>
              </a:r>
              <a:r>
                <a:rPr sz="1000" b="1" spc="-35" dirty="0"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Energy</a:t>
              </a:r>
              <a:r>
                <a:rPr sz="1000" b="1" spc="-3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That’s</a:t>
              </a:r>
              <a:r>
                <a:rPr sz="1000" b="1" spc="-3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Good</a:t>
              </a:r>
              <a:r>
                <a:rPr sz="1000" b="1" spc="-3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spc="-25" dirty="0">
                  <a:solidFill>
                    <a:srgbClr val="12B059"/>
                  </a:solidFill>
                  <a:latin typeface="Tahoma"/>
                  <a:cs typeface="Tahoma"/>
                </a:rPr>
                <a:t>for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the</a:t>
              </a:r>
              <a:r>
                <a:rPr sz="1000" b="1" spc="-3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spc="-10" dirty="0">
                  <a:solidFill>
                    <a:srgbClr val="12B059"/>
                  </a:solidFill>
                  <a:latin typeface="Tahoma"/>
                  <a:cs typeface="Tahoma"/>
                </a:rPr>
                <a:t>Earth</a:t>
              </a:r>
              <a:endParaRPr sz="1000" dirty="0">
                <a:latin typeface="Tahoma"/>
                <a:cs typeface="Tahoma"/>
              </a:endParaRPr>
            </a:p>
            <a:p>
              <a:pPr marL="12700" marR="160655">
                <a:lnSpc>
                  <a:spcPct val="114599"/>
                </a:lnSpc>
                <a:spcBef>
                  <a:spcPts val="1080"/>
                </a:spcBef>
              </a:pPr>
              <a:r>
                <a:rPr sz="900" b="1" dirty="0">
                  <a:latin typeface="Tahoma"/>
                  <a:cs typeface="Tahoma"/>
                </a:rPr>
                <a:t>Description:</a:t>
              </a:r>
              <a:r>
                <a:rPr sz="900" b="1" spc="-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Use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power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that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doesn’t</a:t>
              </a:r>
              <a:r>
                <a:rPr sz="900" spc="-2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harm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the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planet,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like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spc="-10" dirty="0">
                  <a:latin typeface="Tahoma"/>
                  <a:cs typeface="Tahoma"/>
                </a:rPr>
                <a:t>sunlight </a:t>
              </a:r>
              <a:r>
                <a:rPr sz="900" dirty="0">
                  <a:latin typeface="Tahoma"/>
                  <a:cs typeface="Tahoma"/>
                </a:rPr>
                <a:t>and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spc="-10" dirty="0">
                  <a:latin typeface="Tahoma"/>
                  <a:cs typeface="Tahoma"/>
                </a:rPr>
                <a:t>wind.</a:t>
              </a:r>
              <a:endParaRPr sz="900" dirty="0">
                <a:latin typeface="Tahoma"/>
                <a:cs typeface="Tahoma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3A67B64-1AFD-0758-C03E-16B7C527AD37}"/>
                </a:ext>
              </a:extLst>
            </p:cNvPr>
            <p:cNvSpPr txBox="1"/>
            <p:nvPr/>
          </p:nvSpPr>
          <p:spPr>
            <a:xfrm>
              <a:off x="294691" y="4270508"/>
              <a:ext cx="5633357" cy="5694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2700" marR="882650">
                <a:lnSpc>
                  <a:spcPct val="115399"/>
                </a:lnSpc>
                <a:tabLst>
                  <a:tab pos="215900" algn="l"/>
                </a:tabLst>
              </a:pPr>
              <a:r>
                <a:rPr lang="en-IE" sz="1000" dirty="0">
                  <a:latin typeface="Tahoma"/>
                  <a:cs typeface="Tahoma"/>
                </a:rPr>
                <a:t>6. Clean</a:t>
              </a:r>
              <a:r>
                <a:rPr lang="en-IE" sz="1000" spc="-40" dirty="0">
                  <a:latin typeface="Tahoma"/>
                  <a:cs typeface="Tahoma"/>
                </a:rPr>
                <a:t> </a:t>
              </a:r>
              <a:r>
                <a:rPr lang="en-IE" sz="1000" dirty="0">
                  <a:latin typeface="Tahoma"/>
                  <a:cs typeface="Tahoma"/>
                </a:rPr>
                <a:t>Water</a:t>
              </a:r>
              <a:r>
                <a:rPr lang="en-IE" sz="1000" spc="-35" dirty="0">
                  <a:latin typeface="Tahoma"/>
                  <a:cs typeface="Tahoma"/>
                </a:rPr>
                <a:t> </a:t>
              </a:r>
              <a:r>
                <a:rPr lang="en-IE" sz="1000" dirty="0">
                  <a:latin typeface="Tahoma"/>
                  <a:cs typeface="Tahoma"/>
                </a:rPr>
                <a:t>and</a:t>
              </a:r>
              <a:r>
                <a:rPr lang="en-IE" sz="1000" spc="-40" dirty="0">
                  <a:latin typeface="Tahoma"/>
                  <a:cs typeface="Tahoma"/>
                </a:rPr>
                <a:t> </a:t>
              </a:r>
              <a:r>
                <a:rPr lang="en-IE" sz="1000" dirty="0">
                  <a:latin typeface="Tahoma"/>
                  <a:cs typeface="Tahoma"/>
                </a:rPr>
                <a:t>Sanitation</a:t>
              </a:r>
              <a:r>
                <a:rPr lang="en-IE" sz="1000" spc="-60" dirty="0">
                  <a:latin typeface="Tahoma"/>
                  <a:cs typeface="Tahoma"/>
                </a:rPr>
                <a:t> </a:t>
              </a:r>
              <a:r>
                <a:rPr lang="en-IE" sz="1000" b="1" dirty="0">
                  <a:latin typeface="Tahoma"/>
                  <a:cs typeface="Tahoma"/>
                </a:rPr>
                <a:t>→</a:t>
              </a:r>
              <a:r>
                <a:rPr lang="en-IE" sz="1000" b="1" spc="-30" dirty="0">
                  <a:latin typeface="Tahoma"/>
                  <a:cs typeface="Tahoma"/>
                </a:rPr>
                <a:t> </a:t>
              </a:r>
              <a:r>
                <a:rPr lang="en-IE" sz="1000" b="1" dirty="0">
                  <a:solidFill>
                    <a:srgbClr val="12B059"/>
                  </a:solidFill>
                  <a:latin typeface="Tahoma"/>
                  <a:cs typeface="Tahoma"/>
                </a:rPr>
                <a:t>Clean</a:t>
              </a:r>
              <a:r>
                <a:rPr lang="en-IE" sz="1000" b="1" spc="-40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lang="en-IE" sz="1000" b="1" dirty="0">
                  <a:solidFill>
                    <a:srgbClr val="12B059"/>
                  </a:solidFill>
                  <a:latin typeface="Tahoma"/>
                  <a:cs typeface="Tahoma"/>
                </a:rPr>
                <a:t>Water</a:t>
              </a:r>
              <a:r>
                <a:rPr lang="en-IE" sz="1000" b="1" spc="-3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lang="en-IE" sz="1000" b="1" spc="-25" dirty="0">
                  <a:solidFill>
                    <a:srgbClr val="12B059"/>
                  </a:solidFill>
                  <a:latin typeface="Tahoma"/>
                  <a:cs typeface="Tahoma"/>
                </a:rPr>
                <a:t>for </a:t>
              </a:r>
              <a:r>
                <a:rPr lang="en-IE" sz="1000" b="1" spc="-10" dirty="0">
                  <a:solidFill>
                    <a:srgbClr val="12B059"/>
                  </a:solidFill>
                  <a:latin typeface="Tahoma"/>
                  <a:cs typeface="Tahoma"/>
                </a:rPr>
                <a:t>Everyone</a:t>
              </a:r>
              <a:endParaRPr lang="en-IE" sz="1000" dirty="0">
                <a:latin typeface="Tahoma"/>
                <a:cs typeface="Tahoma"/>
              </a:endParaRPr>
            </a:p>
            <a:p>
              <a:pPr marL="12700" marR="231775">
                <a:lnSpc>
                  <a:spcPct val="114599"/>
                </a:lnSpc>
                <a:spcBef>
                  <a:spcPts val="1075"/>
                </a:spcBef>
              </a:pPr>
              <a:r>
                <a:rPr lang="en-IE" sz="900" b="1" dirty="0">
                  <a:latin typeface="Tahoma"/>
                  <a:cs typeface="Tahoma"/>
                </a:rPr>
                <a:t>Description:</a:t>
              </a:r>
              <a:r>
                <a:rPr lang="en-IE" sz="900" b="1" spc="-20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Make</a:t>
              </a:r>
              <a:r>
                <a:rPr lang="en-IE" sz="900" spc="-20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sure</a:t>
              </a:r>
              <a:r>
                <a:rPr lang="en-IE" sz="900" spc="-20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all</a:t>
              </a:r>
              <a:r>
                <a:rPr lang="en-IE" sz="900" spc="-20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people</a:t>
              </a:r>
              <a:r>
                <a:rPr lang="en-IE" sz="900" spc="-20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have</a:t>
              </a:r>
              <a:r>
                <a:rPr lang="en-IE" sz="900" spc="-20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clean</a:t>
              </a:r>
              <a:r>
                <a:rPr lang="en-IE" sz="900" spc="-20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water</a:t>
              </a:r>
              <a:r>
                <a:rPr lang="en-IE" sz="900" spc="-20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to</a:t>
              </a:r>
              <a:r>
                <a:rPr lang="en-IE" sz="900" spc="-20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drink</a:t>
              </a:r>
              <a:r>
                <a:rPr lang="en-IE" sz="900" spc="-20" dirty="0">
                  <a:latin typeface="Tahoma"/>
                  <a:cs typeface="Tahoma"/>
                </a:rPr>
                <a:t> </a:t>
              </a:r>
              <a:r>
                <a:rPr lang="en-IE" sz="900" spc="-25" dirty="0">
                  <a:latin typeface="Tahoma"/>
                  <a:cs typeface="Tahoma"/>
                </a:rPr>
                <a:t>and </a:t>
              </a:r>
              <a:r>
                <a:rPr lang="en-IE" sz="900" dirty="0">
                  <a:latin typeface="Tahoma"/>
                  <a:cs typeface="Tahoma"/>
                </a:rPr>
                <a:t>toilets</a:t>
              </a:r>
              <a:r>
                <a:rPr lang="en-IE" sz="900" spc="-20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to</a:t>
              </a:r>
              <a:r>
                <a:rPr lang="en-IE" sz="900" spc="-15" dirty="0">
                  <a:latin typeface="Tahoma"/>
                  <a:cs typeface="Tahoma"/>
                </a:rPr>
                <a:t> </a:t>
              </a:r>
              <a:r>
                <a:rPr lang="en-IE" sz="900" spc="-20" dirty="0">
                  <a:latin typeface="Tahoma"/>
                  <a:cs typeface="Tahoma"/>
                </a:rPr>
                <a:t>use.</a:t>
              </a:r>
              <a:endParaRPr lang="en-IE" sz="900" dirty="0">
                <a:latin typeface="Tahoma"/>
                <a:cs typeface="Tahoma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E8393E0-1F1A-BA14-3FEE-C0A9DD636310}"/>
                </a:ext>
              </a:extLst>
            </p:cNvPr>
            <p:cNvSpPr txBox="1"/>
            <p:nvPr/>
          </p:nvSpPr>
          <p:spPr>
            <a:xfrm>
              <a:off x="276030" y="5423978"/>
              <a:ext cx="5990474" cy="5309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2700" marR="516255" indent="203200">
                <a:lnSpc>
                  <a:spcPct val="115399"/>
                </a:lnSpc>
                <a:buFont typeface="Tahoma"/>
                <a:buAutoNum type="arabicPeriod" startAt="8"/>
                <a:tabLst>
                  <a:tab pos="215900" algn="l"/>
                </a:tabLst>
              </a:pPr>
              <a:r>
                <a:rPr lang="en-IE" sz="1000" dirty="0">
                  <a:latin typeface="Tahoma"/>
                  <a:cs typeface="Tahoma"/>
                </a:rPr>
                <a:t>Decent</a:t>
              </a:r>
              <a:r>
                <a:rPr lang="en-IE" sz="1000" spc="-35" dirty="0">
                  <a:latin typeface="Tahoma"/>
                  <a:cs typeface="Tahoma"/>
                </a:rPr>
                <a:t> </a:t>
              </a:r>
              <a:r>
                <a:rPr lang="en-IE" sz="1000" dirty="0">
                  <a:latin typeface="Tahoma"/>
                  <a:cs typeface="Tahoma"/>
                </a:rPr>
                <a:t>Work</a:t>
              </a:r>
              <a:r>
                <a:rPr lang="en-IE" sz="1000" spc="-30" dirty="0">
                  <a:latin typeface="Tahoma"/>
                  <a:cs typeface="Tahoma"/>
                </a:rPr>
                <a:t> </a:t>
              </a:r>
              <a:r>
                <a:rPr lang="en-IE" sz="1000" dirty="0">
                  <a:latin typeface="Tahoma"/>
                  <a:cs typeface="Tahoma"/>
                </a:rPr>
                <a:t>and</a:t>
              </a:r>
              <a:r>
                <a:rPr lang="en-IE" sz="1000" spc="-30" dirty="0">
                  <a:latin typeface="Tahoma"/>
                  <a:cs typeface="Tahoma"/>
                </a:rPr>
                <a:t> </a:t>
              </a:r>
              <a:r>
                <a:rPr lang="en-IE" sz="1000" dirty="0">
                  <a:latin typeface="Tahoma"/>
                  <a:cs typeface="Tahoma"/>
                </a:rPr>
                <a:t>Economic</a:t>
              </a:r>
              <a:r>
                <a:rPr lang="en-IE" sz="1000" spc="-35" dirty="0">
                  <a:latin typeface="Tahoma"/>
                  <a:cs typeface="Tahoma"/>
                </a:rPr>
                <a:t> </a:t>
              </a:r>
              <a:r>
                <a:rPr lang="en-IE" sz="1000" dirty="0">
                  <a:latin typeface="Tahoma"/>
                  <a:cs typeface="Tahoma"/>
                </a:rPr>
                <a:t>Growth</a:t>
              </a:r>
              <a:r>
                <a:rPr lang="en-IE" sz="1000" spc="-30" dirty="0">
                  <a:latin typeface="Tahoma"/>
                  <a:cs typeface="Tahoma"/>
                </a:rPr>
                <a:t> </a:t>
              </a:r>
              <a:r>
                <a:rPr lang="en-IE" sz="1000" b="1" dirty="0">
                  <a:latin typeface="Tahoma"/>
                  <a:cs typeface="Tahoma"/>
                </a:rPr>
                <a:t>→</a:t>
              </a:r>
              <a:r>
                <a:rPr lang="en-IE" sz="1000" b="1" spc="-30" dirty="0">
                  <a:latin typeface="Tahoma"/>
                  <a:cs typeface="Tahoma"/>
                </a:rPr>
                <a:t> </a:t>
              </a:r>
              <a:r>
                <a:rPr lang="en-IE" sz="1000" b="1" dirty="0">
                  <a:solidFill>
                    <a:srgbClr val="12B059"/>
                  </a:solidFill>
                  <a:latin typeface="Tahoma"/>
                  <a:cs typeface="Tahoma"/>
                </a:rPr>
                <a:t>Good</a:t>
              </a:r>
              <a:r>
                <a:rPr lang="en-IE" sz="1000" b="1" spc="-30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lang="en-IE" sz="1000" b="1" dirty="0">
                  <a:solidFill>
                    <a:srgbClr val="12B059"/>
                  </a:solidFill>
                  <a:latin typeface="Tahoma"/>
                  <a:cs typeface="Tahoma"/>
                </a:rPr>
                <a:t>Jobs</a:t>
              </a:r>
              <a:r>
                <a:rPr lang="en-IE" sz="1000" b="1" spc="-30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lang="en-IE" sz="1000" b="1" spc="-25" dirty="0">
                  <a:solidFill>
                    <a:srgbClr val="12B059"/>
                  </a:solidFill>
                  <a:latin typeface="Tahoma"/>
                  <a:cs typeface="Tahoma"/>
                </a:rPr>
                <a:t>for </a:t>
              </a:r>
              <a:r>
                <a:rPr lang="en-IE" sz="1000" b="1" spc="-10" dirty="0">
                  <a:solidFill>
                    <a:srgbClr val="12B059"/>
                  </a:solidFill>
                  <a:latin typeface="Tahoma"/>
                  <a:cs typeface="Tahoma"/>
                </a:rPr>
                <a:t>Everyone</a:t>
              </a:r>
              <a:endParaRPr lang="en-IE" sz="1000" dirty="0">
                <a:latin typeface="Tahoma"/>
                <a:cs typeface="Tahoma"/>
              </a:endParaRPr>
            </a:p>
            <a:p>
              <a:pPr marL="12700" marR="419100">
                <a:lnSpc>
                  <a:spcPct val="114599"/>
                </a:lnSpc>
                <a:spcBef>
                  <a:spcPts val="780"/>
                </a:spcBef>
              </a:pPr>
              <a:r>
                <a:rPr lang="en-IE" sz="900" b="1" dirty="0">
                  <a:latin typeface="Tahoma"/>
                  <a:cs typeface="Tahoma"/>
                </a:rPr>
                <a:t>Description: </a:t>
              </a:r>
              <a:r>
                <a:rPr lang="en-IE" sz="900" dirty="0">
                  <a:latin typeface="Tahoma"/>
                  <a:cs typeface="Tahoma"/>
                </a:rPr>
                <a:t>Help</a:t>
              </a:r>
              <a:r>
                <a:rPr lang="en-IE" sz="900" spc="-15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make</a:t>
              </a:r>
              <a:r>
                <a:rPr lang="en-IE" sz="900" spc="-20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sure</a:t>
              </a:r>
              <a:r>
                <a:rPr lang="en-IE" sz="900" spc="-15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people</a:t>
              </a:r>
              <a:r>
                <a:rPr lang="en-IE" sz="900" spc="-15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can</a:t>
              </a:r>
              <a:r>
                <a:rPr lang="en-IE" sz="900" spc="-20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work</a:t>
              </a:r>
              <a:r>
                <a:rPr lang="en-IE" sz="900" spc="-15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in</a:t>
              </a:r>
              <a:r>
                <a:rPr lang="en-IE" sz="900" spc="-15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safe</a:t>
              </a:r>
              <a:r>
                <a:rPr lang="en-IE" sz="900" spc="-20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jobs</a:t>
              </a:r>
              <a:r>
                <a:rPr lang="en-IE" sz="900" spc="-15" dirty="0">
                  <a:latin typeface="Tahoma"/>
                  <a:cs typeface="Tahoma"/>
                </a:rPr>
                <a:t> </a:t>
              </a:r>
              <a:r>
                <a:rPr lang="en-IE" sz="900" spc="-25" dirty="0">
                  <a:latin typeface="Tahoma"/>
                  <a:cs typeface="Tahoma"/>
                </a:rPr>
                <a:t>and </a:t>
              </a:r>
              <a:r>
                <a:rPr lang="en-IE" sz="900" dirty="0">
                  <a:latin typeface="Tahoma"/>
                  <a:cs typeface="Tahoma"/>
                </a:rPr>
                <a:t>earn</a:t>
              </a:r>
              <a:r>
                <a:rPr lang="en-IE" sz="900" spc="-35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enough</a:t>
              </a:r>
              <a:r>
                <a:rPr lang="en-IE" sz="900" spc="-30" dirty="0">
                  <a:latin typeface="Tahoma"/>
                  <a:cs typeface="Tahoma"/>
                </a:rPr>
                <a:t> </a:t>
              </a:r>
              <a:r>
                <a:rPr lang="en-IE" sz="900" spc="-10" dirty="0">
                  <a:latin typeface="Tahoma"/>
                  <a:cs typeface="Tahoma"/>
                </a:rPr>
                <a:t>money.</a:t>
              </a:r>
              <a:endParaRPr lang="en-IE" sz="900" dirty="0">
                <a:latin typeface="Tahoma"/>
                <a:cs typeface="Tahoma"/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F5AA0BD-AFBD-179E-A0B7-DB18C639CC18}"/>
              </a:ext>
            </a:extLst>
          </p:cNvPr>
          <p:cNvGrpSpPr/>
          <p:nvPr/>
        </p:nvGrpSpPr>
        <p:grpSpPr>
          <a:xfrm>
            <a:off x="6653464" y="1351955"/>
            <a:ext cx="6221963" cy="4976866"/>
            <a:chOff x="7522235" y="1414598"/>
            <a:chExt cx="6221963" cy="4976866"/>
          </a:xfrm>
        </p:grpSpPr>
        <p:sp>
          <p:nvSpPr>
            <p:cNvPr id="68" name="object 9">
              <a:extLst>
                <a:ext uri="{FF2B5EF4-FFF2-40B4-BE49-F238E27FC236}">
                  <a16:creationId xmlns:a16="http://schemas.microsoft.com/office/drawing/2014/main" id="{9B9766E7-E914-C2E1-EA6E-04582EB685B8}"/>
                </a:ext>
              </a:extLst>
            </p:cNvPr>
            <p:cNvSpPr txBox="1"/>
            <p:nvPr/>
          </p:nvSpPr>
          <p:spPr>
            <a:xfrm>
              <a:off x="7634203" y="1414598"/>
              <a:ext cx="4266565" cy="38427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286385">
                <a:lnSpc>
                  <a:spcPct val="115399"/>
                </a:lnSpc>
                <a:spcBef>
                  <a:spcPts val="100"/>
                </a:spcBef>
              </a:pPr>
              <a:r>
                <a:rPr sz="1000" dirty="0">
                  <a:latin typeface="Tahoma"/>
                  <a:cs typeface="Tahoma"/>
                </a:rPr>
                <a:t>9</a:t>
              </a:r>
              <a:r>
                <a:rPr lang="en-US" sz="1000" dirty="0">
                  <a:latin typeface="Tahoma"/>
                  <a:cs typeface="Tahoma"/>
                </a:rPr>
                <a:t>.</a:t>
              </a:r>
              <a:r>
                <a:rPr sz="1000" spc="-20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Industry,</a:t>
              </a:r>
              <a:r>
                <a:rPr sz="1000" spc="-20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Innovation,</a:t>
              </a:r>
              <a:r>
                <a:rPr sz="1000" spc="-20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and</a:t>
              </a:r>
              <a:r>
                <a:rPr sz="1000" spc="-15" dirty="0">
                  <a:latin typeface="Tahoma"/>
                  <a:cs typeface="Tahoma"/>
                </a:rPr>
                <a:t> </a:t>
              </a:r>
              <a:r>
                <a:rPr sz="1000" spc="-10" dirty="0">
                  <a:latin typeface="Tahoma"/>
                  <a:cs typeface="Tahoma"/>
                </a:rPr>
                <a:t>Infrastructure</a:t>
              </a:r>
              <a:r>
                <a:rPr sz="1000" spc="-45" dirty="0">
                  <a:latin typeface="Tahoma"/>
                  <a:cs typeface="Tahoma"/>
                </a:rPr>
                <a:t> </a:t>
              </a:r>
              <a:r>
                <a:rPr sz="1000" b="1" dirty="0">
                  <a:latin typeface="Tahoma"/>
                  <a:cs typeface="Tahoma"/>
                </a:rPr>
                <a:t>→</a:t>
              </a:r>
              <a:r>
                <a:rPr sz="1000" b="1" spc="-15" dirty="0"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Build</a:t>
              </a:r>
              <a:r>
                <a:rPr sz="1000" b="1" spc="-2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spc="-50" dirty="0">
                  <a:solidFill>
                    <a:srgbClr val="12B059"/>
                  </a:solidFill>
                  <a:latin typeface="Tahoma"/>
                  <a:cs typeface="Tahoma"/>
                </a:rPr>
                <a:t>a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Better</a:t>
              </a:r>
              <a:r>
                <a:rPr sz="1000" b="1" spc="-4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spc="-20" dirty="0">
                  <a:solidFill>
                    <a:srgbClr val="12B059"/>
                  </a:solidFill>
                  <a:latin typeface="Tahoma"/>
                  <a:cs typeface="Tahoma"/>
                </a:rPr>
                <a:t>World</a:t>
              </a:r>
              <a:endParaRPr sz="1000" dirty="0">
                <a:latin typeface="Tahoma"/>
                <a:cs typeface="Tahoma"/>
              </a:endParaRPr>
            </a:p>
            <a:p>
              <a:pPr marL="12700" marR="24765">
                <a:lnSpc>
                  <a:spcPct val="114599"/>
                </a:lnSpc>
                <a:spcBef>
                  <a:spcPts val="405"/>
                </a:spcBef>
              </a:pPr>
              <a:r>
                <a:rPr sz="900" b="1" dirty="0">
                  <a:latin typeface="Tahoma"/>
                  <a:cs typeface="Tahoma"/>
                </a:rPr>
                <a:t>Description: </a:t>
              </a:r>
              <a:r>
                <a:rPr sz="900" dirty="0">
                  <a:latin typeface="Tahoma"/>
                  <a:cs typeface="Tahoma"/>
                </a:rPr>
                <a:t>Create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things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like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roads,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schools,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and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spc="-10" dirty="0">
                  <a:latin typeface="Tahoma"/>
                  <a:cs typeface="Tahoma"/>
                </a:rPr>
                <a:t>inventions </a:t>
              </a:r>
              <a:r>
                <a:rPr sz="900" dirty="0">
                  <a:latin typeface="Tahoma"/>
                  <a:cs typeface="Tahoma"/>
                </a:rPr>
                <a:t>that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help</a:t>
              </a:r>
              <a:r>
                <a:rPr sz="900" spc="-10" dirty="0">
                  <a:latin typeface="Tahoma"/>
                  <a:cs typeface="Tahoma"/>
                </a:rPr>
                <a:t> everyone.</a:t>
              </a:r>
              <a:endParaRPr sz="900" dirty="0">
                <a:latin typeface="Tahoma"/>
                <a:cs typeface="Tahoma"/>
              </a:endParaRPr>
            </a:p>
          </p:txBody>
        </p:sp>
        <p:sp>
          <p:nvSpPr>
            <p:cNvPr id="70" name="object 10">
              <a:extLst>
                <a:ext uri="{FF2B5EF4-FFF2-40B4-BE49-F238E27FC236}">
                  <a16:creationId xmlns:a16="http://schemas.microsoft.com/office/drawing/2014/main" id="{27B432B9-DD18-6982-38B3-86FFF46974C3}"/>
                </a:ext>
              </a:extLst>
            </p:cNvPr>
            <p:cNvSpPr txBox="1"/>
            <p:nvPr/>
          </p:nvSpPr>
          <p:spPr>
            <a:xfrm>
              <a:off x="7634203" y="1895642"/>
              <a:ext cx="4495165" cy="462371"/>
            </a:xfrm>
            <a:prstGeom prst="rect">
              <a:avLst/>
            </a:prstGeom>
          </p:spPr>
          <p:txBody>
            <a:bodyPr vert="horz" wrap="square" lIns="0" tIns="9715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765"/>
                </a:spcBef>
              </a:pPr>
              <a:r>
                <a:rPr sz="1000" dirty="0">
                  <a:latin typeface="Tahoma"/>
                  <a:cs typeface="Tahoma"/>
                </a:rPr>
                <a:t>10</a:t>
              </a:r>
              <a:r>
                <a:rPr lang="en-US" sz="1000" dirty="0">
                  <a:latin typeface="Tahoma"/>
                  <a:cs typeface="Tahoma"/>
                </a:rPr>
                <a:t>.</a:t>
              </a:r>
              <a:r>
                <a:rPr sz="1000" spc="-15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Reduced</a:t>
              </a:r>
              <a:r>
                <a:rPr sz="1000" spc="-10" dirty="0">
                  <a:latin typeface="Tahoma"/>
                  <a:cs typeface="Tahoma"/>
                </a:rPr>
                <a:t> Inequalities</a:t>
              </a:r>
              <a:r>
                <a:rPr sz="1000" spc="-35" dirty="0">
                  <a:latin typeface="Tahoma"/>
                  <a:cs typeface="Tahoma"/>
                </a:rPr>
                <a:t> </a:t>
              </a:r>
              <a:r>
                <a:rPr sz="1000" b="1" dirty="0">
                  <a:latin typeface="Tahoma"/>
                  <a:cs typeface="Tahoma"/>
                </a:rPr>
                <a:t>→</a:t>
              </a:r>
              <a:r>
                <a:rPr sz="1000" b="1" spc="-10" dirty="0"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Be</a:t>
              </a:r>
              <a:r>
                <a:rPr sz="1000" b="1" spc="-1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Fair</a:t>
              </a:r>
              <a:r>
                <a:rPr sz="1000" b="1" spc="-10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to</a:t>
              </a:r>
              <a:r>
                <a:rPr sz="1000" b="1" spc="-1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spc="-10" dirty="0">
                  <a:solidFill>
                    <a:srgbClr val="12B059"/>
                  </a:solidFill>
                  <a:latin typeface="Tahoma"/>
                  <a:cs typeface="Tahoma"/>
                </a:rPr>
                <a:t>Everyone</a:t>
              </a:r>
              <a:endParaRPr sz="1000" dirty="0">
                <a:latin typeface="Tahoma"/>
                <a:cs typeface="Tahoma"/>
              </a:endParaRPr>
            </a:p>
            <a:p>
              <a:pPr marL="12700" marR="5080">
                <a:lnSpc>
                  <a:spcPct val="114599"/>
                </a:lnSpc>
                <a:spcBef>
                  <a:spcPts val="405"/>
                </a:spcBef>
              </a:pPr>
              <a:r>
                <a:rPr sz="900" b="1" dirty="0">
                  <a:latin typeface="Tahoma"/>
                  <a:cs typeface="Tahoma"/>
                </a:rPr>
                <a:t>Description:</a:t>
              </a:r>
              <a:r>
                <a:rPr sz="900" b="1" spc="-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Make</a:t>
              </a:r>
              <a:r>
                <a:rPr sz="900" spc="-2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sure</a:t>
              </a:r>
              <a:r>
                <a:rPr sz="900" spc="-2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everyone</a:t>
              </a:r>
              <a:r>
                <a:rPr sz="900" spc="-2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is</a:t>
              </a:r>
              <a:r>
                <a:rPr sz="900" spc="-2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treated</a:t>
              </a:r>
              <a:r>
                <a:rPr sz="900" spc="-2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fairly,</a:t>
              </a:r>
              <a:r>
                <a:rPr sz="900" spc="-2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no</a:t>
              </a:r>
              <a:r>
                <a:rPr sz="900" spc="-2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matter</a:t>
              </a:r>
              <a:r>
                <a:rPr sz="900" spc="-25" dirty="0">
                  <a:latin typeface="Tahoma"/>
                  <a:cs typeface="Tahoma"/>
                </a:rPr>
                <a:t> who </a:t>
              </a:r>
              <a:r>
                <a:rPr sz="900" dirty="0">
                  <a:latin typeface="Tahoma"/>
                  <a:cs typeface="Tahoma"/>
                </a:rPr>
                <a:t>they</a:t>
              </a:r>
              <a:r>
                <a:rPr sz="900" spc="-25" dirty="0">
                  <a:latin typeface="Tahoma"/>
                  <a:cs typeface="Tahoma"/>
                </a:rPr>
                <a:t> </a:t>
              </a:r>
              <a:r>
                <a:rPr sz="900" spc="-20" dirty="0">
                  <a:latin typeface="Tahoma"/>
                  <a:cs typeface="Tahoma"/>
                </a:rPr>
                <a:t>are.</a:t>
              </a:r>
              <a:endParaRPr sz="900" dirty="0">
                <a:latin typeface="Tahoma"/>
                <a:cs typeface="Tahoma"/>
              </a:endParaRPr>
            </a:p>
          </p:txBody>
        </p:sp>
        <p:sp>
          <p:nvSpPr>
            <p:cNvPr id="72" name="object 14">
              <a:extLst>
                <a:ext uri="{FF2B5EF4-FFF2-40B4-BE49-F238E27FC236}">
                  <a16:creationId xmlns:a16="http://schemas.microsoft.com/office/drawing/2014/main" id="{89244B43-F75A-D1EA-A293-8E31913F67F1}"/>
                </a:ext>
              </a:extLst>
            </p:cNvPr>
            <p:cNvSpPr txBox="1"/>
            <p:nvPr/>
          </p:nvSpPr>
          <p:spPr>
            <a:xfrm>
              <a:off x="7634203" y="2454785"/>
              <a:ext cx="4493260" cy="38427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>
                <a:lnSpc>
                  <a:spcPct val="115399"/>
                </a:lnSpc>
                <a:spcBef>
                  <a:spcPts val="100"/>
                </a:spcBef>
              </a:pPr>
              <a:r>
                <a:rPr sz="1000" dirty="0">
                  <a:latin typeface="Tahoma"/>
                  <a:cs typeface="Tahoma"/>
                </a:rPr>
                <a:t>11</a:t>
              </a:r>
              <a:r>
                <a:rPr lang="en-US" sz="1000" dirty="0">
                  <a:latin typeface="Tahoma"/>
                  <a:cs typeface="Tahoma"/>
                </a:rPr>
                <a:t>.</a:t>
              </a:r>
              <a:r>
                <a:rPr sz="1000" spc="-45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Sustainable</a:t>
              </a:r>
              <a:r>
                <a:rPr sz="1000" spc="-35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Cities</a:t>
              </a:r>
              <a:r>
                <a:rPr sz="1000" spc="-40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and</a:t>
              </a:r>
              <a:r>
                <a:rPr sz="1000" spc="-35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Communities</a:t>
              </a:r>
              <a:r>
                <a:rPr sz="1000" spc="-60" dirty="0">
                  <a:latin typeface="Tahoma"/>
                  <a:cs typeface="Tahoma"/>
                </a:rPr>
                <a:t> </a:t>
              </a:r>
              <a:r>
                <a:rPr sz="1000" b="1" dirty="0">
                  <a:latin typeface="Tahoma"/>
                  <a:cs typeface="Tahoma"/>
                </a:rPr>
                <a:t>→</a:t>
              </a:r>
              <a:r>
                <a:rPr sz="1000" b="1" spc="-30" dirty="0"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Safe</a:t>
              </a:r>
              <a:r>
                <a:rPr sz="1000" b="1" spc="-40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and</a:t>
              </a:r>
              <a:r>
                <a:rPr sz="1000" b="1" spc="-3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spc="-10" dirty="0">
                  <a:solidFill>
                    <a:srgbClr val="12B059"/>
                  </a:solidFill>
                  <a:latin typeface="Tahoma"/>
                  <a:cs typeface="Tahoma"/>
                </a:rPr>
                <a:t>Happy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Places</a:t>
              </a:r>
              <a:r>
                <a:rPr sz="1000" b="1" spc="-2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to</a:t>
              </a:r>
              <a:r>
                <a:rPr sz="1000" b="1" spc="-2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spc="-20" dirty="0">
                  <a:solidFill>
                    <a:srgbClr val="12B059"/>
                  </a:solidFill>
                  <a:latin typeface="Tahoma"/>
                  <a:cs typeface="Tahoma"/>
                </a:rPr>
                <a:t>Live</a:t>
              </a:r>
              <a:endParaRPr sz="1000" dirty="0">
                <a:latin typeface="Tahoma"/>
                <a:cs typeface="Tahoma"/>
              </a:endParaRPr>
            </a:p>
            <a:p>
              <a:pPr marL="12700" marR="102235">
                <a:lnSpc>
                  <a:spcPct val="114599"/>
                </a:lnSpc>
                <a:spcBef>
                  <a:spcPts val="405"/>
                </a:spcBef>
              </a:pPr>
              <a:r>
                <a:rPr sz="900" b="1" dirty="0">
                  <a:latin typeface="Tahoma"/>
                  <a:cs typeface="Tahoma"/>
                </a:rPr>
                <a:t>Description: </a:t>
              </a:r>
              <a:r>
                <a:rPr sz="900" dirty="0">
                  <a:latin typeface="Tahoma"/>
                  <a:cs typeface="Tahoma"/>
                </a:rPr>
                <a:t>Make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towns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and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cities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nice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places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where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spc="-10" dirty="0">
                  <a:latin typeface="Tahoma"/>
                  <a:cs typeface="Tahoma"/>
                </a:rPr>
                <a:t>everyone </a:t>
              </a:r>
              <a:r>
                <a:rPr sz="900" dirty="0">
                  <a:latin typeface="Tahoma"/>
                  <a:cs typeface="Tahoma"/>
                </a:rPr>
                <a:t>can</a:t>
              </a:r>
              <a:r>
                <a:rPr sz="900" spc="-1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live</a:t>
              </a:r>
              <a:r>
                <a:rPr sz="900" spc="-10" dirty="0">
                  <a:latin typeface="Tahoma"/>
                  <a:cs typeface="Tahoma"/>
                </a:rPr>
                <a:t> safely.</a:t>
              </a:r>
              <a:endParaRPr sz="900" dirty="0">
                <a:latin typeface="Tahoma"/>
                <a:cs typeface="Tahoma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AD70902-C0F8-E68A-9A57-646851C5C307}"/>
                </a:ext>
              </a:extLst>
            </p:cNvPr>
            <p:cNvSpPr txBox="1"/>
            <p:nvPr/>
          </p:nvSpPr>
          <p:spPr>
            <a:xfrm>
              <a:off x="7522235" y="2935829"/>
              <a:ext cx="6221963" cy="5309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1590" marR="563245">
                <a:lnSpc>
                  <a:spcPct val="115399"/>
                </a:lnSpc>
              </a:pPr>
              <a:r>
                <a:rPr lang="en-IE" sz="1000" dirty="0">
                  <a:latin typeface="Tahoma"/>
                  <a:cs typeface="Tahoma"/>
                </a:rPr>
                <a:t>12.</a:t>
              </a:r>
              <a:r>
                <a:rPr lang="en-IE" sz="1000" spc="-40" dirty="0">
                  <a:latin typeface="Tahoma"/>
                  <a:cs typeface="Tahoma"/>
                </a:rPr>
                <a:t> </a:t>
              </a:r>
              <a:r>
                <a:rPr lang="en-IE" sz="1000" dirty="0">
                  <a:latin typeface="Tahoma"/>
                  <a:cs typeface="Tahoma"/>
                </a:rPr>
                <a:t>Responsible</a:t>
              </a:r>
              <a:r>
                <a:rPr lang="en-IE" sz="1000" spc="-40" dirty="0">
                  <a:latin typeface="Tahoma"/>
                  <a:cs typeface="Tahoma"/>
                </a:rPr>
                <a:t> </a:t>
              </a:r>
              <a:r>
                <a:rPr lang="en-IE" sz="1000" dirty="0">
                  <a:latin typeface="Tahoma"/>
                  <a:cs typeface="Tahoma"/>
                </a:rPr>
                <a:t>Consumption</a:t>
              </a:r>
              <a:r>
                <a:rPr lang="en-IE" sz="1000" spc="-45" dirty="0">
                  <a:latin typeface="Tahoma"/>
                  <a:cs typeface="Tahoma"/>
                </a:rPr>
                <a:t> </a:t>
              </a:r>
              <a:r>
                <a:rPr lang="en-IE" sz="1000" dirty="0">
                  <a:latin typeface="Tahoma"/>
                  <a:cs typeface="Tahoma"/>
                </a:rPr>
                <a:t>and</a:t>
              </a:r>
              <a:r>
                <a:rPr lang="en-IE" sz="1000" spc="-40" dirty="0">
                  <a:latin typeface="Tahoma"/>
                  <a:cs typeface="Tahoma"/>
                </a:rPr>
                <a:t> </a:t>
              </a:r>
              <a:r>
                <a:rPr lang="en-IE" sz="1000" dirty="0">
                  <a:latin typeface="Tahoma"/>
                  <a:cs typeface="Tahoma"/>
                </a:rPr>
                <a:t>Production</a:t>
              </a:r>
              <a:r>
                <a:rPr lang="en-IE" sz="1000" spc="-65" dirty="0">
                  <a:latin typeface="Tahoma"/>
                  <a:cs typeface="Tahoma"/>
                </a:rPr>
                <a:t> </a:t>
              </a:r>
              <a:r>
                <a:rPr lang="en-IE" sz="1000" b="1" dirty="0">
                  <a:latin typeface="Tahoma"/>
                  <a:cs typeface="Tahoma"/>
                </a:rPr>
                <a:t>→</a:t>
              </a:r>
              <a:r>
                <a:rPr lang="en-IE" sz="1000" b="1" spc="-40" dirty="0">
                  <a:latin typeface="Tahoma"/>
                  <a:cs typeface="Tahoma"/>
                </a:rPr>
                <a:t> </a:t>
              </a:r>
              <a:r>
                <a:rPr lang="en-IE" sz="1000" b="1" spc="-25" dirty="0">
                  <a:solidFill>
                    <a:srgbClr val="12B059"/>
                  </a:solidFill>
                  <a:latin typeface="Tahoma"/>
                  <a:cs typeface="Tahoma"/>
                </a:rPr>
                <a:t>Use </a:t>
              </a:r>
              <a:r>
                <a:rPr lang="en-IE" sz="1000" b="1" dirty="0">
                  <a:solidFill>
                    <a:srgbClr val="12B059"/>
                  </a:solidFill>
                  <a:latin typeface="Tahoma"/>
                  <a:cs typeface="Tahoma"/>
                </a:rPr>
                <a:t>Wisely,</a:t>
              </a:r>
              <a:r>
                <a:rPr lang="en-IE" sz="1000" b="1" spc="-5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lang="en-IE" sz="1000" b="1" dirty="0">
                  <a:solidFill>
                    <a:srgbClr val="12B059"/>
                  </a:solidFill>
                  <a:latin typeface="Tahoma"/>
                  <a:cs typeface="Tahoma"/>
                </a:rPr>
                <a:t>Waste</a:t>
              </a:r>
              <a:r>
                <a:rPr lang="en-IE" sz="1000" b="1" spc="-5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lang="en-IE" sz="1000" b="1" spc="-20" dirty="0">
                  <a:solidFill>
                    <a:srgbClr val="12B059"/>
                  </a:solidFill>
                  <a:latin typeface="Tahoma"/>
                  <a:cs typeface="Tahoma"/>
                </a:rPr>
                <a:t>Less</a:t>
              </a:r>
              <a:endParaRPr lang="en-IE" sz="1000" dirty="0">
                <a:latin typeface="Tahoma"/>
                <a:cs typeface="Tahoma"/>
              </a:endParaRPr>
            </a:p>
            <a:p>
              <a:pPr marL="21590" marR="283210">
                <a:lnSpc>
                  <a:spcPct val="114599"/>
                </a:lnSpc>
                <a:spcBef>
                  <a:spcPts val="780"/>
                </a:spcBef>
              </a:pPr>
              <a:r>
                <a:rPr lang="en-IE" sz="900" b="1" dirty="0">
                  <a:latin typeface="Tahoma"/>
                  <a:cs typeface="Tahoma"/>
                </a:rPr>
                <a:t>Description:</a:t>
              </a:r>
              <a:r>
                <a:rPr lang="en-IE" sz="900" b="1" spc="5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Don’t</a:t>
              </a:r>
              <a:r>
                <a:rPr lang="en-IE" sz="900" spc="-15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waste</a:t>
              </a:r>
              <a:r>
                <a:rPr lang="en-IE" sz="900" spc="-10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food</a:t>
              </a:r>
              <a:r>
                <a:rPr lang="en-IE" sz="900" spc="-15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or</a:t>
              </a:r>
              <a:r>
                <a:rPr lang="en-IE" sz="900" spc="-10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things</a:t>
              </a:r>
              <a:r>
                <a:rPr lang="en-IE" sz="900" spc="-15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we</a:t>
              </a:r>
              <a:r>
                <a:rPr lang="en-IE" sz="900" spc="-15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use</a:t>
              </a:r>
              <a:r>
                <a:rPr lang="en-IE" sz="900" spc="-10" dirty="0">
                  <a:latin typeface="Tahoma"/>
                  <a:cs typeface="Tahoma"/>
                </a:rPr>
                <a:t> -</a:t>
              </a:r>
              <a:r>
                <a:rPr lang="en-IE" sz="900" spc="-15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reuse</a:t>
              </a:r>
              <a:r>
                <a:rPr lang="en-IE" sz="900" spc="-10" dirty="0">
                  <a:latin typeface="Tahoma"/>
                  <a:cs typeface="Tahoma"/>
                </a:rPr>
                <a:t> </a:t>
              </a:r>
              <a:r>
                <a:rPr lang="en-IE" sz="900" spc="-25" dirty="0">
                  <a:latin typeface="Tahoma"/>
                  <a:cs typeface="Tahoma"/>
                </a:rPr>
                <a:t>and </a:t>
              </a:r>
              <a:r>
                <a:rPr lang="en-IE" sz="900" dirty="0">
                  <a:latin typeface="Tahoma"/>
                  <a:cs typeface="Tahoma"/>
                </a:rPr>
                <a:t>recycle</a:t>
              </a:r>
              <a:r>
                <a:rPr lang="en-IE" sz="900" spc="-40" dirty="0">
                  <a:latin typeface="Tahoma"/>
                  <a:cs typeface="Tahoma"/>
                </a:rPr>
                <a:t> </a:t>
              </a:r>
              <a:r>
                <a:rPr lang="en-IE" sz="900" spc="-10" dirty="0">
                  <a:latin typeface="Tahoma"/>
                  <a:cs typeface="Tahoma"/>
                </a:rPr>
                <a:t>instead!</a:t>
              </a:r>
              <a:endParaRPr lang="en-IE" sz="900" dirty="0">
                <a:latin typeface="Tahoma"/>
                <a:cs typeface="Tahoma"/>
              </a:endParaRPr>
            </a:p>
          </p:txBody>
        </p:sp>
        <p:sp>
          <p:nvSpPr>
            <p:cNvPr id="76" name="object 14">
              <a:extLst>
                <a:ext uri="{FF2B5EF4-FFF2-40B4-BE49-F238E27FC236}">
                  <a16:creationId xmlns:a16="http://schemas.microsoft.com/office/drawing/2014/main" id="{F92AAB30-9058-149C-BBD4-6AF7628E6AD0}"/>
                </a:ext>
              </a:extLst>
            </p:cNvPr>
            <p:cNvSpPr txBox="1"/>
            <p:nvPr/>
          </p:nvSpPr>
          <p:spPr>
            <a:xfrm>
              <a:off x="7634203" y="3563580"/>
              <a:ext cx="4283710" cy="50225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just">
                <a:lnSpc>
                  <a:spcPct val="100000"/>
                </a:lnSpc>
                <a:spcBef>
                  <a:spcPts val="100"/>
                </a:spcBef>
              </a:pPr>
              <a:r>
                <a:rPr sz="1000" dirty="0">
                  <a:latin typeface="Tahoma"/>
                  <a:cs typeface="Tahoma"/>
                </a:rPr>
                <a:t>13</a:t>
              </a:r>
              <a:r>
                <a:rPr lang="en-US" sz="1000" dirty="0">
                  <a:latin typeface="Tahoma"/>
                  <a:cs typeface="Tahoma"/>
                </a:rPr>
                <a:t>. Cl</a:t>
              </a:r>
              <a:r>
                <a:rPr sz="1000" dirty="0">
                  <a:latin typeface="Tahoma"/>
                  <a:cs typeface="Tahoma"/>
                </a:rPr>
                <a:t>imate</a:t>
              </a:r>
              <a:r>
                <a:rPr sz="1000" spc="-30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Action</a:t>
              </a:r>
              <a:r>
                <a:rPr sz="1000" spc="-55" dirty="0">
                  <a:latin typeface="Tahoma"/>
                  <a:cs typeface="Tahoma"/>
                </a:rPr>
                <a:t> </a:t>
              </a:r>
              <a:r>
                <a:rPr sz="1000" b="1" dirty="0">
                  <a:latin typeface="Tahoma"/>
                  <a:cs typeface="Tahoma"/>
                </a:rPr>
                <a:t>→</a:t>
              </a:r>
              <a:r>
                <a:rPr sz="1000" b="1" spc="-25" dirty="0"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Protect</a:t>
              </a:r>
              <a:r>
                <a:rPr sz="1000" b="1" spc="-2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the</a:t>
              </a:r>
              <a:r>
                <a:rPr sz="1000" b="1" spc="-3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spc="-20" dirty="0">
                  <a:solidFill>
                    <a:srgbClr val="12B059"/>
                  </a:solidFill>
                  <a:latin typeface="Tahoma"/>
                  <a:cs typeface="Tahoma"/>
                </a:rPr>
                <a:t>Earth</a:t>
              </a:r>
              <a:endParaRPr sz="1000" dirty="0">
                <a:latin typeface="Tahoma"/>
                <a:cs typeface="Tahoma"/>
              </a:endParaRPr>
            </a:p>
            <a:p>
              <a:pPr marL="12700" marR="141605" algn="just">
                <a:lnSpc>
                  <a:spcPct val="114599"/>
                </a:lnSpc>
                <a:spcBef>
                  <a:spcPts val="1455"/>
                </a:spcBef>
              </a:pPr>
              <a:r>
                <a:rPr sz="900" b="1" dirty="0">
                  <a:latin typeface="Tahoma"/>
                  <a:cs typeface="Tahoma"/>
                </a:rPr>
                <a:t>Description: </a:t>
              </a:r>
              <a:r>
                <a:rPr sz="900" dirty="0">
                  <a:latin typeface="Tahoma"/>
                  <a:cs typeface="Tahoma"/>
                </a:rPr>
                <a:t>Help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stop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climate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change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by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taking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care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of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spc="-25" dirty="0">
                  <a:latin typeface="Tahoma"/>
                  <a:cs typeface="Tahoma"/>
                </a:rPr>
                <a:t>our </a:t>
              </a:r>
              <a:r>
                <a:rPr sz="900" spc="-10" dirty="0">
                  <a:latin typeface="Tahoma"/>
                  <a:cs typeface="Tahoma"/>
                </a:rPr>
                <a:t>planet.</a:t>
              </a:r>
              <a:endParaRPr sz="900" dirty="0">
                <a:latin typeface="Tahoma"/>
                <a:cs typeface="Tahoma"/>
              </a:endParaRPr>
            </a:p>
          </p:txBody>
        </p:sp>
        <p:sp>
          <p:nvSpPr>
            <p:cNvPr id="78" name="object 15">
              <a:extLst>
                <a:ext uri="{FF2B5EF4-FFF2-40B4-BE49-F238E27FC236}">
                  <a16:creationId xmlns:a16="http://schemas.microsoft.com/office/drawing/2014/main" id="{BD9C899A-CBE5-6765-8E0A-A3953D1F9A87}"/>
                </a:ext>
              </a:extLst>
            </p:cNvPr>
            <p:cNvSpPr txBox="1"/>
            <p:nvPr/>
          </p:nvSpPr>
          <p:spPr>
            <a:xfrm>
              <a:off x="7634203" y="4162605"/>
              <a:ext cx="4344670" cy="50225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000" dirty="0">
                  <a:latin typeface="Tahoma"/>
                  <a:cs typeface="Tahoma"/>
                </a:rPr>
                <a:t>14</a:t>
              </a:r>
              <a:r>
                <a:rPr lang="en-US" sz="1000" dirty="0">
                  <a:latin typeface="Tahoma"/>
                  <a:cs typeface="Tahoma"/>
                </a:rPr>
                <a:t>.</a:t>
              </a:r>
              <a:r>
                <a:rPr sz="1000" spc="-40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Life</a:t>
              </a:r>
              <a:r>
                <a:rPr sz="1000" spc="-30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Below</a:t>
              </a:r>
              <a:r>
                <a:rPr sz="1000" spc="-30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Water</a:t>
              </a:r>
              <a:r>
                <a:rPr sz="1000" spc="-30" dirty="0">
                  <a:latin typeface="Tahoma"/>
                  <a:cs typeface="Tahoma"/>
                </a:rPr>
                <a:t> </a:t>
              </a:r>
              <a:r>
                <a:rPr sz="1000" b="1" dirty="0">
                  <a:latin typeface="Tahoma"/>
                  <a:cs typeface="Tahoma"/>
                </a:rPr>
                <a:t>→</a:t>
              </a:r>
              <a:r>
                <a:rPr sz="1000" b="1" spc="-25" dirty="0"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Keep</a:t>
              </a:r>
              <a:r>
                <a:rPr sz="1000" b="1" spc="-3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Oceans</a:t>
              </a:r>
              <a:r>
                <a:rPr sz="1000" b="1" spc="-2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and</a:t>
              </a:r>
              <a:r>
                <a:rPr sz="1000" b="1" spc="-30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Rivers</a:t>
              </a:r>
              <a:r>
                <a:rPr sz="1000" b="1" spc="-2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spc="-10" dirty="0">
                  <a:solidFill>
                    <a:srgbClr val="12B059"/>
                  </a:solidFill>
                  <a:latin typeface="Tahoma"/>
                  <a:cs typeface="Tahoma"/>
                </a:rPr>
                <a:t>Clean</a:t>
              </a:r>
              <a:endParaRPr sz="1000" dirty="0">
                <a:latin typeface="Tahoma"/>
                <a:cs typeface="Tahoma"/>
              </a:endParaRPr>
            </a:p>
            <a:p>
              <a:pPr>
                <a:lnSpc>
                  <a:spcPct val="100000"/>
                </a:lnSpc>
                <a:spcBef>
                  <a:spcPts val="335"/>
                </a:spcBef>
              </a:pPr>
              <a:endParaRPr sz="1000" dirty="0">
                <a:latin typeface="Tahoma"/>
                <a:cs typeface="Tahoma"/>
              </a:endParaRPr>
            </a:p>
            <a:p>
              <a:pPr marL="12700" marR="153035">
                <a:lnSpc>
                  <a:spcPct val="114599"/>
                </a:lnSpc>
                <a:spcBef>
                  <a:spcPts val="5"/>
                </a:spcBef>
              </a:pPr>
              <a:r>
                <a:rPr sz="900" b="1" dirty="0">
                  <a:latin typeface="Tahoma"/>
                  <a:cs typeface="Tahoma"/>
                </a:rPr>
                <a:t>Description:</a:t>
              </a:r>
              <a:r>
                <a:rPr sz="900" b="1" spc="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Take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care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of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fish</a:t>
              </a:r>
              <a:r>
                <a:rPr sz="900" spc="-1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and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all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the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animals</a:t>
              </a:r>
              <a:r>
                <a:rPr sz="900" spc="-1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that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live</a:t>
              </a:r>
              <a:r>
                <a:rPr sz="900" spc="-15" dirty="0">
                  <a:latin typeface="Tahoma"/>
                  <a:cs typeface="Tahoma"/>
                </a:rPr>
                <a:t> </a:t>
              </a:r>
              <a:r>
                <a:rPr sz="900" spc="-25" dirty="0">
                  <a:latin typeface="Tahoma"/>
                  <a:cs typeface="Tahoma"/>
                </a:rPr>
                <a:t>in </a:t>
              </a:r>
              <a:r>
                <a:rPr sz="900" spc="-10" dirty="0">
                  <a:latin typeface="Tahoma"/>
                  <a:cs typeface="Tahoma"/>
                </a:rPr>
                <a:t>water.</a:t>
              </a:r>
              <a:endParaRPr sz="900" dirty="0">
                <a:latin typeface="Tahoma"/>
                <a:cs typeface="Tahoma"/>
              </a:endParaRPr>
            </a:p>
          </p:txBody>
        </p:sp>
        <p:sp>
          <p:nvSpPr>
            <p:cNvPr id="80" name="object 16">
              <a:extLst>
                <a:ext uri="{FF2B5EF4-FFF2-40B4-BE49-F238E27FC236}">
                  <a16:creationId xmlns:a16="http://schemas.microsoft.com/office/drawing/2014/main" id="{379DC094-1DBD-52D5-878C-A822203A07ED}"/>
                </a:ext>
              </a:extLst>
            </p:cNvPr>
            <p:cNvSpPr txBox="1"/>
            <p:nvPr/>
          </p:nvSpPr>
          <p:spPr>
            <a:xfrm>
              <a:off x="7634203" y="4761630"/>
              <a:ext cx="4392295" cy="47192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000" dirty="0">
                  <a:latin typeface="Tahoma"/>
                  <a:cs typeface="Tahoma"/>
                </a:rPr>
                <a:t>15</a:t>
              </a:r>
              <a:r>
                <a:rPr lang="en-US" sz="1000" dirty="0">
                  <a:latin typeface="Tahoma"/>
                  <a:cs typeface="Tahoma"/>
                </a:rPr>
                <a:t>.</a:t>
              </a:r>
              <a:r>
                <a:rPr sz="1000" spc="-20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Life</a:t>
              </a:r>
              <a:r>
                <a:rPr sz="1000" spc="-20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on</a:t>
              </a:r>
              <a:r>
                <a:rPr sz="1000" spc="-20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Land</a:t>
              </a:r>
              <a:r>
                <a:rPr sz="1000" spc="-50" dirty="0">
                  <a:latin typeface="Tahoma"/>
                  <a:cs typeface="Tahoma"/>
                </a:rPr>
                <a:t> </a:t>
              </a:r>
              <a:r>
                <a:rPr sz="1000" b="1" dirty="0">
                  <a:latin typeface="Tahoma"/>
                  <a:cs typeface="Tahoma"/>
                </a:rPr>
                <a:t>→</a:t>
              </a:r>
              <a:r>
                <a:rPr sz="1000" b="1" spc="-20" dirty="0"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Care</a:t>
              </a:r>
              <a:r>
                <a:rPr sz="1000" b="1" spc="-2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for</a:t>
              </a:r>
              <a:r>
                <a:rPr sz="1000" b="1" spc="-1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Plants</a:t>
              </a:r>
              <a:r>
                <a:rPr sz="1000" b="1" spc="-20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and</a:t>
              </a:r>
              <a:r>
                <a:rPr sz="1000" b="1" spc="-2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spc="-10" dirty="0">
                  <a:solidFill>
                    <a:srgbClr val="12B059"/>
                  </a:solidFill>
                  <a:latin typeface="Tahoma"/>
                  <a:cs typeface="Tahoma"/>
                </a:rPr>
                <a:t>Animals</a:t>
              </a:r>
              <a:endParaRPr sz="1000" dirty="0">
                <a:latin typeface="Tahoma"/>
                <a:cs typeface="Tahoma"/>
              </a:endParaRPr>
            </a:p>
            <a:p>
              <a:pPr>
                <a:lnSpc>
                  <a:spcPct val="100000"/>
                </a:lnSpc>
                <a:spcBef>
                  <a:spcPts val="95"/>
                </a:spcBef>
              </a:pPr>
              <a:endParaRPr sz="1000" dirty="0">
                <a:latin typeface="Tahoma"/>
                <a:cs typeface="Tahoma"/>
              </a:endParaRPr>
            </a:p>
            <a:p>
              <a:pPr marL="12700">
                <a:lnSpc>
                  <a:spcPct val="100000"/>
                </a:lnSpc>
              </a:pPr>
              <a:r>
                <a:rPr sz="900" b="1" dirty="0">
                  <a:latin typeface="Tahoma"/>
                  <a:cs typeface="Tahoma"/>
                </a:rPr>
                <a:t>Description:</a:t>
              </a:r>
              <a:r>
                <a:rPr sz="900" b="1" spc="-5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Help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protect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forests,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animals,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and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all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spc="-10" dirty="0">
                  <a:latin typeface="Tahoma"/>
                  <a:cs typeface="Tahoma"/>
                </a:rPr>
                <a:t>nature.</a:t>
              </a:r>
              <a:endParaRPr sz="900" dirty="0">
                <a:latin typeface="Tahoma"/>
                <a:cs typeface="Tahoma"/>
              </a:endParaRPr>
            </a:p>
          </p:txBody>
        </p:sp>
        <p:sp>
          <p:nvSpPr>
            <p:cNvPr id="82" name="object 20">
              <a:extLst>
                <a:ext uri="{FF2B5EF4-FFF2-40B4-BE49-F238E27FC236}">
                  <a16:creationId xmlns:a16="http://schemas.microsoft.com/office/drawing/2014/main" id="{001F23D6-A4EF-D843-9A5C-48B669FEC2B8}"/>
                </a:ext>
              </a:extLst>
            </p:cNvPr>
            <p:cNvSpPr txBox="1"/>
            <p:nvPr/>
          </p:nvSpPr>
          <p:spPr>
            <a:xfrm>
              <a:off x="7634203" y="5330326"/>
              <a:ext cx="4359910" cy="48218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23495">
                <a:lnSpc>
                  <a:spcPct val="115399"/>
                </a:lnSpc>
                <a:spcBef>
                  <a:spcPts val="100"/>
                </a:spcBef>
              </a:pPr>
              <a:r>
                <a:rPr sz="1000" dirty="0">
                  <a:latin typeface="Tahoma"/>
                  <a:cs typeface="Tahoma"/>
                </a:rPr>
                <a:t>16</a:t>
              </a:r>
              <a:r>
                <a:rPr lang="en-US" sz="1000" dirty="0">
                  <a:latin typeface="Tahoma"/>
                  <a:cs typeface="Tahoma"/>
                </a:rPr>
                <a:t>.</a:t>
              </a:r>
              <a:r>
                <a:rPr sz="1000" spc="-30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Peace,</a:t>
              </a:r>
              <a:r>
                <a:rPr sz="1000" spc="-35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Justice</a:t>
              </a:r>
              <a:r>
                <a:rPr sz="1000" spc="-30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and</a:t>
              </a:r>
              <a:r>
                <a:rPr sz="1000" spc="-30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Strong</a:t>
              </a:r>
              <a:r>
                <a:rPr sz="1000" spc="-30" dirty="0">
                  <a:latin typeface="Tahoma"/>
                  <a:cs typeface="Tahoma"/>
                </a:rPr>
                <a:t> </a:t>
              </a:r>
              <a:r>
                <a:rPr sz="1000" dirty="0">
                  <a:latin typeface="Tahoma"/>
                  <a:cs typeface="Tahoma"/>
                </a:rPr>
                <a:t>Institutions</a:t>
              </a:r>
              <a:r>
                <a:rPr sz="1000" spc="-35" dirty="0">
                  <a:latin typeface="Tahoma"/>
                  <a:cs typeface="Tahoma"/>
                </a:rPr>
                <a:t> </a:t>
              </a:r>
              <a:r>
                <a:rPr sz="1000" b="1" dirty="0">
                  <a:latin typeface="Tahoma"/>
                  <a:cs typeface="Tahoma"/>
                </a:rPr>
                <a:t>→</a:t>
              </a:r>
              <a:r>
                <a:rPr sz="1000" b="1" spc="-30" dirty="0"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Be</a:t>
              </a:r>
              <a:r>
                <a:rPr sz="1000" b="1" spc="-3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dirty="0">
                  <a:solidFill>
                    <a:srgbClr val="12B059"/>
                  </a:solidFill>
                  <a:latin typeface="Tahoma"/>
                  <a:cs typeface="Tahoma"/>
                </a:rPr>
                <a:t>Kind</a:t>
              </a:r>
              <a:r>
                <a:rPr sz="1000" b="1" spc="-35" dirty="0">
                  <a:solidFill>
                    <a:srgbClr val="12B059"/>
                  </a:solidFill>
                  <a:latin typeface="Tahoma"/>
                  <a:cs typeface="Tahoma"/>
                </a:rPr>
                <a:t> </a:t>
              </a:r>
              <a:r>
                <a:rPr sz="1000" b="1" spc="-25" dirty="0">
                  <a:solidFill>
                    <a:srgbClr val="12B059"/>
                  </a:solidFill>
                  <a:latin typeface="Tahoma"/>
                  <a:cs typeface="Tahoma"/>
                </a:rPr>
                <a:t>and </a:t>
              </a:r>
              <a:r>
                <a:rPr sz="1000" b="1" spc="-20" dirty="0">
                  <a:solidFill>
                    <a:srgbClr val="12B059"/>
                  </a:solidFill>
                  <a:latin typeface="Tahoma"/>
                  <a:cs typeface="Tahoma"/>
                </a:rPr>
                <a:t>Fair</a:t>
              </a:r>
              <a:endParaRPr sz="1000" dirty="0">
                <a:latin typeface="Tahoma"/>
                <a:cs typeface="Tahoma"/>
              </a:endParaRPr>
            </a:p>
            <a:p>
              <a:pPr marL="12700">
                <a:lnSpc>
                  <a:spcPct val="100000"/>
                </a:lnSpc>
                <a:spcBef>
                  <a:spcPts val="1215"/>
                </a:spcBef>
              </a:pPr>
              <a:r>
                <a:rPr sz="900" b="1" dirty="0">
                  <a:latin typeface="Tahoma"/>
                  <a:cs typeface="Tahoma"/>
                </a:rPr>
                <a:t>Description: </a:t>
              </a:r>
              <a:r>
                <a:rPr sz="900" dirty="0">
                  <a:latin typeface="Tahoma"/>
                  <a:cs typeface="Tahoma"/>
                </a:rPr>
                <a:t>Help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everyone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live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in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peace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and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follow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dirty="0">
                  <a:latin typeface="Tahoma"/>
                  <a:cs typeface="Tahoma"/>
                </a:rPr>
                <a:t>fair</a:t>
              </a:r>
              <a:r>
                <a:rPr sz="900" spc="-20" dirty="0">
                  <a:latin typeface="Tahoma"/>
                  <a:cs typeface="Tahoma"/>
                </a:rPr>
                <a:t> </a:t>
              </a:r>
              <a:r>
                <a:rPr sz="900" spc="-10" dirty="0">
                  <a:latin typeface="Tahoma"/>
                  <a:cs typeface="Tahoma"/>
                </a:rPr>
                <a:t>rules.</a:t>
              </a:r>
              <a:endParaRPr sz="900" dirty="0">
                <a:latin typeface="Tahoma"/>
                <a:cs typeface="Tahoma"/>
              </a:endParaRPr>
            </a:p>
          </p:txBody>
        </p:sp>
        <p:sp>
          <p:nvSpPr>
            <p:cNvPr id="87" name="object 20">
              <a:extLst>
                <a:ext uri="{FF2B5EF4-FFF2-40B4-BE49-F238E27FC236}">
                  <a16:creationId xmlns:a16="http://schemas.microsoft.com/office/drawing/2014/main" id="{299B1F35-7AE1-1A55-B38C-970BF19FC29E}"/>
                </a:ext>
              </a:extLst>
            </p:cNvPr>
            <p:cNvSpPr txBox="1"/>
            <p:nvPr/>
          </p:nvSpPr>
          <p:spPr>
            <a:xfrm>
              <a:off x="7634203" y="5909281"/>
              <a:ext cx="4359910" cy="48218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23495">
                <a:lnSpc>
                  <a:spcPct val="115399"/>
                </a:lnSpc>
                <a:spcBef>
                  <a:spcPts val="100"/>
                </a:spcBef>
              </a:pPr>
              <a:r>
                <a:rPr lang="en-IE" sz="1000" dirty="0">
                  <a:latin typeface="Tahoma"/>
                  <a:cs typeface="Tahoma"/>
                </a:rPr>
                <a:t>17.</a:t>
              </a:r>
              <a:r>
                <a:rPr lang="en-IE" sz="1000" spc="-30" dirty="0">
                  <a:latin typeface="Tahoma"/>
                  <a:cs typeface="Tahoma"/>
                </a:rPr>
                <a:t> </a:t>
              </a:r>
              <a:r>
                <a:rPr lang="en-IE" sz="1000" dirty="0">
                  <a:latin typeface="Tahoma"/>
                  <a:cs typeface="Tahoma"/>
                </a:rPr>
                <a:t>Partnerships for the Goals </a:t>
              </a:r>
              <a:r>
                <a:rPr lang="en-IE" sz="1000" b="1" dirty="0">
                  <a:latin typeface="Tahoma"/>
                  <a:cs typeface="Tahoma"/>
                </a:rPr>
                <a:t>→</a:t>
              </a:r>
              <a:r>
                <a:rPr lang="en-IE" sz="1000" b="1" spc="-30" dirty="0">
                  <a:latin typeface="Tahoma"/>
                  <a:cs typeface="Tahoma"/>
                </a:rPr>
                <a:t> </a:t>
              </a:r>
              <a:r>
                <a:rPr lang="en-IE" sz="1000" b="1" dirty="0">
                  <a:solidFill>
                    <a:srgbClr val="12B059"/>
                  </a:solidFill>
                  <a:latin typeface="Tahoma"/>
                  <a:cs typeface="Tahoma"/>
                </a:rPr>
                <a:t>Work together to make a difference</a:t>
              </a:r>
              <a:endParaRPr lang="en-IE" sz="1000" dirty="0">
                <a:latin typeface="Tahoma"/>
                <a:cs typeface="Tahoma"/>
              </a:endParaRPr>
            </a:p>
            <a:p>
              <a:pPr marL="12700">
                <a:lnSpc>
                  <a:spcPct val="100000"/>
                </a:lnSpc>
                <a:spcBef>
                  <a:spcPts val="1215"/>
                </a:spcBef>
              </a:pPr>
              <a:r>
                <a:rPr lang="en-IE" sz="900" b="1" dirty="0">
                  <a:latin typeface="Tahoma"/>
                  <a:cs typeface="Tahoma"/>
                </a:rPr>
                <a:t>Description: </a:t>
              </a:r>
              <a:r>
                <a:rPr lang="en-IE" sz="900" dirty="0">
                  <a:latin typeface="Tahoma"/>
                  <a:cs typeface="Tahoma"/>
                </a:rPr>
                <a:t>People</a:t>
              </a:r>
              <a:r>
                <a:rPr lang="en-IE" sz="900" spc="-20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around</a:t>
              </a:r>
              <a:r>
                <a:rPr lang="en-IE" sz="900" spc="-20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the</a:t>
              </a:r>
              <a:r>
                <a:rPr lang="en-IE" sz="900" spc="-20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world</a:t>
              </a:r>
              <a:r>
                <a:rPr lang="en-IE" sz="900" spc="-20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need</a:t>
              </a:r>
              <a:r>
                <a:rPr lang="en-IE" sz="900" spc="-20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to</a:t>
              </a:r>
              <a:r>
                <a:rPr lang="en-IE" sz="900" spc="-20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team</a:t>
              </a:r>
              <a:r>
                <a:rPr lang="en-IE" sz="900" spc="-20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up</a:t>
              </a:r>
              <a:r>
                <a:rPr lang="en-IE" sz="900" spc="-20" dirty="0">
                  <a:latin typeface="Tahoma"/>
                  <a:cs typeface="Tahoma"/>
                </a:rPr>
                <a:t> </a:t>
              </a:r>
              <a:r>
                <a:rPr lang="en-IE" sz="900" spc="-25" dirty="0">
                  <a:latin typeface="Tahoma"/>
                  <a:cs typeface="Tahoma"/>
                </a:rPr>
                <a:t>to </a:t>
              </a:r>
              <a:r>
                <a:rPr lang="en-IE" sz="900" dirty="0">
                  <a:latin typeface="Tahoma"/>
                  <a:cs typeface="Tahoma"/>
                </a:rPr>
                <a:t>help</a:t>
              </a:r>
              <a:r>
                <a:rPr lang="en-IE" sz="900" spc="-25" dirty="0">
                  <a:latin typeface="Tahoma"/>
                  <a:cs typeface="Tahoma"/>
                </a:rPr>
                <a:t> </a:t>
              </a:r>
              <a:r>
                <a:rPr lang="en-IE" sz="900" dirty="0">
                  <a:latin typeface="Tahoma"/>
                  <a:cs typeface="Tahoma"/>
                </a:rPr>
                <a:t>each</a:t>
              </a:r>
              <a:r>
                <a:rPr lang="en-IE" sz="900" spc="-25" dirty="0">
                  <a:latin typeface="Tahoma"/>
                  <a:cs typeface="Tahoma"/>
                </a:rPr>
                <a:t> </a:t>
              </a:r>
              <a:r>
                <a:rPr lang="en-IE" sz="900" spc="-10" dirty="0">
                  <a:latin typeface="Tahoma"/>
                  <a:cs typeface="Tahoma"/>
                </a:rPr>
                <a:t>other.</a:t>
              </a:r>
              <a:endParaRPr lang="en-IE" sz="900" dirty="0">
                <a:latin typeface="Tahoma"/>
                <a:cs typeface="Tahoma"/>
              </a:endParaRP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B902843F-45F6-1640-1127-2968BD71D19B}"/>
              </a:ext>
            </a:extLst>
          </p:cNvPr>
          <p:cNvGrpSpPr/>
          <p:nvPr/>
        </p:nvGrpSpPr>
        <p:grpSpPr>
          <a:xfrm>
            <a:off x="384618" y="1629701"/>
            <a:ext cx="546785" cy="4528475"/>
            <a:chOff x="688589" y="38797"/>
            <a:chExt cx="763557" cy="6323777"/>
          </a:xfrm>
        </p:grpSpPr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2F96565B-517C-EA42-1B9F-25118B3F8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9505" y="5599016"/>
              <a:ext cx="761725" cy="763558"/>
            </a:xfrm>
            <a:prstGeom prst="rect">
              <a:avLst/>
            </a:prstGeom>
          </p:spPr>
        </p:pic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78766D96-965A-0771-BCD8-B4DA7371EB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8589" y="38797"/>
              <a:ext cx="763557" cy="763557"/>
            </a:xfrm>
            <a:prstGeom prst="rect">
              <a:avLst/>
            </a:prstGeom>
          </p:spPr>
        </p:pic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876E6C1E-7CE0-A92C-048A-8953A850AC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8589" y="833115"/>
              <a:ext cx="763556" cy="763556"/>
            </a:xfrm>
            <a:prstGeom prst="rect">
              <a:avLst/>
            </a:prstGeom>
          </p:spPr>
        </p:pic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D698173F-D8F8-A876-3311-B9AC8CB8CA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8589" y="1627432"/>
              <a:ext cx="763556" cy="763556"/>
            </a:xfrm>
            <a:prstGeom prst="rect">
              <a:avLst/>
            </a:prstGeom>
          </p:spPr>
        </p:pic>
        <p:pic>
          <p:nvPicPr>
            <p:cNvPr id="102" name="Picture 101">
              <a:extLst>
                <a:ext uri="{FF2B5EF4-FFF2-40B4-BE49-F238E27FC236}">
                  <a16:creationId xmlns:a16="http://schemas.microsoft.com/office/drawing/2014/main" id="{D34AEB27-1216-6A4E-F5F3-8CAC14588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8589" y="2421749"/>
              <a:ext cx="763556" cy="763556"/>
            </a:xfrm>
            <a:prstGeom prst="rect">
              <a:avLst/>
            </a:prstGeom>
          </p:spPr>
        </p:pic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id="{36B23CEB-2AAD-3262-D18E-E2611036B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8589" y="3216066"/>
              <a:ext cx="763556" cy="763556"/>
            </a:xfrm>
            <a:prstGeom prst="rect">
              <a:avLst/>
            </a:prstGeom>
          </p:spPr>
        </p:pic>
        <p:pic>
          <p:nvPicPr>
            <p:cNvPr id="106" name="Picture 105">
              <a:extLst>
                <a:ext uri="{FF2B5EF4-FFF2-40B4-BE49-F238E27FC236}">
                  <a16:creationId xmlns:a16="http://schemas.microsoft.com/office/drawing/2014/main" id="{DAB99ADC-14E6-E46F-7CC6-9B34350A2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8589" y="4010383"/>
              <a:ext cx="763556" cy="763556"/>
            </a:xfrm>
            <a:prstGeom prst="rect">
              <a:avLst/>
            </a:prstGeom>
          </p:spPr>
        </p:pic>
        <p:pic>
          <p:nvPicPr>
            <p:cNvPr id="108" name="Picture 107">
              <a:extLst>
                <a:ext uri="{FF2B5EF4-FFF2-40B4-BE49-F238E27FC236}">
                  <a16:creationId xmlns:a16="http://schemas.microsoft.com/office/drawing/2014/main" id="{6C00B629-C80C-31AE-6420-72857DED9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8589" y="4804700"/>
              <a:ext cx="763556" cy="763556"/>
            </a:xfrm>
            <a:prstGeom prst="rect">
              <a:avLst/>
            </a:prstGeom>
          </p:spPr>
        </p:pic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6B12ECBB-E79B-9843-9956-A929CA4696B1}"/>
              </a:ext>
            </a:extLst>
          </p:cNvPr>
          <p:cNvGrpSpPr/>
          <p:nvPr/>
        </p:nvGrpSpPr>
        <p:grpSpPr>
          <a:xfrm>
            <a:off x="6160495" y="1372752"/>
            <a:ext cx="546785" cy="5111165"/>
            <a:chOff x="6757035" y="-643420"/>
            <a:chExt cx="763556" cy="7137473"/>
          </a:xfrm>
        </p:grpSpPr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AFD8EB87-435B-0F5C-E6E5-DD68DAC2E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57035" y="-643420"/>
              <a:ext cx="763556" cy="763556"/>
            </a:xfrm>
            <a:prstGeom prst="rect">
              <a:avLst/>
            </a:prstGeom>
          </p:spPr>
        </p:pic>
        <p:pic>
          <p:nvPicPr>
            <p:cNvPr id="112" name="Picture 111">
              <a:extLst>
                <a:ext uri="{FF2B5EF4-FFF2-40B4-BE49-F238E27FC236}">
                  <a16:creationId xmlns:a16="http://schemas.microsoft.com/office/drawing/2014/main" id="{AE053E3E-CD14-4284-521C-B58D96B2C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57035" y="153320"/>
              <a:ext cx="763556" cy="763556"/>
            </a:xfrm>
            <a:prstGeom prst="rect">
              <a:avLst/>
            </a:prstGeom>
          </p:spPr>
        </p:pic>
        <p:pic>
          <p:nvPicPr>
            <p:cNvPr id="114" name="Picture 113">
              <a:extLst>
                <a:ext uri="{FF2B5EF4-FFF2-40B4-BE49-F238E27FC236}">
                  <a16:creationId xmlns:a16="http://schemas.microsoft.com/office/drawing/2014/main" id="{C3B13023-47E8-77B0-0545-124FE91032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57035" y="950060"/>
              <a:ext cx="763556" cy="763556"/>
            </a:xfrm>
            <a:prstGeom prst="rect">
              <a:avLst/>
            </a:prstGeom>
          </p:spPr>
        </p:pic>
        <p:pic>
          <p:nvPicPr>
            <p:cNvPr id="116" name="Picture 115">
              <a:extLst>
                <a:ext uri="{FF2B5EF4-FFF2-40B4-BE49-F238E27FC236}">
                  <a16:creationId xmlns:a16="http://schemas.microsoft.com/office/drawing/2014/main" id="{3A5966B1-8414-6837-FC49-76A20DCCE6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57035" y="1746800"/>
              <a:ext cx="763556" cy="763556"/>
            </a:xfrm>
            <a:prstGeom prst="rect">
              <a:avLst/>
            </a:prstGeom>
          </p:spPr>
        </p:pic>
        <p:pic>
          <p:nvPicPr>
            <p:cNvPr id="118" name="Picture 117">
              <a:extLst>
                <a:ext uri="{FF2B5EF4-FFF2-40B4-BE49-F238E27FC236}">
                  <a16:creationId xmlns:a16="http://schemas.microsoft.com/office/drawing/2014/main" id="{252EC542-44DD-BBC1-98F8-E33EC7D2E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57035" y="2543540"/>
              <a:ext cx="763556" cy="763556"/>
            </a:xfrm>
            <a:prstGeom prst="rect">
              <a:avLst/>
            </a:prstGeom>
          </p:spPr>
        </p:pic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id="{6187289A-50C6-B4C1-09B1-8F9F9FB928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57035" y="3340280"/>
              <a:ext cx="763556" cy="763556"/>
            </a:xfrm>
            <a:prstGeom prst="rect">
              <a:avLst/>
            </a:prstGeom>
          </p:spPr>
        </p:pic>
        <p:pic>
          <p:nvPicPr>
            <p:cNvPr id="122" name="Picture 121">
              <a:extLst>
                <a:ext uri="{FF2B5EF4-FFF2-40B4-BE49-F238E27FC236}">
                  <a16:creationId xmlns:a16="http://schemas.microsoft.com/office/drawing/2014/main" id="{7144710C-7148-374C-C952-BD8844F7ED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57035" y="4137020"/>
              <a:ext cx="763556" cy="763556"/>
            </a:xfrm>
            <a:prstGeom prst="rect">
              <a:avLst/>
            </a:prstGeom>
          </p:spPr>
        </p:pic>
        <p:pic>
          <p:nvPicPr>
            <p:cNvPr id="124" name="Picture 123">
              <a:extLst>
                <a:ext uri="{FF2B5EF4-FFF2-40B4-BE49-F238E27FC236}">
                  <a16:creationId xmlns:a16="http://schemas.microsoft.com/office/drawing/2014/main" id="{3B0B5783-7DC3-906F-4753-6A72158BB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57035" y="4933760"/>
              <a:ext cx="763556" cy="763556"/>
            </a:xfrm>
            <a:prstGeom prst="rect">
              <a:avLst/>
            </a:prstGeom>
          </p:spPr>
        </p:pic>
        <p:pic>
          <p:nvPicPr>
            <p:cNvPr id="126" name="Picture 125">
              <a:extLst>
                <a:ext uri="{FF2B5EF4-FFF2-40B4-BE49-F238E27FC236}">
                  <a16:creationId xmlns:a16="http://schemas.microsoft.com/office/drawing/2014/main" id="{4A7EBCCF-51CC-0B9B-8EE2-074C0AC6A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57036" y="5730498"/>
              <a:ext cx="763555" cy="7635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893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6F13051-90D2-663E-BD3E-6D6B304F478E}"/>
              </a:ext>
            </a:extLst>
          </p:cNvPr>
          <p:cNvSpPr/>
          <p:nvPr/>
        </p:nvSpPr>
        <p:spPr>
          <a:xfrm>
            <a:off x="0" y="9526"/>
            <a:ext cx="12192000" cy="129508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5AFCDA9-DA67-3B10-2746-1BE274838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164" y="87805"/>
            <a:ext cx="10868861" cy="132556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voices!</a:t>
            </a:r>
            <a:endParaRPr lang="en-IE" sz="28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88BA95-939A-251B-80A7-AF288B0E10FB}"/>
              </a:ext>
            </a:extLst>
          </p:cNvPr>
          <p:cNvSpPr/>
          <p:nvPr/>
        </p:nvSpPr>
        <p:spPr>
          <a:xfrm>
            <a:off x="0" y="6532880"/>
            <a:ext cx="12192000" cy="31283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6" name="Picture 5" descr="A logo of a person with flowers and open book&#10;&#10;Description automatically generated">
            <a:extLst>
              <a:ext uri="{FF2B5EF4-FFF2-40B4-BE49-F238E27FC236}">
                <a16:creationId xmlns:a16="http://schemas.microsoft.com/office/drawing/2014/main" id="{15AEF84C-1FBB-7EB9-D08B-2379169933E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9330" y="87805"/>
            <a:ext cx="880506" cy="1078992"/>
          </a:xfrm>
          <a:prstGeom prst="rect">
            <a:avLst/>
          </a:prstGeom>
        </p:spPr>
      </p:pic>
      <p:pic>
        <p:nvPicPr>
          <p:cNvPr id="3" name="Online Media 2" title="Green-Schools students and the Global Goals">
            <a:hlinkClick r:id="" action="ppaction://media"/>
            <a:extLst>
              <a:ext uri="{FF2B5EF4-FFF2-40B4-BE49-F238E27FC236}">
                <a16:creationId xmlns:a16="http://schemas.microsoft.com/office/drawing/2014/main" id="{33F711F5-C878-B2E5-4D16-517DDD31DE8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900075" y="1491647"/>
            <a:ext cx="8391850" cy="474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49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775F1-9683-0152-2706-7084C4224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2216E30-81E0-D4D5-814D-B00A0DF9BF2C}"/>
              </a:ext>
            </a:extLst>
          </p:cNvPr>
          <p:cNvSpPr/>
          <p:nvPr/>
        </p:nvSpPr>
        <p:spPr>
          <a:xfrm>
            <a:off x="-2" y="9526"/>
            <a:ext cx="12192000" cy="129508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3E8ECD5-C0F3-6915-D041-BBC95579CB2F}"/>
              </a:ext>
            </a:extLst>
          </p:cNvPr>
          <p:cNvSpPr txBox="1">
            <a:spLocks/>
          </p:cNvSpPr>
          <p:nvPr/>
        </p:nvSpPr>
        <p:spPr>
          <a:xfrm>
            <a:off x="1109472" y="0"/>
            <a:ext cx="9144000" cy="12950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Global Goals Go Local Project</a:t>
            </a:r>
            <a:endParaRPr lang="en-IE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247FA8A-2399-2C80-1736-97853CE4E4B5}"/>
              </a:ext>
            </a:extLst>
          </p:cNvPr>
          <p:cNvSpPr/>
          <p:nvPr/>
        </p:nvSpPr>
        <p:spPr>
          <a:xfrm>
            <a:off x="0" y="6532880"/>
            <a:ext cx="12192000" cy="31283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3" name="Picture 2" descr="A logo of a person with flowers and open book&#10;&#10;Description automatically generated">
            <a:extLst>
              <a:ext uri="{FF2B5EF4-FFF2-40B4-BE49-F238E27FC236}">
                <a16:creationId xmlns:a16="http://schemas.microsoft.com/office/drawing/2014/main" id="{3B34D11E-F282-044F-4F27-B942110F4B2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9330" y="87805"/>
            <a:ext cx="880506" cy="107899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816154E-1FDC-A937-3ABA-E0D5384FBF1D}"/>
              </a:ext>
            </a:extLst>
          </p:cNvPr>
          <p:cNvSpPr txBox="1"/>
          <p:nvPr/>
        </p:nvSpPr>
        <p:spPr>
          <a:xfrm>
            <a:off x="2133838" y="1656988"/>
            <a:ext cx="74647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Module 2 - </a:t>
            </a:r>
            <a:r>
              <a:rPr lang="en-IE" sz="2400" b="1" dirty="0"/>
              <a:t>Choose and get to know your character</a:t>
            </a:r>
            <a:endParaRPr lang="en-US" sz="2400" b="1" i="0" dirty="0">
              <a:solidFill>
                <a:srgbClr val="00B05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89863BF9-DD03-95C4-43E9-77D311D226F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1668" y="2320705"/>
            <a:ext cx="3803186" cy="380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330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object 10">
            <a:extLst>
              <a:ext uri="{FF2B5EF4-FFF2-40B4-BE49-F238E27FC236}">
                <a16:creationId xmlns:a16="http://schemas.microsoft.com/office/drawing/2014/main" id="{8B7BBA08-61C1-45C9-81B3-02B938183AA4}"/>
              </a:ext>
            </a:extLst>
          </p:cNvPr>
          <p:cNvGrpSpPr/>
          <p:nvPr/>
        </p:nvGrpSpPr>
        <p:grpSpPr>
          <a:xfrm>
            <a:off x="1561" y="0"/>
            <a:ext cx="12190439" cy="1054120"/>
            <a:chOff x="0" y="1473"/>
            <a:chExt cx="10692130" cy="924560"/>
          </a:xfrm>
        </p:grpSpPr>
        <p:sp>
          <p:nvSpPr>
            <p:cNvPr id="39" name="object 11">
              <a:extLst>
                <a:ext uri="{FF2B5EF4-FFF2-40B4-BE49-F238E27FC236}">
                  <a16:creationId xmlns:a16="http://schemas.microsoft.com/office/drawing/2014/main" id="{A5C67BEA-E4B4-BAFE-248B-6549487FD586}"/>
                </a:ext>
              </a:extLst>
            </p:cNvPr>
            <p:cNvSpPr/>
            <p:nvPr/>
          </p:nvSpPr>
          <p:spPr>
            <a:xfrm>
              <a:off x="0" y="1473"/>
              <a:ext cx="10692130" cy="924560"/>
            </a:xfrm>
            <a:custGeom>
              <a:avLst/>
              <a:gdLst/>
              <a:ahLst/>
              <a:cxnLst/>
              <a:rect l="l" t="t" r="r" b="b"/>
              <a:pathLst>
                <a:path w="10692130" h="924560">
                  <a:moveTo>
                    <a:pt x="0" y="0"/>
                  </a:moveTo>
                  <a:lnTo>
                    <a:pt x="0" y="923937"/>
                  </a:lnTo>
                  <a:lnTo>
                    <a:pt x="10692003" y="923937"/>
                  </a:lnTo>
                  <a:lnTo>
                    <a:pt x="1069200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5B259"/>
            </a:solidFill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pic>
          <p:nvPicPr>
            <p:cNvPr id="40" name="object 12">
              <a:extLst>
                <a:ext uri="{FF2B5EF4-FFF2-40B4-BE49-F238E27FC236}">
                  <a16:creationId xmlns:a16="http://schemas.microsoft.com/office/drawing/2014/main" id="{8A0DBA07-7C51-5F29-4F48-2B57A59D543F}"/>
                </a:ext>
              </a:extLst>
            </p:cNvPr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13573" y="143522"/>
              <a:ext cx="410365" cy="598563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D992D35-9F1A-B121-19E9-DDB581009C1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1" b="-1"/>
          <a:stretch>
            <a:fillRect/>
          </a:stretch>
        </p:blipFill>
        <p:spPr>
          <a:xfrm>
            <a:off x="1121677" y="1062364"/>
            <a:ext cx="9948645" cy="58416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B2595B-2A01-14F1-3E29-DF8619392BD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87" y="243233"/>
            <a:ext cx="12191887" cy="609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186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object 10">
            <a:extLst>
              <a:ext uri="{FF2B5EF4-FFF2-40B4-BE49-F238E27FC236}">
                <a16:creationId xmlns:a16="http://schemas.microsoft.com/office/drawing/2014/main" id="{8B7BBA08-61C1-45C9-81B3-02B938183AA4}"/>
              </a:ext>
            </a:extLst>
          </p:cNvPr>
          <p:cNvGrpSpPr/>
          <p:nvPr/>
        </p:nvGrpSpPr>
        <p:grpSpPr>
          <a:xfrm>
            <a:off x="-12669" y="-77846"/>
            <a:ext cx="12190439" cy="1054120"/>
            <a:chOff x="0" y="1473"/>
            <a:chExt cx="10692130" cy="924560"/>
          </a:xfrm>
        </p:grpSpPr>
        <p:sp>
          <p:nvSpPr>
            <p:cNvPr id="39" name="object 11">
              <a:extLst>
                <a:ext uri="{FF2B5EF4-FFF2-40B4-BE49-F238E27FC236}">
                  <a16:creationId xmlns:a16="http://schemas.microsoft.com/office/drawing/2014/main" id="{A5C67BEA-E4B4-BAFE-248B-6549487FD586}"/>
                </a:ext>
              </a:extLst>
            </p:cNvPr>
            <p:cNvSpPr/>
            <p:nvPr/>
          </p:nvSpPr>
          <p:spPr>
            <a:xfrm>
              <a:off x="0" y="1473"/>
              <a:ext cx="10692130" cy="924560"/>
            </a:xfrm>
            <a:custGeom>
              <a:avLst/>
              <a:gdLst/>
              <a:ahLst/>
              <a:cxnLst/>
              <a:rect l="l" t="t" r="r" b="b"/>
              <a:pathLst>
                <a:path w="10692130" h="924560">
                  <a:moveTo>
                    <a:pt x="0" y="0"/>
                  </a:moveTo>
                  <a:lnTo>
                    <a:pt x="0" y="923937"/>
                  </a:lnTo>
                  <a:lnTo>
                    <a:pt x="10692003" y="923937"/>
                  </a:lnTo>
                  <a:lnTo>
                    <a:pt x="1069200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5B259"/>
            </a:solidFill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pic>
          <p:nvPicPr>
            <p:cNvPr id="40" name="object 12">
              <a:extLst>
                <a:ext uri="{FF2B5EF4-FFF2-40B4-BE49-F238E27FC236}">
                  <a16:creationId xmlns:a16="http://schemas.microsoft.com/office/drawing/2014/main" id="{8A0DBA07-7C51-5F29-4F48-2B57A59D543F}"/>
                </a:ext>
              </a:extLst>
            </p:cNvPr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13573" y="143522"/>
              <a:ext cx="410365" cy="598563"/>
            </a:xfrm>
            <a:prstGeom prst="rect">
              <a:avLst/>
            </a:prstGeom>
          </p:spPr>
        </p:pic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B8DC7791-F8D7-560D-3981-39BBABF02E5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638" y="89428"/>
            <a:ext cx="12191887" cy="609407"/>
          </a:xfrm>
          <a:prstGeom prst="rect">
            <a:avLst/>
          </a:prstGeom>
        </p:spPr>
      </p:pic>
      <p:pic>
        <p:nvPicPr>
          <p:cNvPr id="3" name="Picture 2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3B16722E-3948-485F-8952-771D79BBA98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8638" y="976274"/>
            <a:ext cx="10094723" cy="588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450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10">
            <a:extLst>
              <a:ext uri="{FF2B5EF4-FFF2-40B4-BE49-F238E27FC236}">
                <a16:creationId xmlns:a16="http://schemas.microsoft.com/office/drawing/2014/main" id="{2E636D2C-28CC-875E-18C2-7150C88B9832}"/>
              </a:ext>
            </a:extLst>
          </p:cNvPr>
          <p:cNvGrpSpPr/>
          <p:nvPr/>
        </p:nvGrpSpPr>
        <p:grpSpPr>
          <a:xfrm>
            <a:off x="-12669" y="-77846"/>
            <a:ext cx="12190439" cy="1054120"/>
            <a:chOff x="0" y="1473"/>
            <a:chExt cx="10692130" cy="924560"/>
          </a:xfrm>
        </p:grpSpPr>
        <p:sp>
          <p:nvSpPr>
            <p:cNvPr id="6" name="object 11">
              <a:extLst>
                <a:ext uri="{FF2B5EF4-FFF2-40B4-BE49-F238E27FC236}">
                  <a16:creationId xmlns:a16="http://schemas.microsoft.com/office/drawing/2014/main" id="{B7EB9B4E-6711-5323-CEFC-2F90AA6DC68F}"/>
                </a:ext>
              </a:extLst>
            </p:cNvPr>
            <p:cNvSpPr/>
            <p:nvPr/>
          </p:nvSpPr>
          <p:spPr>
            <a:xfrm>
              <a:off x="0" y="1473"/>
              <a:ext cx="10692130" cy="924560"/>
            </a:xfrm>
            <a:custGeom>
              <a:avLst/>
              <a:gdLst/>
              <a:ahLst/>
              <a:cxnLst/>
              <a:rect l="l" t="t" r="r" b="b"/>
              <a:pathLst>
                <a:path w="10692130" h="924560">
                  <a:moveTo>
                    <a:pt x="0" y="0"/>
                  </a:moveTo>
                  <a:lnTo>
                    <a:pt x="0" y="923937"/>
                  </a:lnTo>
                  <a:lnTo>
                    <a:pt x="10692003" y="923937"/>
                  </a:lnTo>
                  <a:lnTo>
                    <a:pt x="1069200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5B259"/>
            </a:solidFill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pic>
          <p:nvPicPr>
            <p:cNvPr id="7" name="object 12">
              <a:extLst>
                <a:ext uri="{FF2B5EF4-FFF2-40B4-BE49-F238E27FC236}">
                  <a16:creationId xmlns:a16="http://schemas.microsoft.com/office/drawing/2014/main" id="{6928C27E-DC59-64D8-1FAE-5B2487229FDD}"/>
                </a:ext>
              </a:extLst>
            </p:cNvPr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13573" y="143522"/>
              <a:ext cx="410365" cy="598563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F64C735-D55A-5C07-64E4-7733E574328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305" y="997559"/>
            <a:ext cx="9989389" cy="58604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360C5BC-56E5-4193-3F29-98F57414BB0E}"/>
              </a:ext>
            </a:extLst>
          </p:cNvPr>
          <p:cNvSpPr txBox="1"/>
          <p:nvPr/>
        </p:nvSpPr>
        <p:spPr>
          <a:xfrm>
            <a:off x="258792" y="224287"/>
            <a:ext cx="9989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 is your Character?</a:t>
            </a:r>
          </a:p>
        </p:txBody>
      </p:sp>
    </p:spTree>
    <p:extLst>
      <p:ext uri="{BB962C8B-B14F-4D97-AF65-F5344CB8AC3E}">
        <p14:creationId xmlns:p14="http://schemas.microsoft.com/office/powerpoint/2010/main" val="696941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57" y="0"/>
            <a:ext cx="12187838" cy="1620834"/>
            <a:chOff x="0" y="0"/>
            <a:chExt cx="7560309" cy="925194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7560309" cy="925194"/>
            </a:xfrm>
            <a:custGeom>
              <a:avLst/>
              <a:gdLst/>
              <a:ahLst/>
              <a:cxnLst/>
              <a:rect l="l" t="t" r="r" b="b"/>
              <a:pathLst>
                <a:path w="7560309" h="925194">
                  <a:moveTo>
                    <a:pt x="7559992" y="0"/>
                  </a:moveTo>
                  <a:lnTo>
                    <a:pt x="0" y="0"/>
                  </a:lnTo>
                  <a:lnTo>
                    <a:pt x="0" y="924585"/>
                  </a:lnTo>
                  <a:lnTo>
                    <a:pt x="7559992" y="924585"/>
                  </a:lnTo>
                  <a:lnTo>
                    <a:pt x="7559992" y="0"/>
                  </a:lnTo>
                  <a:close/>
                </a:path>
              </a:pathLst>
            </a:custGeom>
            <a:solidFill>
              <a:srgbClr val="05B259"/>
            </a:solidFill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44693" y="135073"/>
              <a:ext cx="410365" cy="598577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229380" y="414057"/>
            <a:ext cx="5268697" cy="507064"/>
          </a:xfrm>
          <a:prstGeom prst="rect">
            <a:avLst/>
          </a:prstGeom>
        </p:spPr>
        <p:txBody>
          <a:bodyPr vert="horz" wrap="square" lIns="0" tIns="14480" rIns="0" bIns="0" rtlCol="0">
            <a:spAutoFit/>
          </a:bodyPr>
          <a:lstStyle/>
          <a:p>
            <a:pPr marL="14479">
              <a:spcBef>
                <a:spcPts val="114"/>
              </a:spcBef>
            </a:pPr>
            <a:r>
              <a:rPr sz="3200" b="1" spc="-12" dirty="0">
                <a:solidFill>
                  <a:srgbClr val="FFFFFF"/>
                </a:solidFill>
                <a:latin typeface="Tahoma"/>
                <a:cs typeface="Tahoma"/>
              </a:rPr>
              <a:t>Character</a:t>
            </a:r>
            <a:r>
              <a:rPr sz="3200" b="1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FFFFFF"/>
                </a:solidFill>
                <a:latin typeface="Tahoma"/>
                <a:cs typeface="Tahoma"/>
              </a:rPr>
              <a:t>Profile</a:t>
            </a:r>
            <a:r>
              <a:rPr sz="3200" b="1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200" b="1" spc="-12" dirty="0">
                <a:solidFill>
                  <a:srgbClr val="FFFFFF"/>
                </a:solidFill>
                <a:latin typeface="Tahoma"/>
                <a:cs typeface="Tahoma"/>
              </a:rPr>
              <a:t>Sketch</a:t>
            </a:r>
            <a:endParaRPr sz="3200" b="1" dirty="0">
              <a:latin typeface="Tahoma"/>
              <a:cs typeface="Tahoma"/>
            </a:endParaRPr>
          </a:p>
        </p:txBody>
      </p:sp>
      <p:pic>
        <p:nvPicPr>
          <p:cNvPr id="15" name="object 15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53718" y="1914050"/>
            <a:ext cx="9284563" cy="49439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5CCB1-C5A1-254E-4A4F-547B8DF9B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7198311-A289-A2B4-A4B3-676858646CCD}"/>
              </a:ext>
            </a:extLst>
          </p:cNvPr>
          <p:cNvSpPr/>
          <p:nvPr/>
        </p:nvSpPr>
        <p:spPr>
          <a:xfrm>
            <a:off x="-2" y="9526"/>
            <a:ext cx="12192000" cy="129508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AE6FAD2-5B3F-0D9B-C7D8-84AD6BFB13BC}"/>
              </a:ext>
            </a:extLst>
          </p:cNvPr>
          <p:cNvSpPr txBox="1">
            <a:spLocks/>
          </p:cNvSpPr>
          <p:nvPr/>
        </p:nvSpPr>
        <p:spPr>
          <a:xfrm>
            <a:off x="1109472" y="0"/>
            <a:ext cx="9144000" cy="12950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Global Goals Go Local Project</a:t>
            </a:r>
            <a:endParaRPr lang="en-IE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747C78-2B0D-9603-CFCA-CB9141658556}"/>
              </a:ext>
            </a:extLst>
          </p:cNvPr>
          <p:cNvSpPr/>
          <p:nvPr/>
        </p:nvSpPr>
        <p:spPr>
          <a:xfrm>
            <a:off x="0" y="6532880"/>
            <a:ext cx="12192000" cy="31283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3" name="Picture 2" descr="A logo of a person with flowers and open book&#10;&#10;Description automatically generated">
            <a:extLst>
              <a:ext uri="{FF2B5EF4-FFF2-40B4-BE49-F238E27FC236}">
                <a16:creationId xmlns:a16="http://schemas.microsoft.com/office/drawing/2014/main" id="{6A659419-8A8F-9951-F614-4FE01EFFC3D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9330" y="87805"/>
            <a:ext cx="880506" cy="107899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ADCD995-FB07-5C4B-E172-A92E9E2013BC}"/>
              </a:ext>
            </a:extLst>
          </p:cNvPr>
          <p:cNvSpPr txBox="1"/>
          <p:nvPr/>
        </p:nvSpPr>
        <p:spPr>
          <a:xfrm>
            <a:off x="3042247" y="1730184"/>
            <a:ext cx="61075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Module 3 – </a:t>
            </a:r>
            <a:r>
              <a:rPr lang="en-IE" sz="2400" b="1" dirty="0"/>
              <a:t>Define the problem</a:t>
            </a:r>
            <a:endParaRPr lang="en-US" sz="2400" b="1" i="0" dirty="0">
              <a:solidFill>
                <a:srgbClr val="00B05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0CF5A33B-2397-D395-7D41-6CAE37B67B5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1668" y="2320705"/>
            <a:ext cx="3803186" cy="380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47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" y="3089"/>
            <a:ext cx="12190439" cy="997806"/>
          </a:xfrm>
          <a:custGeom>
            <a:avLst/>
            <a:gdLst/>
            <a:ahLst/>
            <a:cxnLst/>
            <a:rect l="l" t="t" r="r" b="b"/>
            <a:pathLst>
              <a:path w="10692130" h="913765">
                <a:moveTo>
                  <a:pt x="10692003" y="0"/>
                </a:moveTo>
                <a:lnTo>
                  <a:pt x="0" y="0"/>
                </a:lnTo>
                <a:lnTo>
                  <a:pt x="0" y="913155"/>
                </a:lnTo>
                <a:lnTo>
                  <a:pt x="10692003" y="913155"/>
                </a:lnTo>
                <a:lnTo>
                  <a:pt x="10692003" y="0"/>
                </a:lnTo>
                <a:close/>
              </a:path>
            </a:pathLst>
          </a:custGeom>
          <a:solidFill>
            <a:srgbClr val="05B259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42620" y="158991"/>
            <a:ext cx="12640316" cy="668647"/>
          </a:xfrm>
          <a:prstGeom prst="rect">
            <a:avLst/>
          </a:prstGeom>
        </p:spPr>
        <p:txBody>
          <a:bodyPr vert="horz" wrap="square" lIns="0" tIns="14480" rIns="0" bIns="0" rtlCol="0" anchor="ctr">
            <a:spAutoFit/>
          </a:bodyPr>
          <a:lstStyle/>
          <a:p>
            <a:pPr marL="14479">
              <a:lnSpc>
                <a:spcPts val="2713"/>
              </a:lnSpc>
              <a:spcBef>
                <a:spcPts val="114"/>
              </a:spcBef>
            </a:pPr>
            <a:r>
              <a:rPr sz="32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What’s</a:t>
            </a:r>
            <a:r>
              <a:rPr sz="3200" b="1" spc="-85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  <a:r>
              <a:rPr sz="3200" b="1" spc="-8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3200" b="1" spc="-12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problem?</a:t>
            </a:r>
          </a:p>
          <a:p>
            <a:pPr marL="14479">
              <a:lnSpc>
                <a:spcPts val="2440"/>
              </a:lnSpc>
            </a:pPr>
            <a:r>
              <a:rPr sz="2052" spc="-23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Tell</a:t>
            </a:r>
            <a:r>
              <a:rPr sz="2052" spc="-63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52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  <a:r>
              <a:rPr sz="2052" spc="-63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52" spc="-12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character’s</a:t>
            </a:r>
            <a:r>
              <a:rPr sz="2052" spc="-57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052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story</a:t>
            </a:r>
            <a:r>
              <a:rPr sz="2052" spc="-63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E" sz="2052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discover what their exact problem is!</a:t>
            </a:r>
            <a:endParaRPr sz="2052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 descr="A logo of a person with flowers and open book&#10;&#10;Description automatically generated">
            <a:extLst>
              <a:ext uri="{FF2B5EF4-FFF2-40B4-BE49-F238E27FC236}">
                <a16:creationId xmlns:a16="http://schemas.microsoft.com/office/drawing/2014/main" id="{ED7C471C-F295-E48A-3888-B0414532EDD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2568" y="87805"/>
            <a:ext cx="707267" cy="8667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B63863-40C7-7694-CBF4-959CDF58253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5385" y="1105348"/>
            <a:ext cx="9439781" cy="559366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154A6-258D-61E2-EE59-90830FD3C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8617521-EBD7-7982-6267-2ADEDAA97397}"/>
              </a:ext>
            </a:extLst>
          </p:cNvPr>
          <p:cNvSpPr/>
          <p:nvPr/>
        </p:nvSpPr>
        <p:spPr>
          <a:xfrm>
            <a:off x="-2" y="9526"/>
            <a:ext cx="12192000" cy="129508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DE57EF5-9435-3364-CA9A-58FAEA01A748}"/>
              </a:ext>
            </a:extLst>
          </p:cNvPr>
          <p:cNvSpPr txBox="1">
            <a:spLocks/>
          </p:cNvSpPr>
          <p:nvPr/>
        </p:nvSpPr>
        <p:spPr>
          <a:xfrm>
            <a:off x="1109472" y="0"/>
            <a:ext cx="9144000" cy="12950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Global Goals Go Local Project</a:t>
            </a:r>
            <a:endParaRPr lang="en-IE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C9F356D-BF0D-9710-0AC8-C8B68C8F00E9}"/>
              </a:ext>
            </a:extLst>
          </p:cNvPr>
          <p:cNvSpPr/>
          <p:nvPr/>
        </p:nvSpPr>
        <p:spPr>
          <a:xfrm>
            <a:off x="0" y="6532880"/>
            <a:ext cx="12192000" cy="31283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3" name="Picture 2" descr="A logo of a person with flowers and open book&#10;&#10;Description automatically generated">
            <a:extLst>
              <a:ext uri="{FF2B5EF4-FFF2-40B4-BE49-F238E27FC236}">
                <a16:creationId xmlns:a16="http://schemas.microsoft.com/office/drawing/2014/main" id="{ED12166C-3CB3-D331-D354-711D54C6DB0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9330" y="87805"/>
            <a:ext cx="880506" cy="107899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477FBF9-F857-F21B-E209-690C2D0029C0}"/>
              </a:ext>
            </a:extLst>
          </p:cNvPr>
          <p:cNvSpPr txBox="1"/>
          <p:nvPr/>
        </p:nvSpPr>
        <p:spPr>
          <a:xfrm>
            <a:off x="2691438" y="1656988"/>
            <a:ext cx="68091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Module 4 – </a:t>
            </a:r>
            <a:r>
              <a:rPr lang="en-IE" sz="2400" b="1" dirty="0"/>
              <a:t>Generate and choose a Solution</a:t>
            </a:r>
            <a:endParaRPr lang="en-US" sz="2400" b="1" i="0" dirty="0">
              <a:solidFill>
                <a:srgbClr val="00B05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10A4C6-2580-8F8C-31CC-2C08CE2A9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3B087ED2-1940-E5F1-10FE-454E669C060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1668" y="2320705"/>
            <a:ext cx="3803186" cy="380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561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The World's Largest Lesson pt 2 -  with thanks to Sir Ken Robinson and Emma Watson">
            <a:hlinkClick r:id="" action="ppaction://media"/>
            <a:extLst>
              <a:ext uri="{FF2B5EF4-FFF2-40B4-BE49-F238E27FC236}">
                <a16:creationId xmlns:a16="http://schemas.microsoft.com/office/drawing/2014/main" id="{88305FE2-78BE-45F5-7027-D68ACE49A186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649120" y="1537851"/>
            <a:ext cx="8465591" cy="476178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40EFDC0-8435-4BF3-9BDA-D42FD49C25AF}"/>
              </a:ext>
            </a:extLst>
          </p:cNvPr>
          <p:cNvSpPr/>
          <p:nvPr/>
        </p:nvSpPr>
        <p:spPr>
          <a:xfrm>
            <a:off x="0" y="9526"/>
            <a:ext cx="12192000" cy="129508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42CC4BA-42DF-5BC4-6884-7B2B1A622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116" y="-2095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Inspiration</a:t>
            </a:r>
            <a:endParaRPr lang="en-IE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7D484E-70AF-0D9A-DDDE-1C348F7AE7C7}"/>
              </a:ext>
            </a:extLst>
          </p:cNvPr>
          <p:cNvSpPr/>
          <p:nvPr/>
        </p:nvSpPr>
        <p:spPr>
          <a:xfrm>
            <a:off x="0" y="6532880"/>
            <a:ext cx="12192000" cy="31283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9" name="Picture 8" descr="A logo of a person with flowers and open book&#10;&#10;Description automatically generated">
            <a:extLst>
              <a:ext uri="{FF2B5EF4-FFF2-40B4-BE49-F238E27FC236}">
                <a16:creationId xmlns:a16="http://schemas.microsoft.com/office/drawing/2014/main" id="{84E63CF7-74B1-E232-E8A1-11DFA87D6A3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9330" y="87805"/>
            <a:ext cx="880506" cy="107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11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D99227-AB7E-50FC-D463-16D97904328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21"/>
          <a:stretch>
            <a:fillRect/>
          </a:stretch>
        </p:blipFill>
        <p:spPr>
          <a:xfrm>
            <a:off x="0" y="1437406"/>
            <a:ext cx="4101388" cy="54205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963F73-137E-99E3-C582-9971D95FB69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1746" y="2090535"/>
            <a:ext cx="3585983" cy="20970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8D03F9E-A787-FEC9-36FF-9E9DD8AA7BD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3253" y="1368342"/>
            <a:ext cx="4237866" cy="5327797"/>
          </a:xfrm>
          <a:prstGeom prst="rect">
            <a:avLst/>
          </a:prstGeom>
        </p:spPr>
      </p:pic>
      <p:grpSp>
        <p:nvGrpSpPr>
          <p:cNvPr id="14" name="object 4">
            <a:extLst>
              <a:ext uri="{FF2B5EF4-FFF2-40B4-BE49-F238E27FC236}">
                <a16:creationId xmlns:a16="http://schemas.microsoft.com/office/drawing/2014/main" id="{0F30DEE3-7B6F-BF57-CA89-6F3421F79748}"/>
              </a:ext>
            </a:extLst>
          </p:cNvPr>
          <p:cNvGrpSpPr/>
          <p:nvPr/>
        </p:nvGrpSpPr>
        <p:grpSpPr>
          <a:xfrm>
            <a:off x="4162" y="0"/>
            <a:ext cx="12187838" cy="1368342"/>
            <a:chOff x="0" y="0"/>
            <a:chExt cx="7560309" cy="925194"/>
          </a:xfrm>
        </p:grpSpPr>
        <p:sp>
          <p:nvSpPr>
            <p:cNvPr id="15" name="object 5">
              <a:extLst>
                <a:ext uri="{FF2B5EF4-FFF2-40B4-BE49-F238E27FC236}">
                  <a16:creationId xmlns:a16="http://schemas.microsoft.com/office/drawing/2014/main" id="{E917B11F-110C-D71B-44E8-77FA88AEA121}"/>
                </a:ext>
              </a:extLst>
            </p:cNvPr>
            <p:cNvSpPr/>
            <p:nvPr/>
          </p:nvSpPr>
          <p:spPr>
            <a:xfrm>
              <a:off x="0" y="0"/>
              <a:ext cx="7560309" cy="925194"/>
            </a:xfrm>
            <a:custGeom>
              <a:avLst/>
              <a:gdLst/>
              <a:ahLst/>
              <a:cxnLst/>
              <a:rect l="l" t="t" r="r" b="b"/>
              <a:pathLst>
                <a:path w="7560309" h="925194">
                  <a:moveTo>
                    <a:pt x="7559992" y="0"/>
                  </a:moveTo>
                  <a:lnTo>
                    <a:pt x="0" y="0"/>
                  </a:lnTo>
                  <a:lnTo>
                    <a:pt x="0" y="924585"/>
                  </a:lnTo>
                  <a:lnTo>
                    <a:pt x="7559992" y="924585"/>
                  </a:lnTo>
                  <a:lnTo>
                    <a:pt x="7559992" y="0"/>
                  </a:lnTo>
                  <a:close/>
                </a:path>
              </a:pathLst>
            </a:custGeom>
            <a:solidFill>
              <a:srgbClr val="05B259"/>
            </a:solidFill>
          </p:spPr>
          <p:txBody>
            <a:bodyPr wrap="square" lIns="0" tIns="0" rIns="0" bIns="0" rtlCol="0"/>
            <a:lstStyle/>
            <a:p>
              <a:pPr defTabSz="586405"/>
              <a:endParaRPr sz="1154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6" name="object 6">
              <a:extLst>
                <a:ext uri="{FF2B5EF4-FFF2-40B4-BE49-F238E27FC236}">
                  <a16:creationId xmlns:a16="http://schemas.microsoft.com/office/drawing/2014/main" id="{5BC8C1C8-AFA0-41FD-6892-0DD97A73DC73}"/>
                </a:ext>
              </a:extLst>
            </p:cNvPr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44693" y="135073"/>
              <a:ext cx="410365" cy="598577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6431920-7277-1FB1-A0D5-62A4A9177C84}"/>
              </a:ext>
            </a:extLst>
          </p:cNvPr>
          <p:cNvSpPr txBox="1"/>
          <p:nvPr/>
        </p:nvSpPr>
        <p:spPr>
          <a:xfrm>
            <a:off x="330881" y="523256"/>
            <a:ext cx="5473368" cy="408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86405"/>
            <a:r>
              <a:rPr lang="en-IE" sz="2052" b="1" kern="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IDEATING A SOLUTION - Brainstorming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6DA79B-172D-FDC8-E9C3-86688E700E5A}"/>
              </a:ext>
            </a:extLst>
          </p:cNvPr>
          <p:cNvSpPr txBox="1"/>
          <p:nvPr/>
        </p:nvSpPr>
        <p:spPr>
          <a:xfrm>
            <a:off x="3606995" y="5199618"/>
            <a:ext cx="4237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/>
              <a:t>Pick one or two ideation methods to gather as many ideas as possible!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09151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D56CC5-F891-1828-E42F-221C402B75C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697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1871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border with crayons&#10;&#10;Description automatically generated">
            <a:extLst>
              <a:ext uri="{FF2B5EF4-FFF2-40B4-BE49-F238E27FC236}">
                <a16:creationId xmlns:a16="http://schemas.microsoft.com/office/drawing/2014/main" id="{C56FAAF6-2A0C-5D8F-6ED9-D41393B4A4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2" y="0"/>
            <a:ext cx="12191132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354CA13-0E8F-4EC5-471A-513822EEB407}"/>
              </a:ext>
            </a:extLst>
          </p:cNvPr>
          <p:cNvSpPr/>
          <p:nvPr/>
        </p:nvSpPr>
        <p:spPr>
          <a:xfrm>
            <a:off x="138023" y="0"/>
            <a:ext cx="1017917" cy="1414732"/>
          </a:xfrm>
          <a:prstGeom prst="rect">
            <a:avLst/>
          </a:prstGeom>
          <a:solidFill>
            <a:srgbClr val="21B2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9788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77BBA-E08A-A816-6547-3846AA21A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D952EF-0BB5-60B5-DCFF-B934564BEE5F}"/>
              </a:ext>
            </a:extLst>
          </p:cNvPr>
          <p:cNvSpPr/>
          <p:nvPr/>
        </p:nvSpPr>
        <p:spPr>
          <a:xfrm>
            <a:off x="-2" y="9526"/>
            <a:ext cx="12192000" cy="129508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3F4BCD0-9A19-925B-00A0-E6DBEB8CE03A}"/>
              </a:ext>
            </a:extLst>
          </p:cNvPr>
          <p:cNvSpPr txBox="1">
            <a:spLocks/>
          </p:cNvSpPr>
          <p:nvPr/>
        </p:nvSpPr>
        <p:spPr>
          <a:xfrm>
            <a:off x="1109472" y="0"/>
            <a:ext cx="9144000" cy="12950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Global Goals Go Local Project</a:t>
            </a:r>
            <a:endParaRPr lang="en-IE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DCD037-A212-6D2A-FC4D-E593CECA28F6}"/>
              </a:ext>
            </a:extLst>
          </p:cNvPr>
          <p:cNvSpPr/>
          <p:nvPr/>
        </p:nvSpPr>
        <p:spPr>
          <a:xfrm>
            <a:off x="0" y="6532880"/>
            <a:ext cx="12192000" cy="31283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3" name="Picture 2" descr="A logo of a person with flowers and open book&#10;&#10;Description automatically generated">
            <a:extLst>
              <a:ext uri="{FF2B5EF4-FFF2-40B4-BE49-F238E27FC236}">
                <a16:creationId xmlns:a16="http://schemas.microsoft.com/office/drawing/2014/main" id="{3F5BE078-6B2E-C5D5-7161-B0439FB87A9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9330" y="87805"/>
            <a:ext cx="880506" cy="107899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B8FE114-53A6-6F0F-9B3D-54A5924AEF42}"/>
              </a:ext>
            </a:extLst>
          </p:cNvPr>
          <p:cNvSpPr txBox="1"/>
          <p:nvPr/>
        </p:nvSpPr>
        <p:spPr>
          <a:xfrm>
            <a:off x="3042247" y="1730184"/>
            <a:ext cx="61075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Module 5 - </a:t>
            </a:r>
            <a:r>
              <a:rPr lang="en-IE" sz="2400" b="1" dirty="0"/>
              <a:t>Build, present, and reflect</a:t>
            </a:r>
            <a:endParaRPr lang="en-US" sz="2400" b="1" i="0" dirty="0">
              <a:solidFill>
                <a:srgbClr val="00B05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AEF96987-A8AE-8108-C8BC-C80D0FB9345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1668" y="2320705"/>
            <a:ext cx="3803186" cy="380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8204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DE9011E-4331-3747-5602-DF25CBAD03E4}"/>
              </a:ext>
            </a:extLst>
          </p:cNvPr>
          <p:cNvSpPr/>
          <p:nvPr/>
        </p:nvSpPr>
        <p:spPr>
          <a:xfrm>
            <a:off x="57" y="-27239"/>
            <a:ext cx="12191887" cy="915032"/>
          </a:xfrm>
          <a:prstGeom prst="rect">
            <a:avLst/>
          </a:prstGeom>
          <a:solidFill>
            <a:srgbClr val="21B2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86405"/>
            <a:endParaRPr lang="en-IE" sz="1154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9895B9-B53D-3D3E-2D59-B454766D5BC4}"/>
              </a:ext>
            </a:extLst>
          </p:cNvPr>
          <p:cNvSpPr/>
          <p:nvPr/>
        </p:nvSpPr>
        <p:spPr>
          <a:xfrm>
            <a:off x="983412" y="-27239"/>
            <a:ext cx="1017917" cy="887793"/>
          </a:xfrm>
          <a:prstGeom prst="rect">
            <a:avLst/>
          </a:prstGeom>
          <a:solidFill>
            <a:srgbClr val="21B2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5AC533B-5E89-B618-DACE-BA5714DBD926}"/>
              </a:ext>
            </a:extLst>
          </p:cNvPr>
          <p:cNvSpPr txBox="1">
            <a:spLocks/>
          </p:cNvSpPr>
          <p:nvPr/>
        </p:nvSpPr>
        <p:spPr>
          <a:xfrm>
            <a:off x="-840098" y="-128286"/>
            <a:ext cx="9144000" cy="12950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Prototyping</a:t>
            </a:r>
            <a:endParaRPr lang="en-IE" sz="3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Picture 8" descr="A logo of a person with flowers and open book&#10;&#10;Description automatically generated">
            <a:extLst>
              <a:ext uri="{FF2B5EF4-FFF2-40B4-BE49-F238E27FC236}">
                <a16:creationId xmlns:a16="http://schemas.microsoft.com/office/drawing/2014/main" id="{29B373E5-A8BD-F51B-00C2-883F8F665F4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8588" y="87805"/>
            <a:ext cx="630598" cy="7727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57F284-ED3E-F97C-DB4E-AA9DF992C25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412" y="988840"/>
            <a:ext cx="9990145" cy="581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9881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42FCBE4-BDE9-C1D8-C249-9C8EED40DEEF}"/>
              </a:ext>
            </a:extLst>
          </p:cNvPr>
          <p:cNvSpPr/>
          <p:nvPr/>
        </p:nvSpPr>
        <p:spPr>
          <a:xfrm>
            <a:off x="57" y="-27239"/>
            <a:ext cx="12191887" cy="915032"/>
          </a:xfrm>
          <a:prstGeom prst="rect">
            <a:avLst/>
          </a:prstGeom>
          <a:solidFill>
            <a:srgbClr val="21B2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86405"/>
            <a:endParaRPr lang="en-IE" sz="1154" kern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3" name="Picture 2" descr="A diagram of steps to a solution&#10;&#10;Description automatically generated">
            <a:extLst>
              <a:ext uri="{FF2B5EF4-FFF2-40B4-BE49-F238E27FC236}">
                <a16:creationId xmlns:a16="http://schemas.microsoft.com/office/drawing/2014/main" id="{A3C19D88-3352-F051-9B8E-EC6187CA460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0216" y="19050"/>
            <a:ext cx="102635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5950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E24F3-2952-CDA9-8CD0-C9B27A9D2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DCD26A8-6F6A-912C-3DAF-08C178152F22}"/>
              </a:ext>
            </a:extLst>
          </p:cNvPr>
          <p:cNvSpPr/>
          <p:nvPr/>
        </p:nvSpPr>
        <p:spPr>
          <a:xfrm>
            <a:off x="-2" y="9526"/>
            <a:ext cx="12192000" cy="129508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97C97DA-E869-9A3C-C1D2-B6D44BF39DBF}"/>
              </a:ext>
            </a:extLst>
          </p:cNvPr>
          <p:cNvSpPr txBox="1">
            <a:spLocks/>
          </p:cNvSpPr>
          <p:nvPr/>
        </p:nvSpPr>
        <p:spPr>
          <a:xfrm>
            <a:off x="1109472" y="0"/>
            <a:ext cx="9144000" cy="12950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Global Goals Go Local Project</a:t>
            </a:r>
            <a:endParaRPr lang="en-IE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10E01C-7C6C-01C5-6A52-63E751B90D97}"/>
              </a:ext>
            </a:extLst>
          </p:cNvPr>
          <p:cNvSpPr/>
          <p:nvPr/>
        </p:nvSpPr>
        <p:spPr>
          <a:xfrm>
            <a:off x="0" y="6532880"/>
            <a:ext cx="12192000" cy="31283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3" name="Picture 2" descr="A logo of a person with flowers and open book&#10;&#10;Description automatically generated">
            <a:extLst>
              <a:ext uri="{FF2B5EF4-FFF2-40B4-BE49-F238E27FC236}">
                <a16:creationId xmlns:a16="http://schemas.microsoft.com/office/drawing/2014/main" id="{BF2CFE4A-3DEC-5740-625A-800A804916F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9330" y="87805"/>
            <a:ext cx="880506" cy="107899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29979C5-47AC-6C4D-2BD2-EC6B5D2C3D23}"/>
              </a:ext>
            </a:extLst>
          </p:cNvPr>
          <p:cNvSpPr txBox="1"/>
          <p:nvPr/>
        </p:nvSpPr>
        <p:spPr>
          <a:xfrm>
            <a:off x="4819289" y="1579480"/>
            <a:ext cx="61075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Well Done!!!!</a:t>
            </a:r>
            <a:endParaRPr lang="en-US" sz="2400" b="1" i="0" dirty="0">
              <a:solidFill>
                <a:srgbClr val="00B05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9AFAD4F-0E70-316D-1142-FF78E392D7FF}"/>
              </a:ext>
            </a:extLst>
          </p:cNvPr>
          <p:cNvGrpSpPr/>
          <p:nvPr/>
        </p:nvGrpSpPr>
        <p:grpSpPr>
          <a:xfrm>
            <a:off x="1397478" y="5716468"/>
            <a:ext cx="12955076" cy="816412"/>
            <a:chOff x="776376" y="5716468"/>
            <a:chExt cx="12955076" cy="81641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99028D9-C994-6CFD-6274-98DE20EEF8E3}"/>
                </a:ext>
              </a:extLst>
            </p:cNvPr>
            <p:cNvSpPr txBox="1"/>
            <p:nvPr/>
          </p:nvSpPr>
          <p:spPr>
            <a:xfrm>
              <a:off x="2103045" y="5937548"/>
              <a:ext cx="1162840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IE" sz="1200" b="0" i="0" u="none" strike="noStrike" baseline="0" dirty="0">
                  <a:latin typeface="Tahoma" panose="020B0604030504040204" pitchFamily="34" charset="0"/>
                </a:rPr>
                <a:t>This resource is funded by Irish Aid at the Department of foreign affairs and trade. Irish Aid is the Government’s overseas</a:t>
              </a:r>
            </a:p>
            <a:p>
              <a:pPr algn="l"/>
              <a:r>
                <a:rPr lang="en-IE" sz="1200" b="0" i="0" u="none" strike="noStrike" baseline="0" dirty="0">
                  <a:latin typeface="Tahoma" panose="020B0604030504040204" pitchFamily="34" charset="0"/>
                </a:rPr>
                <a:t>development co-operation programme which supports partners working in some of the world’s poorest countries.</a:t>
              </a:r>
              <a:endParaRPr lang="en-IE" sz="1200" dirty="0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5CA49DC-5140-E02B-7719-893C7A6CE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6376" y="5716468"/>
              <a:ext cx="1326669" cy="816412"/>
            </a:xfrm>
            <a:prstGeom prst="rect">
              <a:avLst/>
            </a:prstGeom>
          </p:spPr>
        </p:pic>
      </p:grp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BD6CFFCC-A808-99B2-D891-EF1A00BFEE6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8160" y="2562161"/>
            <a:ext cx="2966623" cy="296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389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A54ABDD28A5A47818FBC4085A8DDEA" ma:contentTypeVersion="29" ma:contentTypeDescription="Create a new document." ma:contentTypeScope="" ma:versionID="ce7ec060fa5916473ad9b0d49ed99fdb">
  <xsd:schema xmlns:xsd="http://www.w3.org/2001/XMLSchema" xmlns:xs="http://www.w3.org/2001/XMLSchema" xmlns:p="http://schemas.microsoft.com/office/2006/metadata/properties" xmlns:ns2="74f19b32-5b0b-4867-bda8-e69877cfbd4f" xmlns:ns3="d23fce3b-4703-467e-a0a8-1c3951f41d2e" targetNamespace="http://schemas.microsoft.com/office/2006/metadata/properties" ma:root="true" ma:fieldsID="740d216f767e7df40f195eb0518fcb21" ns2:_="" ns3:_="">
    <xsd:import namespace="74f19b32-5b0b-4867-bda8-e69877cfbd4f"/>
    <xsd:import namespace="d23fce3b-4703-467e-a0a8-1c3951f41d2e"/>
    <xsd:element name="properties">
      <xsd:complexType>
        <xsd:sequence>
          <xsd:element name="documentManagement">
            <xsd:complexType>
              <xsd:all>
                <xsd:element ref="ns2:Recorder" minOccurs="0"/>
                <xsd:element ref="ns2:Thumbnail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name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f19b32-5b0b-4867-bda8-e69877cfbd4f" elementFormDefault="qualified">
    <xsd:import namespace="http://schemas.microsoft.com/office/2006/documentManagement/types"/>
    <xsd:import namespace="http://schemas.microsoft.com/office/infopath/2007/PartnerControls"/>
    <xsd:element name="Recorder" ma:index="2" nillable="true" ma:displayName="Recorder" ma:format="Dropdown" ma:internalName="Recorder" ma:readOnly="false">
      <xsd:simpleType>
        <xsd:restriction base="dms:Text">
          <xsd:maxLength value="255"/>
        </xsd:restriction>
      </xsd:simpleType>
    </xsd:element>
    <xsd:element name="Thumbnail" ma:index="3" nillable="true" ma:displayName="Thumbnail" ma:format="Dropdown" ma:internalName="Thumbnail" ma:readOnly="false">
      <xsd:simpleType>
        <xsd:restriction base="dms:Text">
          <xsd:maxLength value="255"/>
        </xsd:restriction>
      </xsd:simpleType>
    </xsd:element>
    <xsd:element name="MediaServiceMetadata" ma:index="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9" nillable="true" ma:displayName="KeyPoints" ma:hidden="true" ma:internalName="MediaServiceKeyPoints" ma:readOnly="true">
      <xsd:simpleType>
        <xsd:restriction base="dms:Note"/>
      </xsd:simpleType>
    </xsd:element>
    <xsd:element name="MediaServiceAutoTags" ma:index="10" nillable="true" ma:displayName="Tags" ma:hidden="true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5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bf583520-766a-4920-abd9-348155ef2e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name" ma:index="26" nillable="true" ma:displayName="name" ma:format="Dropdown" ma:list="UserInfo" ma:SharePointGroup="0" ma:internalName="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Flow_SignoffStatus" ma:index="27" nillable="true" ma:displayName="Sign-off status" ma:internalName="Sign_x002d_off_x0020_status">
      <xsd:simpleType>
        <xsd:restriction base="dms:Text"/>
      </xsd:simple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3fce3b-4703-467e-a0a8-1c3951f41d2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hidden="true" ma:internalName="SharedWithDetails" ma:readOnly="true">
      <xsd:simpleType>
        <xsd:restriction base="dms:Note"/>
      </xsd:simpleType>
    </xsd:element>
    <xsd:element name="TaxCatchAll" ma:index="25" nillable="true" ma:displayName="Taxonomy Catch All Column" ma:hidden="true" ma:list="{885c5071-04ed-4e7d-8c08-c535549a8cbc}" ma:internalName="TaxCatchAll" ma:showField="CatchAllData" ma:web="d23fce3b-4703-467e-a0a8-1c3951f41d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humbnail xmlns="74f19b32-5b0b-4867-bda8-e69877cfbd4f" xsi:nil="true"/>
    <lcf76f155ced4ddcb4097134ff3c332f xmlns="74f19b32-5b0b-4867-bda8-e69877cfbd4f">
      <Terms xmlns="http://schemas.microsoft.com/office/infopath/2007/PartnerControls"/>
    </lcf76f155ced4ddcb4097134ff3c332f>
    <TaxCatchAll xmlns="d23fce3b-4703-467e-a0a8-1c3951f41d2e" xsi:nil="true"/>
    <_Flow_SignoffStatus xmlns="74f19b32-5b0b-4867-bda8-e69877cfbd4f" xsi:nil="true"/>
    <name xmlns="74f19b32-5b0b-4867-bda8-e69877cfbd4f">
      <UserInfo>
        <DisplayName/>
        <AccountId xsi:nil="true"/>
        <AccountType/>
      </UserInfo>
    </name>
    <Recorder xmlns="74f19b32-5b0b-4867-bda8-e69877cfbd4f" xsi:nil="true"/>
  </documentManagement>
</p:properties>
</file>

<file path=customXml/itemProps1.xml><?xml version="1.0" encoding="utf-8"?>
<ds:datastoreItem xmlns:ds="http://schemas.openxmlformats.org/officeDocument/2006/customXml" ds:itemID="{1927A66C-E916-4602-A1AA-3B50F08EA9EC}">
  <ds:schemaRefs>
    <ds:schemaRef ds:uri="74f19b32-5b0b-4867-bda8-e69877cfbd4f"/>
    <ds:schemaRef ds:uri="d23fce3b-4703-467e-a0a8-1c3951f41d2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42CBA08-2F64-4FF2-8EB3-C5D2AD24B9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21BDD1F-053F-47BC-B3B0-B092637AE232}">
  <ds:schemaRefs>
    <ds:schemaRef ds:uri="http://schemas.microsoft.com/office/2006/documentManagement/types"/>
    <ds:schemaRef ds:uri="http://schemas.openxmlformats.org/package/2006/metadata/core-properties"/>
    <ds:schemaRef ds:uri="74f19b32-5b0b-4867-bda8-e69877cfbd4f"/>
    <ds:schemaRef ds:uri="http://www.w3.org/XML/1998/namespace"/>
    <ds:schemaRef ds:uri="http://purl.org/dc/elements/1.1/"/>
    <ds:schemaRef ds:uri="http://schemas.microsoft.com/office/infopath/2007/PartnerControls"/>
    <ds:schemaRef ds:uri="d23fce3b-4703-467e-a0a8-1c3951f41d2e"/>
    <ds:schemaRef ds:uri="http://schemas.microsoft.com/office/2006/metadata/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2A Pres WIDE Branding Library</Template>
  <TotalTime>0</TotalTime>
  <Words>2208</Words>
  <Application>Microsoft Office PowerPoint</Application>
  <PresentationFormat>Widescreen</PresentationFormat>
  <Paragraphs>203</Paragraphs>
  <Slides>22</Slides>
  <Notes>15</Notes>
  <HiddenSlides>0</HiddenSlides>
  <MMClips>3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1_Office Theme</vt:lpstr>
      <vt:lpstr>Global Goals Go Local Project</vt:lpstr>
      <vt:lpstr>PowerPoint Presentation</vt:lpstr>
      <vt:lpstr>What are the Global Goals for  Sustainable Development?</vt:lpstr>
      <vt:lpstr>What problems are we trying to solve?</vt:lpstr>
      <vt:lpstr>Your voices!</vt:lpstr>
      <vt:lpstr>Your voices!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What’s your problem? Tell your character’s story and discover what their exact problem is!</vt:lpstr>
      <vt:lpstr>PowerPoint Presentation</vt:lpstr>
      <vt:lpstr>Inspiration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 Hartmann</dc:creator>
  <cp:lastModifiedBy>Birgit O'Driscoll</cp:lastModifiedBy>
  <cp:revision>4</cp:revision>
  <dcterms:created xsi:type="dcterms:W3CDTF">2024-03-27T20:29:36Z</dcterms:created>
  <dcterms:modified xsi:type="dcterms:W3CDTF">2026-09-02T09:24:37Z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0x01010096A54ABDD28A5A47818FBC4085A8DDEA</vt:lpwstr>
  </property>
  <property fmtid="{D5CDD505-2E9C-101B-9397-08002B2CF9AE}" pid="3" name="MediaServiceImageTags">
    <vt:lpwstr/>
  </property>
</Properties>
</file>