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Hitchcut" panose="020B0604020202020204" charset="0"/>
      <p:regular r:id="rId12"/>
    </p:embeddedFont>
    <p:embeddedFont>
      <p:font typeface="Poppins" panose="00000500000000000000" pitchFamily="2" charset="0"/>
      <p:regular r:id="rId13"/>
    </p:embeddedFont>
    <p:embeddedFont>
      <p:font typeface="Poppins Bold" panose="020B0604020202020204" charset="0"/>
      <p:regular r:id="rId14"/>
    </p:embeddedFont>
    <p:embeddedFont>
      <p:font typeface="Poppins Medium" panose="00000600000000000000" pitchFamily="2" charset="0"/>
      <p:regular r:id="rId15"/>
    </p:embeddedFont>
    <p:embeddedFont>
      <p:font typeface="Poppins Medium Italics" panose="020B0604020202020204" charset="0"/>
      <p:regular r:id="rId16"/>
    </p:embeddedFont>
    <p:embeddedFont>
      <p:font typeface="Poppins Semi-Bold" panose="020B0604020202020204" charset="0"/>
      <p:regular r:id="rId17"/>
    </p:embeddedFont>
    <p:embeddedFont>
      <p:font typeface="Tahoma" panose="020B0604030504040204" pitchFamily="34" charset="0"/>
      <p:regular r:id="rId18"/>
      <p:bold r:id="rId19"/>
    </p:embeddedFont>
    <p:embeddedFont>
      <p:font typeface="Tahoma Bold" panose="020B0804030504040204" pitchFamily="34" charset="0"/>
      <p:regular r:id="rId20"/>
      <p:bold r:id="rId21"/>
    </p:embeddedFont>
    <p:embeddedFont>
      <p:font typeface="Tahoma W01" panose="020B060402020202020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7712" autoAdjust="0"/>
  </p:normalViewPr>
  <p:slideViewPr>
    <p:cSldViewPr>
      <p:cViewPr varScale="1">
        <p:scale>
          <a:sx n="48" d="100"/>
          <a:sy n="48" d="100"/>
        </p:scale>
        <p:origin x="109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01.10.2026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When we think about water use, we often picture taps, showers and toilets. But there is another, much bigger part of our water footprint hiding behind the things we buy, eat and use every day.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Start by asking: when you use water, what do you picture? Most of us probably think about drinking, showering or brushing our teeth.</a:t>
            </a:r>
          </a:p>
          <a:p>
            <a:endParaRPr lang="en-US"/>
          </a:p>
          <a:p>
            <a:r>
              <a:rPr lang="en-US"/>
              <a:t>Hidden Water, also called Virtual Water or Secret Water, is the water used to make and transport the things we buy, eat and use every day. It is there from when the resources are first extracted to when we buy and use a product. </a:t>
            </a:r>
          </a:p>
          <a:p>
            <a:endParaRPr lang="en-US"/>
          </a:p>
          <a:p>
            <a:r>
              <a:rPr lang="en-US"/>
              <a:t>So, a T-shirt is not just a T-shirt. Food is not just food. Each product has a water story behind it. </a:t>
            </a:r>
          </a:p>
          <a:p>
            <a:endParaRPr lang="en-US"/>
          </a:p>
          <a:p>
            <a:r>
              <a:rPr lang="en-US"/>
              <a:t>As we go through this presentation, think about where our water drop might be travelling to make the things in our lives.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 might remember from our last presentation that each person in Ireland uses 133 litres of water every day. In reality, that is only a person's direct water use.</a:t>
            </a:r>
          </a:p>
          <a:p>
            <a:endParaRPr lang="en-US"/>
          </a:p>
          <a:p>
            <a:r>
              <a:rPr lang="en-US"/>
              <a:t>The majority of our daily water use can be hidden water.</a:t>
            </a:r>
          </a:p>
          <a:p>
            <a:endParaRPr lang="en-US"/>
          </a:p>
          <a:p>
            <a:r>
              <a:rPr lang="en-US"/>
              <a:t>When we take into account Hidden Water, a person uses 3,600 litres of water a day. 97% of that is Hidden Water and only about 3% is from direct water use.</a:t>
            </a:r>
          </a:p>
          <a:p>
            <a:endParaRPr lang="en-US"/>
          </a:p>
          <a:p>
            <a:r>
              <a:rPr lang="en-US"/>
              <a:t>That means the water we see coming from a tap is only a small part of the story.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lot of our water footprint is connected to the products we choose to buy and consume.</a:t>
            </a:r>
          </a:p>
          <a:p>
            <a:endParaRPr lang="en-US"/>
          </a:p>
          <a:p>
            <a:r>
              <a:rPr lang="en-US"/>
              <a:t>Let’s look at some everyday items and imagine the water behind them. A cup of coffee, a pair of socks, jeans, a hamburger, an apple or a cotton T-shirt all have different water footprints.</a:t>
            </a:r>
          </a:p>
          <a:p>
            <a:endParaRPr lang="en-US"/>
          </a:p>
          <a:p>
            <a:r>
              <a:rPr lang="en-US"/>
              <a:t>The important point is not to memorise every number. It is to notice that ordinary things can require surprisingly large amounts of water to produce.</a:t>
            </a:r>
          </a:p>
          <a:p>
            <a:endParaRPr lang="en-US"/>
          </a:p>
          <a:p>
            <a:r>
              <a:rPr lang="en-US"/>
              <a:t>[Ask the group]: Which item surprised you most? What might happen to the water used to make something if we buy it and then barely use it, or throw it away?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Hidden Water gives us another way to think about consumption. The more things we buy and replace, the more water is needed somewhere along the production chain.</a:t>
            </a:r>
          </a:p>
          <a:p>
            <a:endParaRPr lang="en-US"/>
          </a:p>
          <a:p>
            <a:r>
              <a:rPr lang="en-US"/>
              <a:t>This is not about never buying anything. It is about becoming more aware of what sits behind our choices and asking whether we really need something, whether we can use it for longer, or whether we can get more use from something we already have.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Take clothing as an example. </a:t>
            </a:r>
          </a:p>
          <a:p>
            <a:endParaRPr lang="en-US"/>
          </a:p>
          <a:p>
            <a:r>
              <a:rPr lang="en-US"/>
              <a:t>Water is involved long before a jumper reaches a shop.</a:t>
            </a:r>
          </a:p>
          <a:p>
            <a:endParaRPr lang="en-US"/>
          </a:p>
          <a:p>
            <a:r>
              <a:rPr lang="en-US"/>
              <a:t>Cotton has to be grown and harvested. It is then processed, spun, woven and dyed. The garment is manufactured, transported around the world, and eventually washed and cared for at home.</a:t>
            </a:r>
          </a:p>
          <a:p>
            <a:endParaRPr lang="en-US"/>
          </a:p>
          <a:p>
            <a:r>
              <a:rPr lang="en-US"/>
              <a:t>There is also a pollution story here. A whopping 20% of global industrial water pollution is linked to textile treatment and dyeing </a:t>
            </a:r>
          </a:p>
          <a:p>
            <a:endParaRPr lang="en-US"/>
          </a:p>
          <a:p>
            <a:r>
              <a:rPr lang="en-US"/>
              <a:t>So when we think about a piece of clothing, we can ask not just ‘How much does it cost?’ but also ‘What resources and water went into making 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Before throwing something away, pause and ask: could someone else use it? Could I repair it? Could I turn it into something new?</a:t>
            </a:r>
          </a:p>
          <a:p>
            <a:endParaRPr lang="en-US"/>
          </a:p>
          <a:p>
            <a:r>
              <a:rPr lang="en-US"/>
              <a:t>Repairing, sharing and reusing all help us get more value from the resources and water already used to make something.</a:t>
            </a:r>
          </a:p>
          <a:p>
            <a:endParaRPr lang="en-US"/>
          </a:p>
          <a:p>
            <a:r>
              <a:rPr lang="en-US"/>
              <a:t>This is a simple shift in thinking: instead of seeing an item as waste, get creative and see it as a resource that might still have another life.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Hidden Water can feel like a huge global issue, but our everyday choices can still make a difference.</a:t>
            </a:r>
          </a:p>
          <a:p>
            <a:endParaRPr lang="en-US"/>
          </a:p>
          <a:p>
            <a:r>
              <a:rPr lang="en-US"/>
              <a:t>Choose an action that feels achievable. Get other people involved, and think about how you can make the connection between everyday choices and water more visible.</a:t>
            </a:r>
          </a:p>
          <a:p>
            <a:endParaRPr lang="en-US"/>
          </a:p>
          <a:p>
            <a:r>
              <a:rPr lang="en-US"/>
              <a:t>The aim is not perfection. It is to notice, make a choice, and take action.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png"/><Relationship Id="rId3" Type="http://schemas.openxmlformats.org/officeDocument/2006/relationships/image" Target="../media/image17.svg"/><Relationship Id="rId21" Type="http://schemas.openxmlformats.org/officeDocument/2006/relationships/image" Target="../media/image35.svg"/><Relationship Id="rId7" Type="http://schemas.openxmlformats.org/officeDocument/2006/relationships/image" Target="../media/image21.svg"/><Relationship Id="rId12" Type="http://schemas.openxmlformats.org/officeDocument/2006/relationships/image" Target="../media/image26.svg"/><Relationship Id="rId17" Type="http://schemas.openxmlformats.org/officeDocument/2006/relationships/image" Target="../media/image31.png"/><Relationship Id="rId25" Type="http://schemas.openxmlformats.org/officeDocument/2006/relationships/image" Target="../media/image39.svg"/><Relationship Id="rId2" Type="http://schemas.openxmlformats.org/officeDocument/2006/relationships/notesSlide" Target="../notesSlides/notesSlide5.xml"/><Relationship Id="rId16" Type="http://schemas.openxmlformats.org/officeDocument/2006/relationships/image" Target="../media/image30.svg"/><Relationship Id="rId20"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svg"/><Relationship Id="rId24" Type="http://schemas.openxmlformats.org/officeDocument/2006/relationships/image" Target="../media/image38.svg"/><Relationship Id="rId5" Type="http://schemas.openxmlformats.org/officeDocument/2006/relationships/image" Target="../media/image19.svg"/><Relationship Id="rId15" Type="http://schemas.openxmlformats.org/officeDocument/2006/relationships/image" Target="../media/image29.svg"/><Relationship Id="rId23" Type="http://schemas.openxmlformats.org/officeDocument/2006/relationships/image" Target="../media/image37.svg"/><Relationship Id="rId10" Type="http://schemas.openxmlformats.org/officeDocument/2006/relationships/image" Target="../media/image24.png"/><Relationship Id="rId19" Type="http://schemas.openxmlformats.org/officeDocument/2006/relationships/image" Target="../media/image33.svg"/><Relationship Id="rId4" Type="http://schemas.openxmlformats.org/officeDocument/2006/relationships/image" Target="../media/image18.svg"/><Relationship Id="rId9" Type="http://schemas.openxmlformats.org/officeDocument/2006/relationships/image" Target="../media/image23.png"/><Relationship Id="rId14" Type="http://schemas.openxmlformats.org/officeDocument/2006/relationships/image" Target="../media/image28.svg"/><Relationship Id="rId22" Type="http://schemas.openxmlformats.org/officeDocument/2006/relationships/image" Target="../media/image36.svg"/></Relationships>
</file>

<file path=ppt/slides/_rels/slide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svg"/><Relationship Id="rId18" Type="http://schemas.openxmlformats.org/officeDocument/2006/relationships/image" Target="../media/image55.svg"/><Relationship Id="rId3" Type="http://schemas.openxmlformats.org/officeDocument/2006/relationships/image" Target="../media/image40.svg"/><Relationship Id="rId7" Type="http://schemas.openxmlformats.org/officeDocument/2006/relationships/image" Target="../media/image44.png"/><Relationship Id="rId12" Type="http://schemas.openxmlformats.org/officeDocument/2006/relationships/image" Target="../media/image49.svg"/><Relationship Id="rId17" Type="http://schemas.openxmlformats.org/officeDocument/2006/relationships/image" Target="../media/image54.svg"/><Relationship Id="rId2" Type="http://schemas.openxmlformats.org/officeDocument/2006/relationships/notesSlide" Target="../notesSlides/notesSlide6.xml"/><Relationship Id="rId16" Type="http://schemas.openxmlformats.org/officeDocument/2006/relationships/image" Target="../media/image53.svg"/><Relationship Id="rId20" Type="http://schemas.openxmlformats.org/officeDocument/2006/relationships/image" Target="../media/image57.svg"/><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svg"/><Relationship Id="rId10" Type="http://schemas.openxmlformats.org/officeDocument/2006/relationships/image" Target="../media/image47.png"/><Relationship Id="rId19" Type="http://schemas.openxmlformats.org/officeDocument/2006/relationships/image" Target="../media/image56.sv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svg"/></Relationships>
</file>

<file path=ppt/slides/_rels/slide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hyperlink" Target="https://greenschoolsireland.org/resources/water-action-card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hyperlink" Target="mailto:water@greenschoolsireland.org" TargetMode="External"/><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7.svg"/><Relationship Id="rId5" Type="http://schemas.openxmlformats.org/officeDocument/2006/relationships/hyperlink" Target="https://greenschoolsireland.org/the-programme/themes/water/" TargetMode="External"/><Relationship Id="rId4" Type="http://schemas.openxmlformats.org/officeDocument/2006/relationships/image" Target="../media/image6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41188"/>
        </a:solidFill>
        <a:effectLst/>
      </p:bgPr>
    </p:bg>
    <p:spTree>
      <p:nvGrpSpPr>
        <p:cNvPr id="1" name=""/>
        <p:cNvGrpSpPr/>
        <p:nvPr/>
      </p:nvGrpSpPr>
      <p:grpSpPr>
        <a:xfrm>
          <a:off x="0" y="0"/>
          <a:ext cx="0" cy="0"/>
          <a:chOff x="0" y="0"/>
          <a:chExt cx="0" cy="0"/>
        </a:xfrm>
      </p:grpSpPr>
      <p:sp>
        <p:nvSpPr>
          <p:cNvPr id="2" name="Freeform 2"/>
          <p:cNvSpPr/>
          <p:nvPr/>
        </p:nvSpPr>
        <p:spPr>
          <a:xfrm>
            <a:off x="2137019" y="0"/>
            <a:ext cx="16150981" cy="10402583"/>
          </a:xfrm>
          <a:custGeom>
            <a:avLst/>
            <a:gdLst/>
            <a:ahLst/>
            <a:cxnLst/>
            <a:rect l="l" t="t" r="r" b="b"/>
            <a:pathLst>
              <a:path w="16150981" h="10402583">
                <a:moveTo>
                  <a:pt x="0" y="0"/>
                </a:moveTo>
                <a:lnTo>
                  <a:pt x="16150981" y="0"/>
                </a:lnTo>
                <a:lnTo>
                  <a:pt x="16150981" y="10402583"/>
                </a:lnTo>
                <a:lnTo>
                  <a:pt x="0" y="10402583"/>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IE" dirty="0"/>
          </a:p>
        </p:txBody>
      </p:sp>
      <p:grpSp>
        <p:nvGrpSpPr>
          <p:cNvPr id="3" name="Group 3"/>
          <p:cNvGrpSpPr/>
          <p:nvPr/>
        </p:nvGrpSpPr>
        <p:grpSpPr>
          <a:xfrm>
            <a:off x="2089207" y="-10026"/>
            <a:ext cx="16246603" cy="10500602"/>
            <a:chOff x="0" y="0"/>
            <a:chExt cx="4278941" cy="2765591"/>
          </a:xfrm>
        </p:grpSpPr>
        <p:sp>
          <p:nvSpPr>
            <p:cNvPr id="4" name="Freeform 4"/>
            <p:cNvSpPr/>
            <p:nvPr/>
          </p:nvSpPr>
          <p:spPr>
            <a:xfrm>
              <a:off x="0" y="0"/>
              <a:ext cx="4278941" cy="2765591"/>
            </a:xfrm>
            <a:custGeom>
              <a:avLst/>
              <a:gdLst/>
              <a:ahLst/>
              <a:cxnLst/>
              <a:rect l="l" t="t" r="r" b="b"/>
              <a:pathLst>
                <a:path w="4278941" h="2765591">
                  <a:moveTo>
                    <a:pt x="0" y="0"/>
                  </a:moveTo>
                  <a:lnTo>
                    <a:pt x="4278941" y="0"/>
                  </a:lnTo>
                  <a:lnTo>
                    <a:pt x="4278941" y="2765591"/>
                  </a:lnTo>
                  <a:lnTo>
                    <a:pt x="0" y="2765591"/>
                  </a:lnTo>
                  <a:close/>
                </a:path>
              </a:pathLst>
            </a:custGeom>
            <a:solidFill>
              <a:srgbClr val="02240F">
                <a:alpha val="75686"/>
              </a:srgbClr>
            </a:solidFill>
          </p:spPr>
          <p:txBody>
            <a:bodyPr/>
            <a:lstStyle/>
            <a:p>
              <a:endParaRPr lang="en-IE"/>
            </a:p>
          </p:txBody>
        </p:sp>
        <p:sp>
          <p:nvSpPr>
            <p:cNvPr id="5" name="TextBox 5"/>
            <p:cNvSpPr txBox="1"/>
            <p:nvPr/>
          </p:nvSpPr>
          <p:spPr>
            <a:xfrm>
              <a:off x="0" y="57150"/>
              <a:ext cx="4278941" cy="2708441"/>
            </a:xfrm>
            <a:prstGeom prst="rect">
              <a:avLst/>
            </a:prstGeom>
          </p:spPr>
          <p:txBody>
            <a:bodyPr lIns="50800" tIns="50800" rIns="50800" bIns="50800" rtlCol="0" anchor="ctr"/>
            <a:lstStyle/>
            <a:p>
              <a:pPr algn="ctr">
                <a:lnSpc>
                  <a:spcPts val="1840"/>
                </a:lnSpc>
              </a:pPr>
              <a:endParaRPr/>
            </a:p>
          </p:txBody>
        </p:sp>
      </p:grpSp>
      <p:sp>
        <p:nvSpPr>
          <p:cNvPr id="6" name="Freeform 6"/>
          <p:cNvSpPr/>
          <p:nvPr/>
        </p:nvSpPr>
        <p:spPr>
          <a:xfrm>
            <a:off x="15634996" y="6930801"/>
            <a:ext cx="1616319" cy="2327499"/>
          </a:xfrm>
          <a:custGeom>
            <a:avLst/>
            <a:gdLst/>
            <a:ahLst/>
            <a:cxnLst/>
            <a:rect l="l" t="t" r="r" b="b"/>
            <a:pathLst>
              <a:path w="1616319" h="2327499">
                <a:moveTo>
                  <a:pt x="0" y="0"/>
                </a:moveTo>
                <a:lnTo>
                  <a:pt x="1616318" y="0"/>
                </a:lnTo>
                <a:lnTo>
                  <a:pt x="1616318" y="2327499"/>
                </a:lnTo>
                <a:lnTo>
                  <a:pt x="0" y="232749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IE"/>
          </a:p>
        </p:txBody>
      </p:sp>
      <p:sp>
        <p:nvSpPr>
          <p:cNvPr id="7" name="Freeform 7"/>
          <p:cNvSpPr/>
          <p:nvPr/>
        </p:nvSpPr>
        <p:spPr>
          <a:xfrm>
            <a:off x="12194880" y="8017223"/>
            <a:ext cx="3087914" cy="1241077"/>
          </a:xfrm>
          <a:custGeom>
            <a:avLst/>
            <a:gdLst/>
            <a:ahLst/>
            <a:cxnLst/>
            <a:rect l="l" t="t" r="r" b="b"/>
            <a:pathLst>
              <a:path w="3087914" h="1241077">
                <a:moveTo>
                  <a:pt x="0" y="0"/>
                </a:moveTo>
                <a:lnTo>
                  <a:pt x="3087914" y="0"/>
                </a:lnTo>
                <a:lnTo>
                  <a:pt x="3087914" y="1241077"/>
                </a:lnTo>
                <a:lnTo>
                  <a:pt x="0" y="1241077"/>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IE"/>
          </a:p>
        </p:txBody>
      </p:sp>
      <p:sp>
        <p:nvSpPr>
          <p:cNvPr id="8" name="TextBox 8"/>
          <p:cNvSpPr txBox="1"/>
          <p:nvPr/>
        </p:nvSpPr>
        <p:spPr>
          <a:xfrm>
            <a:off x="3625131" y="3294069"/>
            <a:ext cx="17416161" cy="1672716"/>
          </a:xfrm>
          <a:prstGeom prst="rect">
            <a:avLst/>
          </a:prstGeom>
        </p:spPr>
        <p:txBody>
          <a:bodyPr lIns="0" tIns="0" rIns="0" bIns="0" rtlCol="0" anchor="t">
            <a:spAutoFit/>
          </a:bodyPr>
          <a:lstStyle/>
          <a:p>
            <a:pPr marL="0" lvl="0" indent="0" algn="l">
              <a:lnSpc>
                <a:spcPts val="11296"/>
              </a:lnSpc>
              <a:spcBef>
                <a:spcPct val="0"/>
              </a:spcBef>
            </a:pPr>
            <a:r>
              <a:rPr lang="en-US" sz="12552" b="1" spc="-62">
                <a:solidFill>
                  <a:srgbClr val="FFFFFF"/>
                </a:solidFill>
                <a:latin typeface="Poppins Bold"/>
                <a:ea typeface="Poppins Bold"/>
                <a:cs typeface="Poppins Bold"/>
                <a:sym typeface="Poppins Bold"/>
              </a:rPr>
              <a:t>Uisce faoi Cheilt</a:t>
            </a:r>
          </a:p>
        </p:txBody>
      </p:sp>
      <p:sp>
        <p:nvSpPr>
          <p:cNvPr id="9" name="TextBox 9"/>
          <p:cNvSpPr txBox="1"/>
          <p:nvPr/>
        </p:nvSpPr>
        <p:spPr>
          <a:xfrm>
            <a:off x="3625131" y="5098659"/>
            <a:ext cx="11291902" cy="1206178"/>
          </a:xfrm>
          <a:prstGeom prst="rect">
            <a:avLst/>
          </a:prstGeom>
        </p:spPr>
        <p:txBody>
          <a:bodyPr lIns="0" tIns="0" rIns="0" bIns="0" rtlCol="0" anchor="t">
            <a:spAutoFit/>
          </a:bodyPr>
          <a:lstStyle/>
          <a:p>
            <a:pPr algn="l">
              <a:lnSpc>
                <a:spcPts val="4745"/>
              </a:lnSpc>
            </a:pPr>
            <a:r>
              <a:rPr lang="en-US" sz="4314">
                <a:solidFill>
                  <a:srgbClr val="FFFFFF"/>
                </a:solidFill>
                <a:latin typeface="Tahoma W01"/>
                <a:ea typeface="Tahoma W01"/>
                <a:cs typeface="Tahoma W01"/>
                <a:sym typeface="Tahoma W01"/>
              </a:rPr>
              <a:t>An tUisce faoi cheilt a bhaineann le rudaí coitianta </a:t>
            </a:r>
          </a:p>
        </p:txBody>
      </p:sp>
      <p:grpSp>
        <p:nvGrpSpPr>
          <p:cNvPr id="10" name="Group 10"/>
          <p:cNvGrpSpPr/>
          <p:nvPr/>
        </p:nvGrpSpPr>
        <p:grpSpPr>
          <a:xfrm rot="-10800000">
            <a:off x="-1631159" y="787437"/>
            <a:ext cx="7002889" cy="1050517"/>
            <a:chOff x="0" y="0"/>
            <a:chExt cx="2660283" cy="399074"/>
          </a:xfrm>
        </p:grpSpPr>
        <p:sp>
          <p:nvSpPr>
            <p:cNvPr id="11" name="Freeform 11"/>
            <p:cNvSpPr/>
            <p:nvPr/>
          </p:nvSpPr>
          <p:spPr>
            <a:xfrm>
              <a:off x="0" y="0"/>
              <a:ext cx="2660283" cy="399074"/>
            </a:xfrm>
            <a:custGeom>
              <a:avLst/>
              <a:gdLst/>
              <a:ahLst/>
              <a:cxnLst/>
              <a:rect l="l" t="t" r="r" b="b"/>
              <a:pathLst>
                <a:path w="2660283" h="399074">
                  <a:moveTo>
                    <a:pt x="2457083" y="0"/>
                  </a:moveTo>
                  <a:cubicBezTo>
                    <a:pt x="2569313" y="0"/>
                    <a:pt x="2660283" y="89330"/>
                    <a:pt x="2660283" y="199537"/>
                  </a:cubicBezTo>
                  <a:cubicBezTo>
                    <a:pt x="2660283" y="309744"/>
                    <a:pt x="2569313" y="399074"/>
                    <a:pt x="2457083" y="399074"/>
                  </a:cubicBezTo>
                  <a:lnTo>
                    <a:pt x="203200" y="399074"/>
                  </a:lnTo>
                  <a:cubicBezTo>
                    <a:pt x="90970" y="399074"/>
                    <a:pt x="0" y="309744"/>
                    <a:pt x="0" y="199537"/>
                  </a:cubicBezTo>
                  <a:cubicBezTo>
                    <a:pt x="0" y="89330"/>
                    <a:pt x="90970" y="0"/>
                    <a:pt x="203200" y="0"/>
                  </a:cubicBezTo>
                  <a:lnTo>
                    <a:pt x="2457083" y="0"/>
                  </a:lnTo>
                </a:path>
              </a:pathLst>
            </a:custGeom>
            <a:solidFill>
              <a:srgbClr val="FFFFFF"/>
            </a:solidFill>
          </p:spPr>
          <p:txBody>
            <a:bodyPr/>
            <a:lstStyle/>
            <a:p>
              <a:endParaRPr lang="en-IE"/>
            </a:p>
          </p:txBody>
        </p:sp>
      </p:grpSp>
      <p:sp>
        <p:nvSpPr>
          <p:cNvPr id="12" name="TextBox 12"/>
          <p:cNvSpPr txBox="1"/>
          <p:nvPr/>
        </p:nvSpPr>
        <p:spPr>
          <a:xfrm>
            <a:off x="489102" y="933288"/>
            <a:ext cx="4589756" cy="777866"/>
          </a:xfrm>
          <a:prstGeom prst="rect">
            <a:avLst/>
          </a:prstGeom>
        </p:spPr>
        <p:txBody>
          <a:bodyPr lIns="0" tIns="0" rIns="0" bIns="0" rtlCol="0" anchor="t">
            <a:spAutoFit/>
          </a:bodyPr>
          <a:lstStyle/>
          <a:p>
            <a:pPr marL="0" lvl="0" indent="0" algn="l">
              <a:lnSpc>
                <a:spcPts val="3024"/>
              </a:lnSpc>
            </a:pPr>
            <a:r>
              <a:rPr lang="en-US" sz="2749" b="1" spc="-68">
                <a:solidFill>
                  <a:srgbClr val="C41188"/>
                </a:solidFill>
                <a:latin typeface="Tahoma Bold"/>
                <a:ea typeface="Tahoma Bold"/>
                <a:cs typeface="Tahoma Bold"/>
                <a:sym typeface="Tahoma Bold"/>
              </a:rPr>
              <a:t>Sraith Foghlama Uisce (Cuid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056987" y="298490"/>
            <a:ext cx="12231013" cy="9690019"/>
          </a:xfrm>
          <a:custGeom>
            <a:avLst/>
            <a:gdLst/>
            <a:ahLst/>
            <a:cxnLst/>
            <a:rect l="l" t="t" r="r" b="b"/>
            <a:pathLst>
              <a:path w="12231013" h="9690019">
                <a:moveTo>
                  <a:pt x="0" y="0"/>
                </a:moveTo>
                <a:lnTo>
                  <a:pt x="12231013" y="0"/>
                </a:lnTo>
                <a:lnTo>
                  <a:pt x="12231013" y="9690020"/>
                </a:lnTo>
                <a:lnTo>
                  <a:pt x="0" y="9690020"/>
                </a:lnTo>
                <a:lnTo>
                  <a:pt x="0" y="0"/>
                </a:lnTo>
                <a:close/>
              </a:path>
            </a:pathLst>
          </a:custGeom>
          <a:blipFill>
            <a:blip r:embed="rId3" cstate="email">
              <a:extLst>
                <a:ext uri="{28A0092B-C50C-407E-A947-70E740481C1C}">
                  <a14:useLocalDpi xmlns:a14="http://schemas.microsoft.com/office/drawing/2010/main"/>
                </a:ext>
              </a:extLst>
            </a:blip>
            <a:stretch>
              <a:fillRect l="-7371" t="-6486" r="-6616" b="-8657"/>
            </a:stretch>
          </a:blipFill>
        </p:spPr>
        <p:txBody>
          <a:bodyPr/>
          <a:lstStyle/>
          <a:p>
            <a:endParaRPr lang="en-IE"/>
          </a:p>
        </p:txBody>
      </p:sp>
      <p:grpSp>
        <p:nvGrpSpPr>
          <p:cNvPr id="3" name="Group 3"/>
          <p:cNvGrpSpPr/>
          <p:nvPr/>
        </p:nvGrpSpPr>
        <p:grpSpPr>
          <a:xfrm>
            <a:off x="8191169" y="6471952"/>
            <a:ext cx="1696898" cy="1696898"/>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C41188"/>
              </a:solidFill>
              <a:prstDash val="solid"/>
              <a:miter/>
            </a:ln>
          </p:spPr>
          <p:txBody>
            <a:bodyPr/>
            <a:lstStyle/>
            <a:p>
              <a:endParaRPr lang="en-IE"/>
            </a:p>
          </p:txBody>
        </p:sp>
        <p:sp>
          <p:nvSpPr>
            <p:cNvPr id="5" name="TextBox 5"/>
            <p:cNvSpPr txBox="1"/>
            <p:nvPr/>
          </p:nvSpPr>
          <p:spPr>
            <a:xfrm>
              <a:off x="76200" y="85725"/>
              <a:ext cx="660400" cy="650875"/>
            </a:xfrm>
            <a:prstGeom prst="rect">
              <a:avLst/>
            </a:prstGeom>
          </p:spPr>
          <p:txBody>
            <a:bodyPr lIns="27932" tIns="27932" rIns="27932" bIns="27932" rtlCol="0" anchor="ctr"/>
            <a:lstStyle/>
            <a:p>
              <a:pPr marL="0" lvl="0" indent="0" algn="ctr">
                <a:lnSpc>
                  <a:spcPts val="2860"/>
                </a:lnSpc>
                <a:spcBef>
                  <a:spcPct val="0"/>
                </a:spcBef>
              </a:pPr>
              <a:endParaRPr/>
            </a:p>
          </p:txBody>
        </p:sp>
      </p:grpSp>
      <p:sp>
        <p:nvSpPr>
          <p:cNvPr id="6" name="Freeform 6"/>
          <p:cNvSpPr/>
          <p:nvPr/>
        </p:nvSpPr>
        <p:spPr>
          <a:xfrm>
            <a:off x="8682166" y="6659765"/>
            <a:ext cx="713487" cy="1321273"/>
          </a:xfrm>
          <a:custGeom>
            <a:avLst/>
            <a:gdLst/>
            <a:ahLst/>
            <a:cxnLst/>
            <a:rect l="l" t="t" r="r" b="b"/>
            <a:pathLst>
              <a:path w="713487" h="1321273">
                <a:moveTo>
                  <a:pt x="0" y="0"/>
                </a:moveTo>
                <a:lnTo>
                  <a:pt x="713487" y="0"/>
                </a:lnTo>
                <a:lnTo>
                  <a:pt x="713487" y="1321272"/>
                </a:lnTo>
                <a:lnTo>
                  <a:pt x="0" y="1321272"/>
                </a:lnTo>
                <a:lnTo>
                  <a:pt x="0" y="0"/>
                </a:lnTo>
                <a:close/>
              </a:path>
            </a:pathLst>
          </a:custGeom>
          <a:blipFill>
            <a:blip r:embed="rId4"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grpSp>
        <p:nvGrpSpPr>
          <p:cNvPr id="7" name="Group 7"/>
          <p:cNvGrpSpPr/>
          <p:nvPr/>
        </p:nvGrpSpPr>
        <p:grpSpPr>
          <a:xfrm>
            <a:off x="8564083" y="4775054"/>
            <a:ext cx="1696898" cy="1696898"/>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C41188"/>
              </a:solidFill>
              <a:prstDash val="solid"/>
              <a:miter/>
            </a:ln>
          </p:spPr>
          <p:txBody>
            <a:bodyPr/>
            <a:lstStyle/>
            <a:p>
              <a:endParaRPr lang="en-IE"/>
            </a:p>
          </p:txBody>
        </p:sp>
        <p:sp>
          <p:nvSpPr>
            <p:cNvPr id="9" name="TextBox 9"/>
            <p:cNvSpPr txBox="1"/>
            <p:nvPr/>
          </p:nvSpPr>
          <p:spPr>
            <a:xfrm>
              <a:off x="76200" y="85725"/>
              <a:ext cx="660400" cy="650875"/>
            </a:xfrm>
            <a:prstGeom prst="rect">
              <a:avLst/>
            </a:prstGeom>
          </p:spPr>
          <p:txBody>
            <a:bodyPr lIns="27932" tIns="27932" rIns="27932" bIns="27932" rtlCol="0" anchor="ctr"/>
            <a:lstStyle/>
            <a:p>
              <a:pPr marL="0" lvl="0" indent="0" algn="ctr">
                <a:lnSpc>
                  <a:spcPts val="2860"/>
                </a:lnSpc>
                <a:spcBef>
                  <a:spcPct val="0"/>
                </a:spcBef>
              </a:pPr>
              <a:endParaRPr/>
            </a:p>
          </p:txBody>
        </p:sp>
      </p:grpSp>
      <p:sp>
        <p:nvSpPr>
          <p:cNvPr id="10" name="Freeform 10"/>
          <p:cNvSpPr/>
          <p:nvPr/>
        </p:nvSpPr>
        <p:spPr>
          <a:xfrm>
            <a:off x="8840477" y="5039774"/>
            <a:ext cx="1144109" cy="1167458"/>
          </a:xfrm>
          <a:custGeom>
            <a:avLst/>
            <a:gdLst/>
            <a:ahLst/>
            <a:cxnLst/>
            <a:rect l="l" t="t" r="r" b="b"/>
            <a:pathLst>
              <a:path w="1144109" h="1167458">
                <a:moveTo>
                  <a:pt x="0" y="0"/>
                </a:moveTo>
                <a:lnTo>
                  <a:pt x="1144109" y="0"/>
                </a:lnTo>
                <a:lnTo>
                  <a:pt x="1144109" y="1167458"/>
                </a:lnTo>
                <a:lnTo>
                  <a:pt x="0" y="1167458"/>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IE"/>
          </a:p>
        </p:txBody>
      </p:sp>
      <p:grpSp>
        <p:nvGrpSpPr>
          <p:cNvPr id="11" name="Group 11"/>
          <p:cNvGrpSpPr/>
          <p:nvPr/>
        </p:nvGrpSpPr>
        <p:grpSpPr>
          <a:xfrm>
            <a:off x="14456920" y="6557677"/>
            <a:ext cx="1696898" cy="1696898"/>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C41188"/>
              </a:solidFill>
              <a:prstDash val="solid"/>
              <a:miter/>
            </a:ln>
          </p:spPr>
          <p:txBody>
            <a:bodyPr/>
            <a:lstStyle/>
            <a:p>
              <a:endParaRPr lang="en-IE"/>
            </a:p>
          </p:txBody>
        </p:sp>
        <p:sp>
          <p:nvSpPr>
            <p:cNvPr id="13" name="TextBox 13"/>
            <p:cNvSpPr txBox="1"/>
            <p:nvPr/>
          </p:nvSpPr>
          <p:spPr>
            <a:xfrm>
              <a:off x="76200" y="85725"/>
              <a:ext cx="660400" cy="650875"/>
            </a:xfrm>
            <a:prstGeom prst="rect">
              <a:avLst/>
            </a:prstGeom>
          </p:spPr>
          <p:txBody>
            <a:bodyPr lIns="27932" tIns="27932" rIns="27932" bIns="27932" rtlCol="0" anchor="ctr"/>
            <a:lstStyle/>
            <a:p>
              <a:pPr marL="0" lvl="0" indent="0" algn="ctr">
                <a:lnSpc>
                  <a:spcPts val="2860"/>
                </a:lnSpc>
                <a:spcBef>
                  <a:spcPct val="0"/>
                </a:spcBef>
              </a:pPr>
              <a:endParaRPr/>
            </a:p>
          </p:txBody>
        </p:sp>
      </p:grpSp>
      <p:sp>
        <p:nvSpPr>
          <p:cNvPr id="14" name="Freeform 14"/>
          <p:cNvSpPr/>
          <p:nvPr/>
        </p:nvSpPr>
        <p:spPr>
          <a:xfrm>
            <a:off x="14877180" y="6801893"/>
            <a:ext cx="856379" cy="1189415"/>
          </a:xfrm>
          <a:custGeom>
            <a:avLst/>
            <a:gdLst/>
            <a:ahLst/>
            <a:cxnLst/>
            <a:rect l="l" t="t" r="r" b="b"/>
            <a:pathLst>
              <a:path w="856379" h="1189415">
                <a:moveTo>
                  <a:pt x="0" y="0"/>
                </a:moveTo>
                <a:lnTo>
                  <a:pt x="856378" y="0"/>
                </a:lnTo>
                <a:lnTo>
                  <a:pt x="856378" y="1189415"/>
                </a:lnTo>
                <a:lnTo>
                  <a:pt x="0" y="1189415"/>
                </a:lnTo>
                <a:lnTo>
                  <a:pt x="0" y="0"/>
                </a:lnTo>
                <a:close/>
              </a:path>
            </a:pathLst>
          </a:custGeom>
          <a:blipFill>
            <a:blip r:embed="rId6"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grpSp>
        <p:nvGrpSpPr>
          <p:cNvPr id="15" name="Group 15"/>
          <p:cNvGrpSpPr/>
          <p:nvPr/>
        </p:nvGrpSpPr>
        <p:grpSpPr>
          <a:xfrm>
            <a:off x="13608471" y="8113353"/>
            <a:ext cx="1696898" cy="1696898"/>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C41188"/>
              </a:solidFill>
              <a:prstDash val="solid"/>
              <a:miter/>
            </a:ln>
          </p:spPr>
          <p:txBody>
            <a:bodyPr/>
            <a:lstStyle/>
            <a:p>
              <a:endParaRPr lang="en-IE"/>
            </a:p>
          </p:txBody>
        </p:sp>
        <p:sp>
          <p:nvSpPr>
            <p:cNvPr id="17" name="TextBox 17"/>
            <p:cNvSpPr txBox="1"/>
            <p:nvPr/>
          </p:nvSpPr>
          <p:spPr>
            <a:xfrm>
              <a:off x="76200" y="85725"/>
              <a:ext cx="660400" cy="650875"/>
            </a:xfrm>
            <a:prstGeom prst="rect">
              <a:avLst/>
            </a:prstGeom>
          </p:spPr>
          <p:txBody>
            <a:bodyPr lIns="27932" tIns="27932" rIns="27932" bIns="27932" rtlCol="0" anchor="ctr"/>
            <a:lstStyle/>
            <a:p>
              <a:pPr marL="0" lvl="0" indent="0" algn="ctr">
                <a:lnSpc>
                  <a:spcPts val="2860"/>
                </a:lnSpc>
                <a:spcBef>
                  <a:spcPct val="0"/>
                </a:spcBef>
              </a:pPr>
              <a:endParaRPr/>
            </a:p>
          </p:txBody>
        </p:sp>
      </p:grpSp>
      <p:sp>
        <p:nvSpPr>
          <p:cNvPr id="18" name="Freeform 18"/>
          <p:cNvSpPr/>
          <p:nvPr/>
        </p:nvSpPr>
        <p:spPr>
          <a:xfrm>
            <a:off x="13768060" y="8552808"/>
            <a:ext cx="1377719" cy="819743"/>
          </a:xfrm>
          <a:custGeom>
            <a:avLst/>
            <a:gdLst/>
            <a:ahLst/>
            <a:cxnLst/>
            <a:rect l="l" t="t" r="r" b="b"/>
            <a:pathLst>
              <a:path w="1377719" h="819743">
                <a:moveTo>
                  <a:pt x="0" y="0"/>
                </a:moveTo>
                <a:lnTo>
                  <a:pt x="1377720" y="0"/>
                </a:lnTo>
                <a:lnTo>
                  <a:pt x="1377720" y="819743"/>
                </a:lnTo>
                <a:lnTo>
                  <a:pt x="0" y="819743"/>
                </a:lnTo>
                <a:lnTo>
                  <a:pt x="0" y="0"/>
                </a:lnTo>
                <a:close/>
              </a:path>
            </a:pathLst>
          </a:custGeom>
          <a:blipFill>
            <a:blip r:embed="rId7"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grpSp>
        <p:nvGrpSpPr>
          <p:cNvPr id="19" name="Group 19"/>
          <p:cNvGrpSpPr/>
          <p:nvPr/>
        </p:nvGrpSpPr>
        <p:grpSpPr>
          <a:xfrm>
            <a:off x="14295766" y="4775054"/>
            <a:ext cx="1696898" cy="1696898"/>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C41188"/>
              </a:solidFill>
              <a:prstDash val="solid"/>
              <a:miter/>
            </a:ln>
          </p:spPr>
          <p:txBody>
            <a:bodyPr/>
            <a:lstStyle/>
            <a:p>
              <a:endParaRPr lang="en-IE"/>
            </a:p>
          </p:txBody>
        </p:sp>
        <p:sp>
          <p:nvSpPr>
            <p:cNvPr id="21" name="TextBox 21"/>
            <p:cNvSpPr txBox="1"/>
            <p:nvPr/>
          </p:nvSpPr>
          <p:spPr>
            <a:xfrm>
              <a:off x="76200" y="85725"/>
              <a:ext cx="660400" cy="650875"/>
            </a:xfrm>
            <a:prstGeom prst="rect">
              <a:avLst/>
            </a:prstGeom>
          </p:spPr>
          <p:txBody>
            <a:bodyPr lIns="27932" tIns="27932" rIns="27932" bIns="27932" rtlCol="0" anchor="ctr"/>
            <a:lstStyle/>
            <a:p>
              <a:pPr marL="0" lvl="0" indent="0" algn="ctr">
                <a:lnSpc>
                  <a:spcPts val="2860"/>
                </a:lnSpc>
                <a:spcBef>
                  <a:spcPct val="0"/>
                </a:spcBef>
              </a:pPr>
              <a:endParaRPr/>
            </a:p>
          </p:txBody>
        </p:sp>
      </p:grpSp>
      <p:sp>
        <p:nvSpPr>
          <p:cNvPr id="22" name="Freeform 22"/>
          <p:cNvSpPr/>
          <p:nvPr/>
        </p:nvSpPr>
        <p:spPr>
          <a:xfrm>
            <a:off x="14623190" y="5024624"/>
            <a:ext cx="1042049" cy="1197758"/>
          </a:xfrm>
          <a:custGeom>
            <a:avLst/>
            <a:gdLst/>
            <a:ahLst/>
            <a:cxnLst/>
            <a:rect l="l" t="t" r="r" b="b"/>
            <a:pathLst>
              <a:path w="1042049" h="1197758">
                <a:moveTo>
                  <a:pt x="0" y="0"/>
                </a:moveTo>
                <a:lnTo>
                  <a:pt x="1042050" y="0"/>
                </a:lnTo>
                <a:lnTo>
                  <a:pt x="1042050" y="1197758"/>
                </a:lnTo>
                <a:lnTo>
                  <a:pt x="0" y="1197758"/>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IE"/>
          </a:p>
        </p:txBody>
      </p:sp>
      <p:grpSp>
        <p:nvGrpSpPr>
          <p:cNvPr id="23" name="Group 23"/>
          <p:cNvGrpSpPr/>
          <p:nvPr/>
        </p:nvGrpSpPr>
        <p:grpSpPr>
          <a:xfrm>
            <a:off x="8689861" y="916542"/>
            <a:ext cx="1696898" cy="1696898"/>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03A64A"/>
              </a:solidFill>
              <a:prstDash val="solid"/>
              <a:miter/>
            </a:ln>
          </p:spPr>
          <p:txBody>
            <a:bodyPr/>
            <a:lstStyle/>
            <a:p>
              <a:endParaRPr lang="en-IE"/>
            </a:p>
          </p:txBody>
        </p:sp>
        <p:sp>
          <p:nvSpPr>
            <p:cNvPr id="25" name="TextBox 25"/>
            <p:cNvSpPr txBox="1"/>
            <p:nvPr/>
          </p:nvSpPr>
          <p:spPr>
            <a:xfrm>
              <a:off x="76200" y="85725"/>
              <a:ext cx="660400" cy="650875"/>
            </a:xfrm>
            <a:prstGeom prst="rect">
              <a:avLst/>
            </a:prstGeom>
          </p:spPr>
          <p:txBody>
            <a:bodyPr lIns="27932" tIns="27932" rIns="27932" bIns="27932" rtlCol="0" anchor="ctr"/>
            <a:lstStyle/>
            <a:p>
              <a:pPr algn="ctr">
                <a:lnSpc>
                  <a:spcPts val="2860"/>
                </a:lnSpc>
              </a:pPr>
              <a:endParaRPr/>
            </a:p>
          </p:txBody>
        </p:sp>
      </p:grpSp>
      <p:sp>
        <p:nvSpPr>
          <p:cNvPr id="26" name="Freeform 26"/>
          <p:cNvSpPr/>
          <p:nvPr/>
        </p:nvSpPr>
        <p:spPr>
          <a:xfrm>
            <a:off x="9103706" y="1080576"/>
            <a:ext cx="869206" cy="1368829"/>
          </a:xfrm>
          <a:custGeom>
            <a:avLst/>
            <a:gdLst/>
            <a:ahLst/>
            <a:cxnLst/>
            <a:rect l="l" t="t" r="r" b="b"/>
            <a:pathLst>
              <a:path w="869206" h="1368829">
                <a:moveTo>
                  <a:pt x="0" y="0"/>
                </a:moveTo>
                <a:lnTo>
                  <a:pt x="869207" y="0"/>
                </a:lnTo>
                <a:lnTo>
                  <a:pt x="869207" y="1368829"/>
                </a:lnTo>
                <a:lnTo>
                  <a:pt x="0" y="1368829"/>
                </a:lnTo>
                <a:lnTo>
                  <a:pt x="0" y="0"/>
                </a:lnTo>
                <a:close/>
              </a:path>
            </a:pathLst>
          </a:custGeom>
          <a:blipFill>
            <a:blip r:embed="rId9"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grpSp>
        <p:nvGrpSpPr>
          <p:cNvPr id="27" name="Group 27"/>
          <p:cNvGrpSpPr/>
          <p:nvPr/>
        </p:nvGrpSpPr>
        <p:grpSpPr>
          <a:xfrm>
            <a:off x="8356486" y="2703595"/>
            <a:ext cx="1696898" cy="1696898"/>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03A64A"/>
              </a:solidFill>
              <a:prstDash val="solid"/>
              <a:miter/>
            </a:ln>
          </p:spPr>
          <p:txBody>
            <a:bodyPr/>
            <a:lstStyle/>
            <a:p>
              <a:endParaRPr lang="en-IE"/>
            </a:p>
          </p:txBody>
        </p:sp>
        <p:sp>
          <p:nvSpPr>
            <p:cNvPr id="29" name="TextBox 29"/>
            <p:cNvSpPr txBox="1"/>
            <p:nvPr/>
          </p:nvSpPr>
          <p:spPr>
            <a:xfrm>
              <a:off x="76200" y="85725"/>
              <a:ext cx="660400" cy="650875"/>
            </a:xfrm>
            <a:prstGeom prst="rect">
              <a:avLst/>
            </a:prstGeom>
          </p:spPr>
          <p:txBody>
            <a:bodyPr lIns="27932" tIns="27932" rIns="27932" bIns="27932" rtlCol="0" anchor="ctr"/>
            <a:lstStyle/>
            <a:p>
              <a:pPr marL="0" lvl="0" indent="0" algn="ctr">
                <a:lnSpc>
                  <a:spcPts val="2860"/>
                </a:lnSpc>
                <a:spcBef>
                  <a:spcPct val="0"/>
                </a:spcBef>
              </a:pPr>
              <a:endParaRPr/>
            </a:p>
          </p:txBody>
        </p:sp>
      </p:grpSp>
      <p:sp>
        <p:nvSpPr>
          <p:cNvPr id="30" name="Freeform 30"/>
          <p:cNvSpPr/>
          <p:nvPr/>
        </p:nvSpPr>
        <p:spPr>
          <a:xfrm>
            <a:off x="8582891" y="2995314"/>
            <a:ext cx="1244088" cy="1113458"/>
          </a:xfrm>
          <a:custGeom>
            <a:avLst/>
            <a:gdLst/>
            <a:ahLst/>
            <a:cxnLst/>
            <a:rect l="l" t="t" r="r" b="b"/>
            <a:pathLst>
              <a:path w="1244088" h="1113458">
                <a:moveTo>
                  <a:pt x="0" y="0"/>
                </a:moveTo>
                <a:lnTo>
                  <a:pt x="1244087" y="0"/>
                </a:lnTo>
                <a:lnTo>
                  <a:pt x="1244087" y="1113459"/>
                </a:lnTo>
                <a:lnTo>
                  <a:pt x="0" y="1113459"/>
                </a:lnTo>
                <a:lnTo>
                  <a:pt x="0" y="0"/>
                </a:lnTo>
                <a:close/>
              </a:path>
            </a:pathLst>
          </a:custGeom>
          <a:blipFill>
            <a:blip r:embed="rId10"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grpSp>
        <p:nvGrpSpPr>
          <p:cNvPr id="31" name="Group 31"/>
          <p:cNvGrpSpPr/>
          <p:nvPr/>
        </p:nvGrpSpPr>
        <p:grpSpPr>
          <a:xfrm>
            <a:off x="14295766" y="2763832"/>
            <a:ext cx="1696898" cy="1696898"/>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03A64A"/>
              </a:solidFill>
              <a:prstDash val="solid"/>
              <a:miter/>
            </a:ln>
          </p:spPr>
          <p:txBody>
            <a:bodyPr/>
            <a:lstStyle/>
            <a:p>
              <a:endParaRPr lang="en-IE"/>
            </a:p>
          </p:txBody>
        </p:sp>
        <p:sp>
          <p:nvSpPr>
            <p:cNvPr id="33" name="TextBox 33"/>
            <p:cNvSpPr txBox="1"/>
            <p:nvPr/>
          </p:nvSpPr>
          <p:spPr>
            <a:xfrm>
              <a:off x="76200" y="85725"/>
              <a:ext cx="660400" cy="650875"/>
            </a:xfrm>
            <a:prstGeom prst="rect">
              <a:avLst/>
            </a:prstGeom>
          </p:spPr>
          <p:txBody>
            <a:bodyPr lIns="27932" tIns="27932" rIns="27932" bIns="27932" rtlCol="0" anchor="ctr"/>
            <a:lstStyle/>
            <a:p>
              <a:pPr marL="0" lvl="0" indent="0" algn="ctr">
                <a:lnSpc>
                  <a:spcPts val="2860"/>
                </a:lnSpc>
                <a:spcBef>
                  <a:spcPct val="0"/>
                </a:spcBef>
              </a:pPr>
              <a:endParaRPr/>
            </a:p>
          </p:txBody>
        </p:sp>
      </p:grpSp>
      <p:sp>
        <p:nvSpPr>
          <p:cNvPr id="34" name="Freeform 34"/>
          <p:cNvSpPr/>
          <p:nvPr/>
        </p:nvSpPr>
        <p:spPr>
          <a:xfrm>
            <a:off x="14650925" y="2980104"/>
            <a:ext cx="986581" cy="1256791"/>
          </a:xfrm>
          <a:custGeom>
            <a:avLst/>
            <a:gdLst/>
            <a:ahLst/>
            <a:cxnLst/>
            <a:rect l="l" t="t" r="r" b="b"/>
            <a:pathLst>
              <a:path w="986581" h="1256791">
                <a:moveTo>
                  <a:pt x="0" y="0"/>
                </a:moveTo>
                <a:lnTo>
                  <a:pt x="986581" y="0"/>
                </a:lnTo>
                <a:lnTo>
                  <a:pt x="986581" y="1256791"/>
                </a:lnTo>
                <a:lnTo>
                  <a:pt x="0" y="1256791"/>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p>
            <a:endParaRPr lang="en-IE"/>
          </a:p>
        </p:txBody>
      </p:sp>
      <p:grpSp>
        <p:nvGrpSpPr>
          <p:cNvPr id="35" name="Group 35"/>
          <p:cNvGrpSpPr/>
          <p:nvPr/>
        </p:nvGrpSpPr>
        <p:grpSpPr>
          <a:xfrm>
            <a:off x="13958229" y="768661"/>
            <a:ext cx="1696898" cy="1696898"/>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03A64A"/>
              </a:solidFill>
              <a:prstDash val="solid"/>
              <a:miter/>
            </a:ln>
          </p:spPr>
          <p:txBody>
            <a:bodyPr/>
            <a:lstStyle/>
            <a:p>
              <a:endParaRPr lang="en-IE"/>
            </a:p>
          </p:txBody>
        </p:sp>
        <p:sp>
          <p:nvSpPr>
            <p:cNvPr id="37" name="TextBox 37"/>
            <p:cNvSpPr txBox="1"/>
            <p:nvPr/>
          </p:nvSpPr>
          <p:spPr>
            <a:xfrm>
              <a:off x="76200" y="85725"/>
              <a:ext cx="660400" cy="650875"/>
            </a:xfrm>
            <a:prstGeom prst="rect">
              <a:avLst/>
            </a:prstGeom>
          </p:spPr>
          <p:txBody>
            <a:bodyPr lIns="27932" tIns="27932" rIns="27932" bIns="27932" rtlCol="0" anchor="ctr"/>
            <a:lstStyle/>
            <a:p>
              <a:pPr marL="0" lvl="0" indent="0" algn="ctr">
                <a:lnSpc>
                  <a:spcPts val="2860"/>
                </a:lnSpc>
                <a:spcBef>
                  <a:spcPct val="0"/>
                </a:spcBef>
              </a:pPr>
              <a:endParaRPr/>
            </a:p>
          </p:txBody>
        </p:sp>
      </p:grpSp>
      <p:sp>
        <p:nvSpPr>
          <p:cNvPr id="38" name="Freeform 38"/>
          <p:cNvSpPr/>
          <p:nvPr/>
        </p:nvSpPr>
        <p:spPr>
          <a:xfrm>
            <a:off x="14105168" y="943372"/>
            <a:ext cx="1312601" cy="1204177"/>
          </a:xfrm>
          <a:custGeom>
            <a:avLst/>
            <a:gdLst/>
            <a:ahLst/>
            <a:cxnLst/>
            <a:rect l="l" t="t" r="r" b="b"/>
            <a:pathLst>
              <a:path w="1312601" h="1204177">
                <a:moveTo>
                  <a:pt x="0" y="0"/>
                </a:moveTo>
                <a:lnTo>
                  <a:pt x="1312601" y="0"/>
                </a:lnTo>
                <a:lnTo>
                  <a:pt x="1312601" y="1204177"/>
                </a:lnTo>
                <a:lnTo>
                  <a:pt x="0" y="1204177"/>
                </a:lnTo>
                <a:lnTo>
                  <a:pt x="0" y="0"/>
                </a:lnTo>
                <a:close/>
              </a:path>
            </a:pathLst>
          </a:custGeom>
          <a:blipFill>
            <a:blip r:embed="rId12"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grpSp>
        <p:nvGrpSpPr>
          <p:cNvPr id="39" name="Group 39"/>
          <p:cNvGrpSpPr/>
          <p:nvPr/>
        </p:nvGrpSpPr>
        <p:grpSpPr>
          <a:xfrm>
            <a:off x="8965253" y="8053179"/>
            <a:ext cx="1696898" cy="1696898"/>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66675" cap="sq">
              <a:solidFill>
                <a:srgbClr val="C41188"/>
              </a:solidFill>
              <a:prstDash val="solid"/>
              <a:miter/>
            </a:ln>
          </p:spPr>
          <p:txBody>
            <a:bodyPr/>
            <a:lstStyle/>
            <a:p>
              <a:endParaRPr lang="en-IE"/>
            </a:p>
          </p:txBody>
        </p:sp>
        <p:sp>
          <p:nvSpPr>
            <p:cNvPr id="41" name="TextBox 41"/>
            <p:cNvSpPr txBox="1"/>
            <p:nvPr/>
          </p:nvSpPr>
          <p:spPr>
            <a:xfrm>
              <a:off x="76200" y="85725"/>
              <a:ext cx="660400" cy="650875"/>
            </a:xfrm>
            <a:prstGeom prst="rect">
              <a:avLst/>
            </a:prstGeom>
          </p:spPr>
          <p:txBody>
            <a:bodyPr lIns="27932" tIns="27932" rIns="27932" bIns="27932" rtlCol="0" anchor="ctr"/>
            <a:lstStyle/>
            <a:p>
              <a:pPr marL="0" lvl="0" indent="0" algn="ctr">
                <a:lnSpc>
                  <a:spcPts val="2860"/>
                </a:lnSpc>
                <a:spcBef>
                  <a:spcPct val="0"/>
                </a:spcBef>
              </a:pPr>
              <a:endParaRPr/>
            </a:p>
          </p:txBody>
        </p:sp>
      </p:grpSp>
      <p:sp>
        <p:nvSpPr>
          <p:cNvPr id="42" name="Freeform 42"/>
          <p:cNvSpPr/>
          <p:nvPr/>
        </p:nvSpPr>
        <p:spPr>
          <a:xfrm>
            <a:off x="9275754" y="8358245"/>
            <a:ext cx="1075897" cy="1086764"/>
          </a:xfrm>
          <a:custGeom>
            <a:avLst/>
            <a:gdLst/>
            <a:ahLst/>
            <a:cxnLst/>
            <a:rect l="l" t="t" r="r" b="b"/>
            <a:pathLst>
              <a:path w="1075897" h="1086764">
                <a:moveTo>
                  <a:pt x="0" y="0"/>
                </a:moveTo>
                <a:lnTo>
                  <a:pt x="1075896" y="0"/>
                </a:lnTo>
                <a:lnTo>
                  <a:pt x="1075896" y="1086765"/>
                </a:lnTo>
                <a:lnTo>
                  <a:pt x="0" y="108676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IE"/>
          </a:p>
        </p:txBody>
      </p:sp>
      <p:grpSp>
        <p:nvGrpSpPr>
          <p:cNvPr id="43" name="Group 43"/>
          <p:cNvGrpSpPr/>
          <p:nvPr/>
        </p:nvGrpSpPr>
        <p:grpSpPr>
          <a:xfrm>
            <a:off x="10295735" y="2471041"/>
            <a:ext cx="3753518" cy="825818"/>
            <a:chOff x="0" y="0"/>
            <a:chExt cx="988581" cy="217499"/>
          </a:xfrm>
        </p:grpSpPr>
        <p:sp>
          <p:nvSpPr>
            <p:cNvPr id="44" name="Freeform 44"/>
            <p:cNvSpPr/>
            <p:nvPr/>
          </p:nvSpPr>
          <p:spPr>
            <a:xfrm>
              <a:off x="0" y="0"/>
              <a:ext cx="988581" cy="217499"/>
            </a:xfrm>
            <a:custGeom>
              <a:avLst/>
              <a:gdLst/>
              <a:ahLst/>
              <a:cxnLst/>
              <a:rect l="l" t="t" r="r" b="b"/>
              <a:pathLst>
                <a:path w="988581" h="217499">
                  <a:moveTo>
                    <a:pt x="61877" y="0"/>
                  </a:moveTo>
                  <a:lnTo>
                    <a:pt x="926704" y="0"/>
                  </a:lnTo>
                  <a:cubicBezTo>
                    <a:pt x="943114" y="0"/>
                    <a:pt x="958853" y="6519"/>
                    <a:pt x="970457" y="18123"/>
                  </a:cubicBezTo>
                  <a:cubicBezTo>
                    <a:pt x="982062" y="29728"/>
                    <a:pt x="988581" y="45466"/>
                    <a:pt x="988581" y="61877"/>
                  </a:cubicBezTo>
                  <a:lnTo>
                    <a:pt x="988581" y="155622"/>
                  </a:lnTo>
                  <a:cubicBezTo>
                    <a:pt x="988581" y="172033"/>
                    <a:pt x="982062" y="187772"/>
                    <a:pt x="970457" y="199376"/>
                  </a:cubicBezTo>
                  <a:cubicBezTo>
                    <a:pt x="958853" y="210980"/>
                    <a:pt x="943114" y="217499"/>
                    <a:pt x="926704" y="217499"/>
                  </a:cubicBezTo>
                  <a:lnTo>
                    <a:pt x="61877" y="217499"/>
                  </a:lnTo>
                  <a:cubicBezTo>
                    <a:pt x="45466" y="217499"/>
                    <a:pt x="29728" y="210980"/>
                    <a:pt x="18123" y="199376"/>
                  </a:cubicBezTo>
                  <a:cubicBezTo>
                    <a:pt x="6519" y="187772"/>
                    <a:pt x="0" y="172033"/>
                    <a:pt x="0" y="155622"/>
                  </a:cubicBezTo>
                  <a:lnTo>
                    <a:pt x="0" y="61877"/>
                  </a:lnTo>
                  <a:cubicBezTo>
                    <a:pt x="0" y="45466"/>
                    <a:pt x="6519" y="29728"/>
                    <a:pt x="18123" y="18123"/>
                  </a:cubicBezTo>
                  <a:cubicBezTo>
                    <a:pt x="29728" y="6519"/>
                    <a:pt x="45466" y="0"/>
                    <a:pt x="61877" y="0"/>
                  </a:cubicBezTo>
                  <a:close/>
                </a:path>
              </a:pathLst>
            </a:custGeom>
            <a:solidFill>
              <a:srgbClr val="03A64A"/>
            </a:solidFill>
          </p:spPr>
          <p:txBody>
            <a:bodyPr/>
            <a:lstStyle/>
            <a:p>
              <a:endParaRPr lang="en-IE"/>
            </a:p>
          </p:txBody>
        </p:sp>
        <p:sp>
          <p:nvSpPr>
            <p:cNvPr id="45" name="TextBox 45"/>
            <p:cNvSpPr txBox="1"/>
            <p:nvPr/>
          </p:nvSpPr>
          <p:spPr>
            <a:xfrm>
              <a:off x="0" y="57150"/>
              <a:ext cx="988581" cy="160349"/>
            </a:xfrm>
            <a:prstGeom prst="rect">
              <a:avLst/>
            </a:prstGeom>
          </p:spPr>
          <p:txBody>
            <a:bodyPr lIns="50800" tIns="50800" rIns="50800" bIns="50800" rtlCol="0" anchor="ctr"/>
            <a:lstStyle/>
            <a:p>
              <a:pPr algn="ctr">
                <a:lnSpc>
                  <a:spcPts val="1840"/>
                </a:lnSpc>
              </a:pPr>
              <a:endParaRPr/>
            </a:p>
          </p:txBody>
        </p:sp>
      </p:grpSp>
      <p:grpSp>
        <p:nvGrpSpPr>
          <p:cNvPr id="46" name="Group 46"/>
          <p:cNvGrpSpPr/>
          <p:nvPr/>
        </p:nvGrpSpPr>
        <p:grpSpPr>
          <a:xfrm>
            <a:off x="10295735" y="6636982"/>
            <a:ext cx="3753518" cy="1344055"/>
            <a:chOff x="0" y="0"/>
            <a:chExt cx="988581" cy="353990"/>
          </a:xfrm>
        </p:grpSpPr>
        <p:sp>
          <p:nvSpPr>
            <p:cNvPr id="47" name="Freeform 47"/>
            <p:cNvSpPr/>
            <p:nvPr/>
          </p:nvSpPr>
          <p:spPr>
            <a:xfrm>
              <a:off x="0" y="0"/>
              <a:ext cx="988581" cy="353990"/>
            </a:xfrm>
            <a:custGeom>
              <a:avLst/>
              <a:gdLst/>
              <a:ahLst/>
              <a:cxnLst/>
              <a:rect l="l" t="t" r="r" b="b"/>
              <a:pathLst>
                <a:path w="988581" h="353990">
                  <a:moveTo>
                    <a:pt x="61877" y="0"/>
                  </a:moveTo>
                  <a:lnTo>
                    <a:pt x="926704" y="0"/>
                  </a:lnTo>
                  <a:cubicBezTo>
                    <a:pt x="943114" y="0"/>
                    <a:pt x="958853" y="6519"/>
                    <a:pt x="970457" y="18123"/>
                  </a:cubicBezTo>
                  <a:cubicBezTo>
                    <a:pt x="982062" y="29728"/>
                    <a:pt x="988581" y="45466"/>
                    <a:pt x="988581" y="61877"/>
                  </a:cubicBezTo>
                  <a:lnTo>
                    <a:pt x="988581" y="292113"/>
                  </a:lnTo>
                  <a:cubicBezTo>
                    <a:pt x="988581" y="308523"/>
                    <a:pt x="982062" y="324262"/>
                    <a:pt x="970457" y="335866"/>
                  </a:cubicBezTo>
                  <a:cubicBezTo>
                    <a:pt x="958853" y="347471"/>
                    <a:pt x="943114" y="353990"/>
                    <a:pt x="926704" y="353990"/>
                  </a:cubicBezTo>
                  <a:lnTo>
                    <a:pt x="61877" y="353990"/>
                  </a:lnTo>
                  <a:cubicBezTo>
                    <a:pt x="45466" y="353990"/>
                    <a:pt x="29728" y="347471"/>
                    <a:pt x="18123" y="335866"/>
                  </a:cubicBezTo>
                  <a:cubicBezTo>
                    <a:pt x="6519" y="324262"/>
                    <a:pt x="0" y="308523"/>
                    <a:pt x="0" y="292113"/>
                  </a:cubicBezTo>
                  <a:lnTo>
                    <a:pt x="0" y="61877"/>
                  </a:lnTo>
                  <a:cubicBezTo>
                    <a:pt x="0" y="45466"/>
                    <a:pt x="6519" y="29728"/>
                    <a:pt x="18123" y="18123"/>
                  </a:cubicBezTo>
                  <a:cubicBezTo>
                    <a:pt x="29728" y="6519"/>
                    <a:pt x="45466" y="0"/>
                    <a:pt x="61877" y="0"/>
                  </a:cubicBezTo>
                  <a:close/>
                </a:path>
              </a:pathLst>
            </a:custGeom>
            <a:solidFill>
              <a:srgbClr val="C41188"/>
            </a:solidFill>
          </p:spPr>
          <p:txBody>
            <a:bodyPr/>
            <a:lstStyle/>
            <a:p>
              <a:endParaRPr lang="en-IE"/>
            </a:p>
          </p:txBody>
        </p:sp>
        <p:sp>
          <p:nvSpPr>
            <p:cNvPr id="48" name="TextBox 48"/>
            <p:cNvSpPr txBox="1"/>
            <p:nvPr/>
          </p:nvSpPr>
          <p:spPr>
            <a:xfrm>
              <a:off x="0" y="57150"/>
              <a:ext cx="988581" cy="296840"/>
            </a:xfrm>
            <a:prstGeom prst="rect">
              <a:avLst/>
            </a:prstGeom>
          </p:spPr>
          <p:txBody>
            <a:bodyPr lIns="50800" tIns="50800" rIns="50800" bIns="50800" rtlCol="0" anchor="ctr"/>
            <a:lstStyle/>
            <a:p>
              <a:pPr algn="ctr">
                <a:lnSpc>
                  <a:spcPts val="1840"/>
                </a:lnSpc>
              </a:pPr>
              <a:endParaRPr/>
            </a:p>
          </p:txBody>
        </p:sp>
      </p:grpSp>
      <p:sp>
        <p:nvSpPr>
          <p:cNvPr id="49" name="TextBox 49"/>
          <p:cNvSpPr txBox="1"/>
          <p:nvPr/>
        </p:nvSpPr>
        <p:spPr>
          <a:xfrm>
            <a:off x="10479589" y="6779381"/>
            <a:ext cx="3385809" cy="1036320"/>
          </a:xfrm>
          <a:prstGeom prst="rect">
            <a:avLst/>
          </a:prstGeom>
        </p:spPr>
        <p:txBody>
          <a:bodyPr lIns="0" tIns="0" rIns="0" bIns="0" rtlCol="0" anchor="t">
            <a:spAutoFit/>
          </a:bodyPr>
          <a:lstStyle/>
          <a:p>
            <a:pPr marL="0" lvl="0" indent="0" algn="ctr">
              <a:lnSpc>
                <a:spcPts val="3960"/>
              </a:lnSpc>
              <a:spcBef>
                <a:spcPct val="0"/>
              </a:spcBef>
            </a:pPr>
            <a:r>
              <a:rPr lang="en-US" sz="3600" b="1" spc="-18">
                <a:solidFill>
                  <a:srgbClr val="FFFFFF"/>
                </a:solidFill>
                <a:latin typeface="Poppins Bold"/>
                <a:ea typeface="Poppins Bold"/>
                <a:cs typeface="Poppins Bold"/>
                <a:sym typeface="Poppins Bold"/>
              </a:rPr>
              <a:t>Uisce faoi cheilt</a:t>
            </a:r>
          </a:p>
        </p:txBody>
      </p:sp>
      <p:sp>
        <p:nvSpPr>
          <p:cNvPr id="50" name="TextBox 50"/>
          <p:cNvSpPr txBox="1"/>
          <p:nvPr/>
        </p:nvSpPr>
        <p:spPr>
          <a:xfrm>
            <a:off x="10386758" y="2613440"/>
            <a:ext cx="3571470" cy="541020"/>
          </a:xfrm>
          <a:prstGeom prst="rect">
            <a:avLst/>
          </a:prstGeom>
        </p:spPr>
        <p:txBody>
          <a:bodyPr lIns="0" tIns="0" rIns="0" bIns="0" rtlCol="0" anchor="t">
            <a:spAutoFit/>
          </a:bodyPr>
          <a:lstStyle/>
          <a:p>
            <a:pPr marL="0" lvl="0" indent="0" algn="ctr">
              <a:lnSpc>
                <a:spcPts val="3960"/>
              </a:lnSpc>
              <a:spcBef>
                <a:spcPct val="0"/>
              </a:spcBef>
            </a:pPr>
            <a:r>
              <a:rPr lang="en-US" sz="3600" b="1" spc="-18">
                <a:solidFill>
                  <a:srgbClr val="FFFFFF"/>
                </a:solidFill>
                <a:latin typeface="Poppins Bold"/>
                <a:ea typeface="Poppins Bold"/>
                <a:cs typeface="Poppins Bold"/>
                <a:sym typeface="Poppins Bold"/>
              </a:rPr>
              <a:t>Uisce soiléir</a:t>
            </a:r>
          </a:p>
        </p:txBody>
      </p:sp>
      <p:sp>
        <p:nvSpPr>
          <p:cNvPr id="51" name="TextBox 51"/>
          <p:cNvSpPr txBox="1"/>
          <p:nvPr/>
        </p:nvSpPr>
        <p:spPr>
          <a:xfrm>
            <a:off x="6755373" y="5426107"/>
            <a:ext cx="1808709" cy="598170"/>
          </a:xfrm>
          <a:prstGeom prst="rect">
            <a:avLst/>
          </a:prstGeom>
        </p:spPr>
        <p:txBody>
          <a:bodyPr lIns="0" tIns="0" rIns="0" bIns="0" rtlCol="0" anchor="t">
            <a:spAutoFit/>
          </a:bodyPr>
          <a:lstStyle/>
          <a:p>
            <a:pPr marL="0" lvl="0" indent="0" algn="l">
              <a:lnSpc>
                <a:spcPts val="2310"/>
              </a:lnSpc>
              <a:spcBef>
                <a:spcPct val="0"/>
              </a:spcBef>
            </a:pPr>
            <a:r>
              <a:rPr lang="en-US" sz="2100" b="1" spc="-10">
                <a:solidFill>
                  <a:srgbClr val="FFFFFF"/>
                </a:solidFill>
                <a:latin typeface="Poppins Medium"/>
                <a:ea typeface="Poppins Medium"/>
                <a:cs typeface="Poppins Medium"/>
                <a:sym typeface="Poppins Medium"/>
              </a:rPr>
              <a:t>ag táirgeadh éadaigh</a:t>
            </a:r>
          </a:p>
        </p:txBody>
      </p:sp>
      <p:sp>
        <p:nvSpPr>
          <p:cNvPr id="52" name="TextBox 52"/>
          <p:cNvSpPr txBox="1"/>
          <p:nvPr/>
        </p:nvSpPr>
        <p:spPr>
          <a:xfrm>
            <a:off x="7289144" y="8303941"/>
            <a:ext cx="2106509" cy="598170"/>
          </a:xfrm>
          <a:prstGeom prst="rect">
            <a:avLst/>
          </a:prstGeom>
        </p:spPr>
        <p:txBody>
          <a:bodyPr lIns="0" tIns="0" rIns="0" bIns="0" rtlCol="0" anchor="t">
            <a:spAutoFit/>
          </a:bodyPr>
          <a:lstStyle/>
          <a:p>
            <a:pPr marL="0" lvl="0" indent="0" algn="l">
              <a:lnSpc>
                <a:spcPts val="2310"/>
              </a:lnSpc>
              <a:spcBef>
                <a:spcPct val="0"/>
              </a:spcBef>
            </a:pPr>
            <a:r>
              <a:rPr lang="en-US" sz="2100" b="1" spc="-10">
                <a:solidFill>
                  <a:srgbClr val="FFFFFF"/>
                </a:solidFill>
                <a:latin typeface="Poppins Medium"/>
                <a:ea typeface="Poppins Medium"/>
                <a:cs typeface="Poppins Medium"/>
                <a:sym typeface="Poppins Medium"/>
              </a:rPr>
              <a:t>ag táirgeadh plaistigh</a:t>
            </a:r>
          </a:p>
        </p:txBody>
      </p:sp>
      <p:sp>
        <p:nvSpPr>
          <p:cNvPr id="53" name="TextBox 53"/>
          <p:cNvSpPr txBox="1"/>
          <p:nvPr/>
        </p:nvSpPr>
        <p:spPr>
          <a:xfrm>
            <a:off x="15172138" y="8367770"/>
            <a:ext cx="1963359" cy="648335"/>
          </a:xfrm>
          <a:prstGeom prst="rect">
            <a:avLst/>
          </a:prstGeom>
        </p:spPr>
        <p:txBody>
          <a:bodyPr lIns="0" tIns="0" rIns="0" bIns="0" rtlCol="0" anchor="t">
            <a:spAutoFit/>
          </a:bodyPr>
          <a:lstStyle/>
          <a:p>
            <a:pPr marL="0" lvl="0" indent="0" algn="r">
              <a:lnSpc>
                <a:spcPts val="2530"/>
              </a:lnSpc>
              <a:spcBef>
                <a:spcPct val="0"/>
              </a:spcBef>
            </a:pPr>
            <a:r>
              <a:rPr lang="en-US" sz="2300" spc="-11">
                <a:solidFill>
                  <a:srgbClr val="FFFFFF"/>
                </a:solidFill>
                <a:latin typeface="Poppins"/>
                <a:ea typeface="Poppins"/>
                <a:cs typeface="Poppins"/>
                <a:sym typeface="Poppins"/>
              </a:rPr>
              <a:t>ag táirgeadh cairr</a:t>
            </a:r>
          </a:p>
        </p:txBody>
      </p:sp>
      <p:sp>
        <p:nvSpPr>
          <p:cNvPr id="54" name="TextBox 54"/>
          <p:cNvSpPr txBox="1"/>
          <p:nvPr/>
        </p:nvSpPr>
        <p:spPr>
          <a:xfrm>
            <a:off x="15978955" y="6646507"/>
            <a:ext cx="1675819" cy="1276985"/>
          </a:xfrm>
          <a:prstGeom prst="rect">
            <a:avLst/>
          </a:prstGeom>
        </p:spPr>
        <p:txBody>
          <a:bodyPr lIns="0" tIns="0" rIns="0" bIns="0" rtlCol="0" anchor="t">
            <a:spAutoFit/>
          </a:bodyPr>
          <a:lstStyle/>
          <a:p>
            <a:pPr marL="0" lvl="0" indent="0" algn="r">
              <a:lnSpc>
                <a:spcPts val="2530"/>
              </a:lnSpc>
              <a:spcBef>
                <a:spcPct val="0"/>
              </a:spcBef>
            </a:pPr>
            <a:r>
              <a:rPr lang="en-US" sz="2300" b="1" spc="-11">
                <a:solidFill>
                  <a:srgbClr val="FFFFFF"/>
                </a:solidFill>
                <a:latin typeface="Poppins Medium"/>
                <a:ea typeface="Poppins Medium"/>
                <a:cs typeface="Poppins Medium"/>
                <a:sym typeface="Poppins Medium"/>
              </a:rPr>
              <a:t>ag táirgeadh gutháin phóca</a:t>
            </a:r>
          </a:p>
        </p:txBody>
      </p:sp>
      <p:sp>
        <p:nvSpPr>
          <p:cNvPr id="55" name="TextBox 55"/>
          <p:cNvSpPr txBox="1"/>
          <p:nvPr/>
        </p:nvSpPr>
        <p:spPr>
          <a:xfrm>
            <a:off x="15992664" y="4981257"/>
            <a:ext cx="1527823" cy="334010"/>
          </a:xfrm>
          <a:prstGeom prst="rect">
            <a:avLst/>
          </a:prstGeom>
        </p:spPr>
        <p:txBody>
          <a:bodyPr lIns="0" tIns="0" rIns="0" bIns="0" rtlCol="0" anchor="t">
            <a:spAutoFit/>
          </a:bodyPr>
          <a:lstStyle/>
          <a:p>
            <a:pPr marL="0" lvl="0" indent="0" algn="r">
              <a:lnSpc>
                <a:spcPts val="2530"/>
              </a:lnSpc>
              <a:spcBef>
                <a:spcPct val="0"/>
              </a:spcBef>
            </a:pPr>
            <a:r>
              <a:rPr lang="en-US" sz="2300" b="1" spc="-11">
                <a:solidFill>
                  <a:srgbClr val="FFFFFF"/>
                </a:solidFill>
                <a:latin typeface="Poppins Medium"/>
                <a:ea typeface="Poppins Medium"/>
                <a:cs typeface="Poppins Medium"/>
                <a:sym typeface="Poppins Medium"/>
              </a:rPr>
              <a:t>ag fás bia</a:t>
            </a:r>
          </a:p>
        </p:txBody>
      </p:sp>
      <p:sp>
        <p:nvSpPr>
          <p:cNvPr id="56" name="TextBox 56"/>
          <p:cNvSpPr txBox="1"/>
          <p:nvPr/>
        </p:nvSpPr>
        <p:spPr>
          <a:xfrm>
            <a:off x="6657193" y="6801893"/>
            <a:ext cx="1533977" cy="1052831"/>
          </a:xfrm>
          <a:prstGeom prst="rect">
            <a:avLst/>
          </a:prstGeom>
        </p:spPr>
        <p:txBody>
          <a:bodyPr lIns="0" tIns="0" rIns="0" bIns="0" rtlCol="0" anchor="t">
            <a:spAutoFit/>
          </a:bodyPr>
          <a:lstStyle/>
          <a:p>
            <a:pPr marL="0" lvl="0" indent="0" algn="l">
              <a:lnSpc>
                <a:spcPts val="2090"/>
              </a:lnSpc>
              <a:spcBef>
                <a:spcPct val="0"/>
              </a:spcBef>
            </a:pPr>
            <a:r>
              <a:rPr lang="en-US" sz="1900" b="1" spc="-9">
                <a:solidFill>
                  <a:srgbClr val="FFFFFF"/>
                </a:solidFill>
                <a:latin typeface="Poppins Medium"/>
                <a:ea typeface="Poppins Medium"/>
                <a:cs typeface="Poppins Medium"/>
                <a:sym typeface="Poppins Medium"/>
              </a:rPr>
              <a:t>ag fuarú ionaid sonraí (</a:t>
            </a:r>
            <a:r>
              <a:rPr lang="en-US" sz="1900" b="1" i="1" spc="-9">
                <a:solidFill>
                  <a:srgbClr val="FFFFFF"/>
                </a:solidFill>
                <a:latin typeface="Poppins Medium Italics"/>
                <a:ea typeface="Poppins Medium Italics"/>
                <a:cs typeface="Poppins Medium Italics"/>
                <a:sym typeface="Poppins Medium Italics"/>
              </a:rPr>
              <a:t>data centres</a:t>
            </a:r>
            <a:r>
              <a:rPr lang="en-US" sz="1900" b="1" spc="-9">
                <a:solidFill>
                  <a:srgbClr val="FFFFFF"/>
                </a:solidFill>
                <a:latin typeface="Poppins Medium"/>
                <a:ea typeface="Poppins Medium"/>
                <a:cs typeface="Poppins Medium"/>
                <a:sym typeface="Poppins Medium"/>
              </a:rPr>
              <a:t>)</a:t>
            </a:r>
          </a:p>
        </p:txBody>
      </p:sp>
      <p:sp>
        <p:nvSpPr>
          <p:cNvPr id="57" name="TextBox 57"/>
          <p:cNvSpPr txBox="1"/>
          <p:nvPr/>
        </p:nvSpPr>
        <p:spPr>
          <a:xfrm>
            <a:off x="6657193" y="3232638"/>
            <a:ext cx="1808709" cy="962660"/>
          </a:xfrm>
          <a:prstGeom prst="rect">
            <a:avLst/>
          </a:prstGeom>
        </p:spPr>
        <p:txBody>
          <a:bodyPr lIns="0" tIns="0" rIns="0" bIns="0" rtlCol="0" anchor="t">
            <a:spAutoFit/>
          </a:bodyPr>
          <a:lstStyle/>
          <a:p>
            <a:pPr marL="0" lvl="0" indent="0" algn="l">
              <a:lnSpc>
                <a:spcPts val="2530"/>
              </a:lnSpc>
              <a:spcBef>
                <a:spcPct val="0"/>
              </a:spcBef>
            </a:pPr>
            <a:r>
              <a:rPr lang="en-US" sz="2300" spc="-11">
                <a:solidFill>
                  <a:srgbClr val="003E7E"/>
                </a:solidFill>
                <a:latin typeface="Poppins"/>
                <a:ea typeface="Poppins"/>
                <a:cs typeface="Poppins"/>
                <a:sym typeface="Poppins"/>
              </a:rPr>
              <a:t>ag tógaint ceatha nó folcadáin</a:t>
            </a:r>
          </a:p>
        </p:txBody>
      </p:sp>
      <p:sp>
        <p:nvSpPr>
          <p:cNvPr id="58" name="TextBox 58"/>
          <p:cNvSpPr txBox="1"/>
          <p:nvPr/>
        </p:nvSpPr>
        <p:spPr>
          <a:xfrm>
            <a:off x="7156544" y="1445586"/>
            <a:ext cx="1808709" cy="962660"/>
          </a:xfrm>
          <a:prstGeom prst="rect">
            <a:avLst/>
          </a:prstGeom>
        </p:spPr>
        <p:txBody>
          <a:bodyPr lIns="0" tIns="0" rIns="0" bIns="0" rtlCol="0" anchor="t">
            <a:spAutoFit/>
          </a:bodyPr>
          <a:lstStyle/>
          <a:p>
            <a:pPr marL="0" lvl="0" indent="0" algn="l">
              <a:lnSpc>
                <a:spcPts val="2530"/>
              </a:lnSpc>
              <a:spcBef>
                <a:spcPct val="0"/>
              </a:spcBef>
            </a:pPr>
            <a:r>
              <a:rPr lang="en-US" sz="2300" b="1" spc="-11">
                <a:solidFill>
                  <a:srgbClr val="003E7E"/>
                </a:solidFill>
                <a:latin typeface="Poppins Medium"/>
                <a:ea typeface="Poppins Medium"/>
                <a:cs typeface="Poppins Medium"/>
                <a:sym typeface="Poppins Medium"/>
              </a:rPr>
              <a:t>ag scuabadh na fiacla</a:t>
            </a:r>
          </a:p>
        </p:txBody>
      </p:sp>
      <p:sp>
        <p:nvSpPr>
          <p:cNvPr id="59" name="TextBox 59"/>
          <p:cNvSpPr txBox="1"/>
          <p:nvPr/>
        </p:nvSpPr>
        <p:spPr>
          <a:xfrm>
            <a:off x="15275177" y="1273818"/>
            <a:ext cx="1407556" cy="648335"/>
          </a:xfrm>
          <a:prstGeom prst="rect">
            <a:avLst/>
          </a:prstGeom>
        </p:spPr>
        <p:txBody>
          <a:bodyPr lIns="0" tIns="0" rIns="0" bIns="0" rtlCol="0" anchor="t">
            <a:spAutoFit/>
          </a:bodyPr>
          <a:lstStyle/>
          <a:p>
            <a:pPr marL="0" lvl="0" indent="0" algn="r">
              <a:lnSpc>
                <a:spcPts val="2530"/>
              </a:lnSpc>
              <a:spcBef>
                <a:spcPct val="0"/>
              </a:spcBef>
            </a:pPr>
            <a:r>
              <a:rPr lang="en-US" sz="2300" b="1" spc="-11">
                <a:solidFill>
                  <a:srgbClr val="003E7E"/>
                </a:solidFill>
                <a:latin typeface="Poppins Medium"/>
                <a:ea typeface="Poppins Medium"/>
                <a:cs typeface="Poppins Medium"/>
                <a:sym typeface="Poppins Medium"/>
              </a:rPr>
              <a:t>ag ól uisce</a:t>
            </a:r>
          </a:p>
        </p:txBody>
      </p:sp>
      <p:sp>
        <p:nvSpPr>
          <p:cNvPr id="60" name="TextBox 60"/>
          <p:cNvSpPr txBox="1"/>
          <p:nvPr/>
        </p:nvSpPr>
        <p:spPr>
          <a:xfrm>
            <a:off x="15655126" y="3300901"/>
            <a:ext cx="1808709" cy="648335"/>
          </a:xfrm>
          <a:prstGeom prst="rect">
            <a:avLst/>
          </a:prstGeom>
        </p:spPr>
        <p:txBody>
          <a:bodyPr lIns="0" tIns="0" rIns="0" bIns="0" rtlCol="0" anchor="t">
            <a:spAutoFit/>
          </a:bodyPr>
          <a:lstStyle/>
          <a:p>
            <a:pPr marL="0" lvl="0" indent="0" algn="r">
              <a:lnSpc>
                <a:spcPts val="2530"/>
              </a:lnSpc>
              <a:spcBef>
                <a:spcPct val="0"/>
              </a:spcBef>
            </a:pPr>
            <a:r>
              <a:rPr lang="en-US" sz="2300" b="1" spc="-11">
                <a:solidFill>
                  <a:srgbClr val="003E7E"/>
                </a:solidFill>
                <a:latin typeface="Poppins Medium"/>
                <a:ea typeface="Poppins Medium"/>
                <a:cs typeface="Poppins Medium"/>
                <a:sym typeface="Poppins Medium"/>
              </a:rPr>
              <a:t>ag nigh éadaigh</a:t>
            </a:r>
          </a:p>
        </p:txBody>
      </p:sp>
      <p:sp>
        <p:nvSpPr>
          <p:cNvPr id="61" name="TextBox 61"/>
          <p:cNvSpPr txBox="1"/>
          <p:nvPr/>
        </p:nvSpPr>
        <p:spPr>
          <a:xfrm>
            <a:off x="687337" y="257175"/>
            <a:ext cx="4302160" cy="3819526"/>
          </a:xfrm>
          <a:prstGeom prst="rect">
            <a:avLst/>
          </a:prstGeom>
        </p:spPr>
        <p:txBody>
          <a:bodyPr lIns="0" tIns="0" rIns="0" bIns="0" rtlCol="0" anchor="t">
            <a:spAutoFit/>
          </a:bodyPr>
          <a:lstStyle/>
          <a:p>
            <a:pPr marL="0" lvl="0" indent="0" algn="l">
              <a:lnSpc>
                <a:spcPts val="7200"/>
              </a:lnSpc>
              <a:spcBef>
                <a:spcPct val="0"/>
              </a:spcBef>
            </a:pPr>
            <a:r>
              <a:rPr lang="en-US" sz="8000" b="1" spc="-40">
                <a:solidFill>
                  <a:srgbClr val="C41188"/>
                </a:solidFill>
                <a:latin typeface="Poppins Bold"/>
                <a:ea typeface="Poppins Bold"/>
                <a:cs typeface="Poppins Bold"/>
                <a:sym typeface="Poppins Bold"/>
              </a:rPr>
              <a:t>Céard é uisce faoi cheilt?</a:t>
            </a:r>
          </a:p>
        </p:txBody>
      </p:sp>
      <p:grpSp>
        <p:nvGrpSpPr>
          <p:cNvPr id="62" name="Group 62"/>
          <p:cNvGrpSpPr/>
          <p:nvPr/>
        </p:nvGrpSpPr>
        <p:grpSpPr>
          <a:xfrm>
            <a:off x="-423690" y="9575601"/>
            <a:ext cx="4720162" cy="825818"/>
            <a:chOff x="0" y="0"/>
            <a:chExt cx="1243170" cy="217499"/>
          </a:xfrm>
        </p:grpSpPr>
        <p:sp>
          <p:nvSpPr>
            <p:cNvPr id="63" name="Freeform 63"/>
            <p:cNvSpPr/>
            <p:nvPr/>
          </p:nvSpPr>
          <p:spPr>
            <a:xfrm>
              <a:off x="0" y="0"/>
              <a:ext cx="1243170" cy="217499"/>
            </a:xfrm>
            <a:custGeom>
              <a:avLst/>
              <a:gdLst/>
              <a:ahLst/>
              <a:cxnLst/>
              <a:rect l="l" t="t" r="r" b="b"/>
              <a:pathLst>
                <a:path w="1243170" h="217499">
                  <a:moveTo>
                    <a:pt x="49205" y="0"/>
                  </a:moveTo>
                  <a:lnTo>
                    <a:pt x="1193965" y="0"/>
                  </a:lnTo>
                  <a:cubicBezTo>
                    <a:pt x="1221140" y="0"/>
                    <a:pt x="1243170" y="22030"/>
                    <a:pt x="1243170" y="49205"/>
                  </a:cubicBezTo>
                  <a:lnTo>
                    <a:pt x="1243170" y="168294"/>
                  </a:lnTo>
                  <a:cubicBezTo>
                    <a:pt x="1243170" y="195469"/>
                    <a:pt x="1221140" y="217499"/>
                    <a:pt x="1193965" y="217499"/>
                  </a:cubicBezTo>
                  <a:lnTo>
                    <a:pt x="49205" y="217499"/>
                  </a:lnTo>
                  <a:cubicBezTo>
                    <a:pt x="22030" y="217499"/>
                    <a:pt x="0" y="195469"/>
                    <a:pt x="0" y="168294"/>
                  </a:cubicBezTo>
                  <a:lnTo>
                    <a:pt x="0" y="49205"/>
                  </a:lnTo>
                  <a:cubicBezTo>
                    <a:pt x="0" y="22030"/>
                    <a:pt x="22030" y="0"/>
                    <a:pt x="49205" y="0"/>
                  </a:cubicBezTo>
                  <a:close/>
                </a:path>
              </a:pathLst>
            </a:custGeom>
            <a:solidFill>
              <a:srgbClr val="03A64A"/>
            </a:solidFill>
          </p:spPr>
          <p:txBody>
            <a:bodyPr/>
            <a:lstStyle/>
            <a:p>
              <a:endParaRPr lang="en-IE"/>
            </a:p>
          </p:txBody>
        </p:sp>
        <p:sp>
          <p:nvSpPr>
            <p:cNvPr id="64" name="TextBox 64"/>
            <p:cNvSpPr txBox="1"/>
            <p:nvPr/>
          </p:nvSpPr>
          <p:spPr>
            <a:xfrm>
              <a:off x="0" y="57150"/>
              <a:ext cx="1243170" cy="160349"/>
            </a:xfrm>
            <a:prstGeom prst="rect">
              <a:avLst/>
            </a:prstGeom>
          </p:spPr>
          <p:txBody>
            <a:bodyPr lIns="50800" tIns="50800" rIns="50800" bIns="50800" rtlCol="0" anchor="ctr"/>
            <a:lstStyle/>
            <a:p>
              <a:pPr algn="ctr">
                <a:lnSpc>
                  <a:spcPts val="1840"/>
                </a:lnSpc>
              </a:pPr>
              <a:endParaRPr/>
            </a:p>
          </p:txBody>
        </p:sp>
      </p:grpSp>
      <p:sp>
        <p:nvSpPr>
          <p:cNvPr id="65" name="TextBox 65"/>
          <p:cNvSpPr txBox="1"/>
          <p:nvPr/>
        </p:nvSpPr>
        <p:spPr>
          <a:xfrm>
            <a:off x="687337" y="4105276"/>
            <a:ext cx="4998175" cy="5384743"/>
          </a:xfrm>
          <a:prstGeom prst="rect">
            <a:avLst/>
          </a:prstGeom>
        </p:spPr>
        <p:txBody>
          <a:bodyPr lIns="0" tIns="0" rIns="0" bIns="0" rtlCol="0" anchor="t">
            <a:spAutoFit/>
          </a:bodyPr>
          <a:lstStyle/>
          <a:p>
            <a:pPr algn="l">
              <a:lnSpc>
                <a:spcPts val="3570"/>
              </a:lnSpc>
            </a:pPr>
            <a:r>
              <a:rPr lang="en-US" sz="3245" spc="-16">
                <a:solidFill>
                  <a:srgbClr val="000000"/>
                </a:solidFill>
                <a:latin typeface="Tahoma"/>
                <a:ea typeface="Tahoma"/>
                <a:cs typeface="Tahoma"/>
                <a:sym typeface="Tahoma"/>
              </a:rPr>
              <a:t>Ciallaíonn</a:t>
            </a:r>
            <a:r>
              <a:rPr lang="en-US" sz="3245" spc="-16">
                <a:solidFill>
                  <a:srgbClr val="C41188"/>
                </a:solidFill>
                <a:latin typeface="Tahoma"/>
                <a:ea typeface="Tahoma"/>
                <a:cs typeface="Tahoma"/>
                <a:sym typeface="Tahoma"/>
              </a:rPr>
              <a:t> “uisce faoi cheilt” (nó “uisce fíorúil” nó “uisce rúnda”) </a:t>
            </a:r>
            <a:r>
              <a:rPr lang="en-US" sz="3245" spc="-16">
                <a:solidFill>
                  <a:srgbClr val="000000"/>
                </a:solidFill>
                <a:latin typeface="Tahoma"/>
                <a:ea typeface="Tahoma"/>
                <a:cs typeface="Tahoma"/>
                <a:sym typeface="Tahoma"/>
              </a:rPr>
              <a:t>an t-uisce a úsáidimid gan fhios dúinn.</a:t>
            </a:r>
          </a:p>
          <a:p>
            <a:pPr algn="l">
              <a:lnSpc>
                <a:spcPts val="3570"/>
              </a:lnSpc>
            </a:pPr>
            <a:endParaRPr lang="en-US" sz="3245" spc="-16">
              <a:solidFill>
                <a:srgbClr val="000000"/>
              </a:solidFill>
              <a:latin typeface="Tahoma"/>
              <a:ea typeface="Tahoma"/>
              <a:cs typeface="Tahoma"/>
              <a:sym typeface="Tahoma"/>
            </a:endParaRPr>
          </a:p>
          <a:p>
            <a:pPr algn="l">
              <a:lnSpc>
                <a:spcPts val="3570"/>
              </a:lnSpc>
            </a:pPr>
            <a:r>
              <a:rPr lang="en-US" sz="3245" spc="-16">
                <a:solidFill>
                  <a:srgbClr val="000000"/>
                </a:solidFill>
                <a:latin typeface="Tahoma"/>
                <a:ea typeface="Tahoma"/>
                <a:cs typeface="Tahoma"/>
                <a:sym typeface="Tahoma"/>
              </a:rPr>
              <a:t>Is é sin an t-uisce a úsáidtear ag gach céim den phróiseas chun na rudaí a cheannaímid, a ithimid agus a úsáidimid gach lá a tháirgeadh agus a iompar.</a:t>
            </a:r>
          </a:p>
          <a:p>
            <a:pPr algn="l">
              <a:lnSpc>
                <a:spcPts val="3570"/>
              </a:lnSpc>
              <a:spcBef>
                <a:spcPct val="0"/>
              </a:spcBef>
            </a:pPr>
            <a:r>
              <a:rPr lang="en-US" sz="3245" spc="-16">
                <a:solidFill>
                  <a:srgbClr val="000000"/>
                </a:solidFill>
                <a:latin typeface="Tahoma"/>
                <a:ea typeface="Tahoma"/>
                <a:cs typeface="Tahoma"/>
                <a:sym typeface="Tahoma"/>
              </a:rPr>
              <a:t> </a:t>
            </a:r>
          </a:p>
        </p:txBody>
      </p:sp>
      <p:sp>
        <p:nvSpPr>
          <p:cNvPr id="66" name="TextBox 66"/>
          <p:cNvSpPr txBox="1"/>
          <p:nvPr/>
        </p:nvSpPr>
        <p:spPr>
          <a:xfrm>
            <a:off x="-257403" y="9759601"/>
            <a:ext cx="4553875" cy="334010"/>
          </a:xfrm>
          <a:prstGeom prst="rect">
            <a:avLst/>
          </a:prstGeom>
        </p:spPr>
        <p:txBody>
          <a:bodyPr lIns="0" tIns="0" rIns="0" bIns="0" rtlCol="0" anchor="t">
            <a:spAutoFit/>
          </a:bodyPr>
          <a:lstStyle/>
          <a:p>
            <a:pPr algn="ctr">
              <a:lnSpc>
                <a:spcPts val="2530"/>
              </a:lnSpc>
              <a:spcBef>
                <a:spcPct val="0"/>
              </a:spcBef>
            </a:pPr>
            <a:r>
              <a:rPr lang="en-US" sz="2300" b="1" spc="-11">
                <a:solidFill>
                  <a:srgbClr val="FFFFFF"/>
                </a:solidFill>
                <a:latin typeface="Poppins Medium"/>
                <a:ea typeface="Poppins Medium"/>
                <a:cs typeface="Poppins Medium"/>
                <a:sym typeface="Poppins Medium"/>
              </a:rPr>
              <a:t>ag táirgeadh = producing</a:t>
            </a: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6974" y="-326466"/>
            <a:ext cx="5743250" cy="12045207"/>
            <a:chOff x="0" y="0"/>
            <a:chExt cx="1512625" cy="3172400"/>
          </a:xfrm>
        </p:grpSpPr>
        <p:sp>
          <p:nvSpPr>
            <p:cNvPr id="3" name="Freeform 3"/>
            <p:cNvSpPr/>
            <p:nvPr/>
          </p:nvSpPr>
          <p:spPr>
            <a:xfrm>
              <a:off x="0" y="0"/>
              <a:ext cx="1512626" cy="3172400"/>
            </a:xfrm>
            <a:custGeom>
              <a:avLst/>
              <a:gdLst/>
              <a:ahLst/>
              <a:cxnLst/>
              <a:rect l="l" t="t" r="r" b="b"/>
              <a:pathLst>
                <a:path w="1512626" h="3172400">
                  <a:moveTo>
                    <a:pt x="0" y="0"/>
                  </a:moveTo>
                  <a:lnTo>
                    <a:pt x="1512626" y="0"/>
                  </a:lnTo>
                  <a:lnTo>
                    <a:pt x="1512626" y="3172400"/>
                  </a:lnTo>
                  <a:lnTo>
                    <a:pt x="0" y="3172400"/>
                  </a:lnTo>
                  <a:close/>
                </a:path>
              </a:pathLst>
            </a:custGeom>
            <a:solidFill>
              <a:srgbClr val="C41188"/>
            </a:solidFill>
          </p:spPr>
          <p:txBody>
            <a:bodyPr/>
            <a:lstStyle/>
            <a:p>
              <a:endParaRPr lang="en-IE"/>
            </a:p>
          </p:txBody>
        </p:sp>
        <p:sp>
          <p:nvSpPr>
            <p:cNvPr id="4" name="TextBox 4"/>
            <p:cNvSpPr txBox="1"/>
            <p:nvPr/>
          </p:nvSpPr>
          <p:spPr>
            <a:xfrm>
              <a:off x="0" y="57150"/>
              <a:ext cx="1512625" cy="3115250"/>
            </a:xfrm>
            <a:prstGeom prst="rect">
              <a:avLst/>
            </a:prstGeom>
          </p:spPr>
          <p:txBody>
            <a:bodyPr lIns="50800" tIns="50800" rIns="50800" bIns="50800" rtlCol="0" anchor="ctr"/>
            <a:lstStyle/>
            <a:p>
              <a:pPr algn="ctr">
                <a:lnSpc>
                  <a:spcPts val="1840"/>
                </a:lnSpc>
              </a:pPr>
              <a:endParaRPr/>
            </a:p>
          </p:txBody>
        </p:sp>
      </p:grpSp>
      <p:sp>
        <p:nvSpPr>
          <p:cNvPr id="5" name="TextBox 5"/>
          <p:cNvSpPr txBox="1"/>
          <p:nvPr/>
        </p:nvSpPr>
        <p:spPr>
          <a:xfrm>
            <a:off x="725502" y="6785686"/>
            <a:ext cx="3171096" cy="2264933"/>
          </a:xfrm>
          <a:prstGeom prst="rect">
            <a:avLst/>
          </a:prstGeom>
        </p:spPr>
        <p:txBody>
          <a:bodyPr lIns="0" tIns="0" rIns="0" bIns="0" rtlCol="0" anchor="t">
            <a:spAutoFit/>
          </a:bodyPr>
          <a:lstStyle/>
          <a:p>
            <a:pPr algn="l">
              <a:lnSpc>
                <a:spcPts val="3570"/>
              </a:lnSpc>
              <a:spcBef>
                <a:spcPct val="0"/>
              </a:spcBef>
            </a:pPr>
            <a:r>
              <a:rPr lang="en-US" sz="3245" spc="-16">
                <a:solidFill>
                  <a:srgbClr val="FFFFFF"/>
                </a:solidFill>
                <a:latin typeface="Tahoma"/>
                <a:ea typeface="Tahoma"/>
                <a:cs typeface="Tahoma"/>
                <a:sym typeface="Tahoma"/>
              </a:rPr>
              <a:t>Bíonn “Uisce faoi Cheilt” mar fhormhór na húsáide uisce ó lá go lá</a:t>
            </a:r>
          </a:p>
        </p:txBody>
      </p:sp>
      <p:sp>
        <p:nvSpPr>
          <p:cNvPr id="6" name="TextBox 6"/>
          <p:cNvSpPr txBox="1"/>
          <p:nvPr/>
        </p:nvSpPr>
        <p:spPr>
          <a:xfrm>
            <a:off x="582627" y="2469357"/>
            <a:ext cx="4462174" cy="3819526"/>
          </a:xfrm>
          <a:prstGeom prst="rect">
            <a:avLst/>
          </a:prstGeom>
        </p:spPr>
        <p:txBody>
          <a:bodyPr lIns="0" tIns="0" rIns="0" bIns="0" rtlCol="0" anchor="t">
            <a:spAutoFit/>
          </a:bodyPr>
          <a:lstStyle/>
          <a:p>
            <a:pPr marL="0" lvl="0" indent="0" algn="l">
              <a:lnSpc>
                <a:spcPts val="7200"/>
              </a:lnSpc>
              <a:spcBef>
                <a:spcPct val="0"/>
              </a:spcBef>
            </a:pPr>
            <a:r>
              <a:rPr lang="en-US" sz="8000" b="1" spc="-40">
                <a:solidFill>
                  <a:srgbClr val="FFFFFF"/>
                </a:solidFill>
                <a:latin typeface="Poppins Bold"/>
                <a:ea typeface="Poppins Bold"/>
                <a:cs typeface="Poppins Bold"/>
                <a:sym typeface="Poppins Bold"/>
              </a:rPr>
              <a:t>Uisce faoi cheilt ó lá go lá</a:t>
            </a:r>
          </a:p>
        </p:txBody>
      </p:sp>
      <p:sp>
        <p:nvSpPr>
          <p:cNvPr id="7" name="AutoShape 7"/>
          <p:cNvSpPr/>
          <p:nvPr/>
        </p:nvSpPr>
        <p:spPr>
          <a:xfrm flipH="1">
            <a:off x="13514075" y="1066800"/>
            <a:ext cx="448456" cy="0"/>
          </a:xfrm>
          <a:prstGeom prst="line">
            <a:avLst/>
          </a:prstGeom>
          <a:ln w="76200" cap="rnd">
            <a:solidFill>
              <a:srgbClr val="03A64A"/>
            </a:solidFill>
            <a:prstDash val="solid"/>
            <a:headEnd type="none" w="sm" len="sm"/>
            <a:tailEnd type="none" w="sm" len="sm"/>
          </a:ln>
        </p:spPr>
        <p:txBody>
          <a:bodyPr/>
          <a:lstStyle/>
          <a:p>
            <a:endParaRPr lang="en-IE"/>
          </a:p>
        </p:txBody>
      </p:sp>
      <p:grpSp>
        <p:nvGrpSpPr>
          <p:cNvPr id="8" name="Group 8"/>
          <p:cNvGrpSpPr/>
          <p:nvPr/>
        </p:nvGrpSpPr>
        <p:grpSpPr>
          <a:xfrm>
            <a:off x="14829770" y="898070"/>
            <a:ext cx="3132953" cy="825818"/>
            <a:chOff x="0" y="0"/>
            <a:chExt cx="825140" cy="217499"/>
          </a:xfrm>
        </p:grpSpPr>
        <p:sp>
          <p:nvSpPr>
            <p:cNvPr id="9" name="Freeform 9"/>
            <p:cNvSpPr/>
            <p:nvPr/>
          </p:nvSpPr>
          <p:spPr>
            <a:xfrm>
              <a:off x="0" y="0"/>
              <a:ext cx="825140" cy="217499"/>
            </a:xfrm>
            <a:custGeom>
              <a:avLst/>
              <a:gdLst/>
              <a:ahLst/>
              <a:cxnLst/>
              <a:rect l="l" t="t" r="r" b="b"/>
              <a:pathLst>
                <a:path w="825140" h="217499">
                  <a:moveTo>
                    <a:pt x="74134" y="0"/>
                  </a:moveTo>
                  <a:lnTo>
                    <a:pt x="751006" y="0"/>
                  </a:lnTo>
                  <a:cubicBezTo>
                    <a:pt x="791949" y="0"/>
                    <a:pt x="825140" y="33191"/>
                    <a:pt x="825140" y="74134"/>
                  </a:cubicBezTo>
                  <a:lnTo>
                    <a:pt x="825140" y="143366"/>
                  </a:lnTo>
                  <a:cubicBezTo>
                    <a:pt x="825140" y="184309"/>
                    <a:pt x="791949" y="217499"/>
                    <a:pt x="751006" y="217499"/>
                  </a:cubicBezTo>
                  <a:lnTo>
                    <a:pt x="74134" y="217499"/>
                  </a:lnTo>
                  <a:cubicBezTo>
                    <a:pt x="33191" y="217499"/>
                    <a:pt x="0" y="184309"/>
                    <a:pt x="0" y="143366"/>
                  </a:cubicBezTo>
                  <a:lnTo>
                    <a:pt x="0" y="74134"/>
                  </a:lnTo>
                  <a:cubicBezTo>
                    <a:pt x="0" y="33191"/>
                    <a:pt x="33191" y="0"/>
                    <a:pt x="74134" y="0"/>
                  </a:cubicBezTo>
                  <a:close/>
                </a:path>
              </a:pathLst>
            </a:custGeom>
            <a:solidFill>
              <a:srgbClr val="03A64A"/>
            </a:solidFill>
          </p:spPr>
          <p:txBody>
            <a:bodyPr/>
            <a:lstStyle/>
            <a:p>
              <a:endParaRPr lang="en-IE"/>
            </a:p>
          </p:txBody>
        </p:sp>
        <p:sp>
          <p:nvSpPr>
            <p:cNvPr id="10" name="TextBox 10"/>
            <p:cNvSpPr txBox="1"/>
            <p:nvPr/>
          </p:nvSpPr>
          <p:spPr>
            <a:xfrm>
              <a:off x="0" y="57150"/>
              <a:ext cx="825140" cy="160349"/>
            </a:xfrm>
            <a:prstGeom prst="rect">
              <a:avLst/>
            </a:prstGeom>
          </p:spPr>
          <p:txBody>
            <a:bodyPr lIns="50800" tIns="50800" rIns="50800" bIns="50800" rtlCol="0" anchor="ctr"/>
            <a:lstStyle/>
            <a:p>
              <a:pPr algn="ctr">
                <a:lnSpc>
                  <a:spcPts val="1840"/>
                </a:lnSpc>
              </a:pPr>
              <a:endParaRPr/>
            </a:p>
          </p:txBody>
        </p:sp>
      </p:grpSp>
      <p:sp>
        <p:nvSpPr>
          <p:cNvPr id="11" name="Freeform 11"/>
          <p:cNvSpPr/>
          <p:nvPr/>
        </p:nvSpPr>
        <p:spPr>
          <a:xfrm>
            <a:off x="10038646" y="1038225"/>
            <a:ext cx="5772512" cy="8187960"/>
          </a:xfrm>
          <a:custGeom>
            <a:avLst/>
            <a:gdLst/>
            <a:ahLst/>
            <a:cxnLst/>
            <a:rect l="l" t="t" r="r" b="b"/>
            <a:pathLst>
              <a:path w="5772512" h="8187960">
                <a:moveTo>
                  <a:pt x="0" y="0"/>
                </a:moveTo>
                <a:lnTo>
                  <a:pt x="5772512" y="0"/>
                </a:lnTo>
                <a:lnTo>
                  <a:pt x="5772512" y="8187960"/>
                </a:lnTo>
                <a:lnTo>
                  <a:pt x="0" y="81879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sp>
        <p:nvSpPr>
          <p:cNvPr id="12" name="AutoShape 12"/>
          <p:cNvSpPr/>
          <p:nvPr/>
        </p:nvSpPr>
        <p:spPr>
          <a:xfrm flipV="1">
            <a:off x="11221094" y="1662074"/>
            <a:ext cx="3380823" cy="0"/>
          </a:xfrm>
          <a:prstGeom prst="line">
            <a:avLst/>
          </a:prstGeom>
          <a:ln w="114300" cap="flat">
            <a:solidFill>
              <a:srgbClr val="FFFFFF"/>
            </a:solidFill>
            <a:prstDash val="solid"/>
            <a:headEnd type="none" w="sm" len="sm"/>
            <a:tailEnd type="none" w="sm" len="sm"/>
          </a:ln>
        </p:spPr>
        <p:txBody>
          <a:bodyPr/>
          <a:lstStyle/>
          <a:p>
            <a:endParaRPr lang="en-IE"/>
          </a:p>
        </p:txBody>
      </p:sp>
      <p:sp>
        <p:nvSpPr>
          <p:cNvPr id="13" name="TextBox 13"/>
          <p:cNvSpPr txBox="1"/>
          <p:nvPr/>
        </p:nvSpPr>
        <p:spPr>
          <a:xfrm>
            <a:off x="10976731" y="3963625"/>
            <a:ext cx="3878935" cy="1620463"/>
          </a:xfrm>
          <a:prstGeom prst="rect">
            <a:avLst/>
          </a:prstGeom>
        </p:spPr>
        <p:txBody>
          <a:bodyPr lIns="0" tIns="0" rIns="0" bIns="0" rtlCol="0" anchor="t">
            <a:spAutoFit/>
          </a:bodyPr>
          <a:lstStyle/>
          <a:p>
            <a:pPr algn="ctr">
              <a:lnSpc>
                <a:spcPts val="4230"/>
              </a:lnSpc>
              <a:spcBef>
                <a:spcPct val="0"/>
              </a:spcBef>
            </a:pPr>
            <a:r>
              <a:rPr lang="en-US" sz="3845" spc="-19">
                <a:solidFill>
                  <a:srgbClr val="FFFFFF"/>
                </a:solidFill>
                <a:latin typeface="Tahoma"/>
                <a:ea typeface="Tahoma"/>
                <a:cs typeface="Tahoma"/>
                <a:sym typeface="Tahoma"/>
              </a:rPr>
              <a:t>Úsáid uisce an duine in aghaidh an lae</a:t>
            </a:r>
          </a:p>
        </p:txBody>
      </p:sp>
      <p:sp>
        <p:nvSpPr>
          <p:cNvPr id="14" name="TextBox 14"/>
          <p:cNvSpPr txBox="1"/>
          <p:nvPr/>
        </p:nvSpPr>
        <p:spPr>
          <a:xfrm>
            <a:off x="10976731" y="5674362"/>
            <a:ext cx="3896343" cy="1830551"/>
          </a:xfrm>
          <a:prstGeom prst="rect">
            <a:avLst/>
          </a:prstGeom>
        </p:spPr>
        <p:txBody>
          <a:bodyPr lIns="0" tIns="0" rIns="0" bIns="0" rtlCol="0" anchor="t">
            <a:spAutoFit/>
          </a:bodyPr>
          <a:lstStyle/>
          <a:p>
            <a:pPr algn="ctr">
              <a:lnSpc>
                <a:spcPts val="6818"/>
              </a:lnSpc>
            </a:pPr>
            <a:r>
              <a:rPr lang="en-US" sz="6818" b="1" spc="-34">
                <a:solidFill>
                  <a:srgbClr val="DAEBFA"/>
                </a:solidFill>
                <a:latin typeface="Poppins Bold"/>
                <a:ea typeface="Poppins Bold"/>
                <a:cs typeface="Poppins Bold"/>
                <a:sym typeface="Poppins Bold"/>
              </a:rPr>
              <a:t>3,600 litre</a:t>
            </a:r>
          </a:p>
        </p:txBody>
      </p:sp>
      <p:sp>
        <p:nvSpPr>
          <p:cNvPr id="15" name="AutoShape 15"/>
          <p:cNvSpPr/>
          <p:nvPr/>
        </p:nvSpPr>
        <p:spPr>
          <a:xfrm flipH="1">
            <a:off x="13514075" y="1553282"/>
            <a:ext cx="448456" cy="0"/>
          </a:xfrm>
          <a:prstGeom prst="line">
            <a:avLst/>
          </a:prstGeom>
          <a:ln w="76200" cap="rnd">
            <a:solidFill>
              <a:srgbClr val="03A64A"/>
            </a:solidFill>
            <a:prstDash val="solid"/>
            <a:headEnd type="none" w="sm" len="sm"/>
            <a:tailEnd type="none" w="sm" len="sm"/>
          </a:ln>
        </p:spPr>
        <p:txBody>
          <a:bodyPr/>
          <a:lstStyle/>
          <a:p>
            <a:endParaRPr lang="en-IE"/>
          </a:p>
        </p:txBody>
      </p:sp>
      <p:sp>
        <p:nvSpPr>
          <p:cNvPr id="16" name="AutoShape 16"/>
          <p:cNvSpPr/>
          <p:nvPr/>
        </p:nvSpPr>
        <p:spPr>
          <a:xfrm flipV="1">
            <a:off x="13933727" y="1038225"/>
            <a:ext cx="0" cy="545508"/>
          </a:xfrm>
          <a:prstGeom prst="line">
            <a:avLst/>
          </a:prstGeom>
          <a:ln w="76200" cap="rnd">
            <a:solidFill>
              <a:srgbClr val="03A64A"/>
            </a:solidFill>
            <a:prstDash val="solid"/>
            <a:headEnd type="none" w="sm" len="sm"/>
            <a:tailEnd type="none" w="sm" len="sm"/>
          </a:ln>
        </p:spPr>
        <p:txBody>
          <a:bodyPr/>
          <a:lstStyle/>
          <a:p>
            <a:endParaRPr lang="en-IE"/>
          </a:p>
        </p:txBody>
      </p:sp>
      <p:sp>
        <p:nvSpPr>
          <p:cNvPr id="17" name="AutoShape 17"/>
          <p:cNvSpPr/>
          <p:nvPr/>
        </p:nvSpPr>
        <p:spPr>
          <a:xfrm>
            <a:off x="13933727" y="1310979"/>
            <a:ext cx="668190" cy="0"/>
          </a:xfrm>
          <a:prstGeom prst="line">
            <a:avLst/>
          </a:prstGeom>
          <a:ln w="76200" cap="rnd">
            <a:solidFill>
              <a:srgbClr val="03A64A"/>
            </a:solidFill>
            <a:prstDash val="solid"/>
            <a:headEnd type="none" w="sm" len="sm"/>
            <a:tailEnd type="none" w="sm" len="sm"/>
          </a:ln>
        </p:spPr>
        <p:txBody>
          <a:bodyPr/>
          <a:lstStyle/>
          <a:p>
            <a:endParaRPr lang="en-IE"/>
          </a:p>
        </p:txBody>
      </p:sp>
      <p:sp>
        <p:nvSpPr>
          <p:cNvPr id="18" name="AutoShape 18"/>
          <p:cNvSpPr/>
          <p:nvPr/>
        </p:nvSpPr>
        <p:spPr>
          <a:xfrm>
            <a:off x="9689663" y="1690649"/>
            <a:ext cx="448456" cy="0"/>
          </a:xfrm>
          <a:prstGeom prst="line">
            <a:avLst/>
          </a:prstGeom>
          <a:ln w="95250" cap="rnd">
            <a:solidFill>
              <a:srgbClr val="7030A0"/>
            </a:solidFill>
            <a:prstDash val="solid"/>
            <a:headEnd type="none" w="sm" len="sm"/>
            <a:tailEnd type="none" w="sm" len="sm"/>
          </a:ln>
        </p:spPr>
        <p:txBody>
          <a:bodyPr/>
          <a:lstStyle/>
          <a:p>
            <a:endParaRPr lang="en-IE"/>
          </a:p>
        </p:txBody>
      </p:sp>
      <p:sp>
        <p:nvSpPr>
          <p:cNvPr id="19" name="AutoShape 19"/>
          <p:cNvSpPr/>
          <p:nvPr/>
        </p:nvSpPr>
        <p:spPr>
          <a:xfrm flipH="1">
            <a:off x="9718467" y="1690649"/>
            <a:ext cx="0" cy="7535536"/>
          </a:xfrm>
          <a:prstGeom prst="line">
            <a:avLst/>
          </a:prstGeom>
          <a:ln w="95250" cap="rnd">
            <a:solidFill>
              <a:srgbClr val="7030A0"/>
            </a:solidFill>
            <a:prstDash val="solid"/>
            <a:headEnd type="none" w="sm" len="sm"/>
            <a:tailEnd type="none" w="sm" len="sm"/>
          </a:ln>
        </p:spPr>
        <p:txBody>
          <a:bodyPr/>
          <a:lstStyle/>
          <a:p>
            <a:endParaRPr lang="en-IE"/>
          </a:p>
        </p:txBody>
      </p:sp>
      <p:grpSp>
        <p:nvGrpSpPr>
          <p:cNvPr id="20" name="Group 20"/>
          <p:cNvGrpSpPr/>
          <p:nvPr/>
        </p:nvGrpSpPr>
        <p:grpSpPr>
          <a:xfrm>
            <a:off x="5666800" y="4412553"/>
            <a:ext cx="3132953" cy="1439304"/>
            <a:chOff x="0" y="0"/>
            <a:chExt cx="825140" cy="379076"/>
          </a:xfrm>
        </p:grpSpPr>
        <p:sp>
          <p:nvSpPr>
            <p:cNvPr id="21" name="Freeform 21"/>
            <p:cNvSpPr/>
            <p:nvPr/>
          </p:nvSpPr>
          <p:spPr>
            <a:xfrm>
              <a:off x="0" y="0"/>
              <a:ext cx="825140" cy="379076"/>
            </a:xfrm>
            <a:custGeom>
              <a:avLst/>
              <a:gdLst/>
              <a:ahLst/>
              <a:cxnLst/>
              <a:rect l="l" t="t" r="r" b="b"/>
              <a:pathLst>
                <a:path w="825140" h="379076">
                  <a:moveTo>
                    <a:pt x="74134" y="0"/>
                  </a:moveTo>
                  <a:lnTo>
                    <a:pt x="751006" y="0"/>
                  </a:lnTo>
                  <a:cubicBezTo>
                    <a:pt x="791949" y="0"/>
                    <a:pt x="825140" y="33191"/>
                    <a:pt x="825140" y="74134"/>
                  </a:cubicBezTo>
                  <a:lnTo>
                    <a:pt x="825140" y="304942"/>
                  </a:lnTo>
                  <a:cubicBezTo>
                    <a:pt x="825140" y="345885"/>
                    <a:pt x="791949" y="379076"/>
                    <a:pt x="751006" y="379076"/>
                  </a:cubicBezTo>
                  <a:lnTo>
                    <a:pt x="74134" y="379076"/>
                  </a:lnTo>
                  <a:cubicBezTo>
                    <a:pt x="33191" y="379076"/>
                    <a:pt x="0" y="345885"/>
                    <a:pt x="0" y="304942"/>
                  </a:cubicBezTo>
                  <a:lnTo>
                    <a:pt x="0" y="74134"/>
                  </a:lnTo>
                  <a:cubicBezTo>
                    <a:pt x="0" y="33191"/>
                    <a:pt x="33191" y="0"/>
                    <a:pt x="74134" y="0"/>
                  </a:cubicBezTo>
                  <a:close/>
                </a:path>
              </a:pathLst>
            </a:custGeom>
            <a:solidFill>
              <a:srgbClr val="7030A0"/>
            </a:solidFill>
          </p:spPr>
          <p:txBody>
            <a:bodyPr/>
            <a:lstStyle/>
            <a:p>
              <a:endParaRPr lang="en-IE"/>
            </a:p>
          </p:txBody>
        </p:sp>
        <p:sp>
          <p:nvSpPr>
            <p:cNvPr id="22" name="TextBox 22"/>
            <p:cNvSpPr txBox="1"/>
            <p:nvPr/>
          </p:nvSpPr>
          <p:spPr>
            <a:xfrm>
              <a:off x="0" y="57150"/>
              <a:ext cx="825140" cy="321926"/>
            </a:xfrm>
            <a:prstGeom prst="rect">
              <a:avLst/>
            </a:prstGeom>
          </p:spPr>
          <p:txBody>
            <a:bodyPr lIns="50800" tIns="50800" rIns="50800" bIns="50800" rtlCol="0" anchor="ctr"/>
            <a:lstStyle/>
            <a:p>
              <a:pPr algn="ctr">
                <a:lnSpc>
                  <a:spcPts val="1840"/>
                </a:lnSpc>
              </a:pPr>
              <a:endParaRPr/>
            </a:p>
          </p:txBody>
        </p:sp>
      </p:grpSp>
      <p:sp>
        <p:nvSpPr>
          <p:cNvPr id="23" name="AutoShape 23"/>
          <p:cNvSpPr/>
          <p:nvPr/>
        </p:nvSpPr>
        <p:spPr>
          <a:xfrm flipH="1">
            <a:off x="9050277" y="5353503"/>
            <a:ext cx="668190" cy="0"/>
          </a:xfrm>
          <a:prstGeom prst="line">
            <a:avLst/>
          </a:prstGeom>
          <a:ln w="95250" cap="rnd">
            <a:solidFill>
              <a:srgbClr val="7030A0"/>
            </a:solidFill>
            <a:prstDash val="solid"/>
            <a:headEnd type="none" w="sm" len="sm"/>
            <a:tailEnd type="none" w="sm" len="sm"/>
          </a:ln>
        </p:spPr>
        <p:txBody>
          <a:bodyPr/>
          <a:lstStyle/>
          <a:p>
            <a:endParaRPr lang="en-IE"/>
          </a:p>
        </p:txBody>
      </p:sp>
      <p:sp>
        <p:nvSpPr>
          <p:cNvPr id="24" name="AutoShape 24"/>
          <p:cNvSpPr/>
          <p:nvPr/>
        </p:nvSpPr>
        <p:spPr>
          <a:xfrm>
            <a:off x="9689663" y="9197610"/>
            <a:ext cx="448456" cy="0"/>
          </a:xfrm>
          <a:prstGeom prst="line">
            <a:avLst/>
          </a:prstGeom>
          <a:ln w="95250" cap="rnd">
            <a:solidFill>
              <a:srgbClr val="7030A0"/>
            </a:solidFill>
            <a:prstDash val="solid"/>
            <a:headEnd type="none" w="sm" len="sm"/>
            <a:tailEnd type="none" w="sm" len="sm"/>
          </a:ln>
        </p:spPr>
        <p:txBody>
          <a:bodyPr/>
          <a:lstStyle/>
          <a:p>
            <a:endParaRPr lang="en-IE"/>
          </a:p>
        </p:txBody>
      </p:sp>
      <p:sp>
        <p:nvSpPr>
          <p:cNvPr id="25" name="TextBox 25"/>
          <p:cNvSpPr txBox="1"/>
          <p:nvPr/>
        </p:nvSpPr>
        <p:spPr>
          <a:xfrm>
            <a:off x="5485803" y="4769094"/>
            <a:ext cx="3171096" cy="927043"/>
          </a:xfrm>
          <a:prstGeom prst="rect">
            <a:avLst/>
          </a:prstGeom>
        </p:spPr>
        <p:txBody>
          <a:bodyPr lIns="0" tIns="0" rIns="0" bIns="0" rtlCol="0" anchor="t">
            <a:spAutoFit/>
          </a:bodyPr>
          <a:lstStyle/>
          <a:p>
            <a:pPr algn="r">
              <a:lnSpc>
                <a:spcPts val="3570"/>
              </a:lnSpc>
              <a:spcBef>
                <a:spcPct val="0"/>
              </a:spcBef>
            </a:pPr>
            <a:r>
              <a:rPr lang="en-US" sz="3245" b="1" spc="-16">
                <a:solidFill>
                  <a:srgbClr val="FFFFFF"/>
                </a:solidFill>
                <a:latin typeface="Poppins Semi-Bold"/>
                <a:ea typeface="Poppins Semi-Bold"/>
                <a:cs typeface="Poppins Semi-Bold"/>
                <a:sym typeface="Poppins Semi-Bold"/>
              </a:rPr>
              <a:t>Uisce faoi cheilt</a:t>
            </a:r>
          </a:p>
        </p:txBody>
      </p:sp>
      <p:sp>
        <p:nvSpPr>
          <p:cNvPr id="26" name="TextBox 26"/>
          <p:cNvSpPr txBox="1"/>
          <p:nvPr/>
        </p:nvSpPr>
        <p:spPr>
          <a:xfrm>
            <a:off x="5889631" y="6288883"/>
            <a:ext cx="2836796" cy="1247378"/>
          </a:xfrm>
          <a:prstGeom prst="rect">
            <a:avLst/>
          </a:prstGeom>
        </p:spPr>
        <p:txBody>
          <a:bodyPr lIns="0" tIns="0" rIns="0" bIns="0" rtlCol="0" anchor="t">
            <a:spAutoFit/>
          </a:bodyPr>
          <a:lstStyle/>
          <a:p>
            <a:pPr algn="r">
              <a:lnSpc>
                <a:spcPts val="9040"/>
              </a:lnSpc>
              <a:spcBef>
                <a:spcPct val="0"/>
              </a:spcBef>
            </a:pPr>
            <a:r>
              <a:rPr lang="en-US" sz="8218" b="1" spc="-41">
                <a:solidFill>
                  <a:srgbClr val="7030A0"/>
                </a:solidFill>
                <a:latin typeface="Poppins Bold"/>
                <a:ea typeface="Poppins Bold"/>
                <a:cs typeface="Poppins Bold"/>
                <a:sym typeface="Poppins Bold"/>
              </a:rPr>
              <a:t>97%</a:t>
            </a:r>
          </a:p>
        </p:txBody>
      </p:sp>
      <p:sp>
        <p:nvSpPr>
          <p:cNvPr id="27" name="TextBox 27"/>
          <p:cNvSpPr txBox="1"/>
          <p:nvPr/>
        </p:nvSpPr>
        <p:spPr>
          <a:xfrm>
            <a:off x="5416276" y="5893278"/>
            <a:ext cx="3310151" cy="376555"/>
          </a:xfrm>
          <a:prstGeom prst="rect">
            <a:avLst/>
          </a:prstGeom>
        </p:spPr>
        <p:txBody>
          <a:bodyPr lIns="0" tIns="0" rIns="0" bIns="0" rtlCol="0" anchor="t">
            <a:spAutoFit/>
          </a:bodyPr>
          <a:lstStyle/>
          <a:p>
            <a:pPr algn="r">
              <a:lnSpc>
                <a:spcPts val="2914"/>
              </a:lnSpc>
            </a:pPr>
            <a:r>
              <a:rPr lang="en-US" sz="2649">
                <a:solidFill>
                  <a:srgbClr val="000000"/>
                </a:solidFill>
                <a:latin typeface="Tahoma"/>
                <a:ea typeface="Tahoma"/>
                <a:cs typeface="Tahoma"/>
                <a:sym typeface="Tahoma"/>
              </a:rPr>
              <a:t>(suas go 3,500 litre)</a:t>
            </a:r>
          </a:p>
        </p:txBody>
      </p:sp>
      <p:sp>
        <p:nvSpPr>
          <p:cNvPr id="28" name="TextBox 28"/>
          <p:cNvSpPr txBox="1"/>
          <p:nvPr/>
        </p:nvSpPr>
        <p:spPr>
          <a:xfrm>
            <a:off x="14810699" y="1073914"/>
            <a:ext cx="3171096" cy="479368"/>
          </a:xfrm>
          <a:prstGeom prst="rect">
            <a:avLst/>
          </a:prstGeom>
        </p:spPr>
        <p:txBody>
          <a:bodyPr lIns="0" tIns="0" rIns="0" bIns="0" rtlCol="0" anchor="t">
            <a:spAutoFit/>
          </a:bodyPr>
          <a:lstStyle/>
          <a:p>
            <a:pPr marL="0" lvl="0" indent="0" algn="ctr">
              <a:lnSpc>
                <a:spcPts val="3570"/>
              </a:lnSpc>
              <a:spcBef>
                <a:spcPct val="0"/>
              </a:spcBef>
            </a:pPr>
            <a:r>
              <a:rPr lang="en-US" sz="3245" b="1" spc="-16">
                <a:solidFill>
                  <a:srgbClr val="FFFFFF"/>
                </a:solidFill>
                <a:latin typeface="Poppins Semi-Bold"/>
                <a:ea typeface="Poppins Semi-Bold"/>
                <a:cs typeface="Poppins Semi-Bold"/>
                <a:sym typeface="Poppins Semi-Bold"/>
              </a:rPr>
              <a:t>Uisce soiléir</a:t>
            </a:r>
          </a:p>
        </p:txBody>
      </p:sp>
      <p:sp>
        <p:nvSpPr>
          <p:cNvPr id="29" name="TextBox 29"/>
          <p:cNvSpPr txBox="1"/>
          <p:nvPr/>
        </p:nvSpPr>
        <p:spPr>
          <a:xfrm>
            <a:off x="14977849" y="2194903"/>
            <a:ext cx="2836796" cy="1247378"/>
          </a:xfrm>
          <a:prstGeom prst="rect">
            <a:avLst/>
          </a:prstGeom>
        </p:spPr>
        <p:txBody>
          <a:bodyPr lIns="0" tIns="0" rIns="0" bIns="0" rtlCol="0" anchor="t">
            <a:spAutoFit/>
          </a:bodyPr>
          <a:lstStyle/>
          <a:p>
            <a:pPr algn="l">
              <a:lnSpc>
                <a:spcPts val="9040"/>
              </a:lnSpc>
              <a:spcBef>
                <a:spcPct val="0"/>
              </a:spcBef>
            </a:pPr>
            <a:r>
              <a:rPr lang="en-US" sz="8218" b="1" spc="-41">
                <a:solidFill>
                  <a:srgbClr val="03A64A"/>
                </a:solidFill>
                <a:latin typeface="Poppins Bold"/>
                <a:ea typeface="Poppins Bold"/>
                <a:cs typeface="Poppins Bold"/>
                <a:sym typeface="Poppins Bold"/>
              </a:rPr>
              <a:t>3%</a:t>
            </a:r>
          </a:p>
        </p:txBody>
      </p:sp>
      <p:sp>
        <p:nvSpPr>
          <p:cNvPr id="30" name="TextBox 30"/>
          <p:cNvSpPr txBox="1"/>
          <p:nvPr/>
        </p:nvSpPr>
        <p:spPr>
          <a:xfrm>
            <a:off x="14977849" y="1854225"/>
            <a:ext cx="3310151" cy="376555"/>
          </a:xfrm>
          <a:prstGeom prst="rect">
            <a:avLst/>
          </a:prstGeom>
        </p:spPr>
        <p:txBody>
          <a:bodyPr lIns="0" tIns="0" rIns="0" bIns="0" rtlCol="0" anchor="t">
            <a:spAutoFit/>
          </a:bodyPr>
          <a:lstStyle/>
          <a:p>
            <a:pPr algn="l">
              <a:lnSpc>
                <a:spcPts val="2914"/>
              </a:lnSpc>
            </a:pPr>
            <a:r>
              <a:rPr lang="en-US" sz="2649">
                <a:solidFill>
                  <a:srgbClr val="000000"/>
                </a:solidFill>
                <a:latin typeface="Tahoma"/>
                <a:ea typeface="Tahoma"/>
                <a:cs typeface="Tahoma"/>
                <a:sym typeface="Tahoma"/>
              </a:rPr>
              <a:t>(100-150 litre)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8506293"/>
            <a:ext cx="8820117" cy="1464791"/>
            <a:chOff x="0" y="0"/>
            <a:chExt cx="11760156" cy="1953055"/>
          </a:xfrm>
        </p:grpSpPr>
        <p:grpSp>
          <p:nvGrpSpPr>
            <p:cNvPr id="3" name="Group 3"/>
            <p:cNvGrpSpPr/>
            <p:nvPr/>
          </p:nvGrpSpPr>
          <p:grpSpPr>
            <a:xfrm>
              <a:off x="0" y="0"/>
              <a:ext cx="11760156" cy="1953055"/>
              <a:chOff x="0" y="0"/>
              <a:chExt cx="2523655" cy="419113"/>
            </a:xfrm>
          </p:grpSpPr>
          <p:sp>
            <p:nvSpPr>
              <p:cNvPr id="4" name="Freeform 4"/>
              <p:cNvSpPr/>
              <p:nvPr/>
            </p:nvSpPr>
            <p:spPr>
              <a:xfrm>
                <a:off x="0" y="0"/>
                <a:ext cx="2523655" cy="419113"/>
              </a:xfrm>
              <a:custGeom>
                <a:avLst/>
                <a:gdLst/>
                <a:ahLst/>
                <a:cxnLst/>
                <a:rect l="l" t="t" r="r" b="b"/>
                <a:pathLst>
                  <a:path w="2523655" h="419113">
                    <a:moveTo>
                      <a:pt x="23699" y="0"/>
                    </a:moveTo>
                    <a:lnTo>
                      <a:pt x="2499956" y="0"/>
                    </a:lnTo>
                    <a:cubicBezTo>
                      <a:pt x="2513045" y="0"/>
                      <a:pt x="2523655" y="10611"/>
                      <a:pt x="2523655" y="23699"/>
                    </a:cubicBezTo>
                    <a:lnTo>
                      <a:pt x="2523655" y="395414"/>
                    </a:lnTo>
                    <a:cubicBezTo>
                      <a:pt x="2523655" y="401699"/>
                      <a:pt x="2521159" y="407727"/>
                      <a:pt x="2516714" y="412172"/>
                    </a:cubicBezTo>
                    <a:cubicBezTo>
                      <a:pt x="2512270" y="416616"/>
                      <a:pt x="2506242" y="419113"/>
                      <a:pt x="2499956" y="419113"/>
                    </a:cubicBezTo>
                    <a:lnTo>
                      <a:pt x="23699" y="419113"/>
                    </a:lnTo>
                    <a:cubicBezTo>
                      <a:pt x="17414" y="419113"/>
                      <a:pt x="11386" y="416616"/>
                      <a:pt x="6941" y="412172"/>
                    </a:cubicBezTo>
                    <a:cubicBezTo>
                      <a:pt x="2497" y="407727"/>
                      <a:pt x="0" y="401699"/>
                      <a:pt x="0" y="395414"/>
                    </a:cubicBezTo>
                    <a:lnTo>
                      <a:pt x="0" y="23699"/>
                    </a:lnTo>
                    <a:cubicBezTo>
                      <a:pt x="0" y="17414"/>
                      <a:pt x="2497" y="11386"/>
                      <a:pt x="6941" y="6941"/>
                    </a:cubicBezTo>
                    <a:cubicBezTo>
                      <a:pt x="11386" y="2497"/>
                      <a:pt x="17414" y="0"/>
                      <a:pt x="23699" y="0"/>
                    </a:cubicBezTo>
                    <a:close/>
                  </a:path>
                </a:pathLst>
              </a:custGeom>
              <a:solidFill>
                <a:srgbClr val="0076BF">
                  <a:alpha val="9804"/>
                </a:srgbClr>
              </a:solidFill>
              <a:ln cap="rnd">
                <a:noFill/>
                <a:prstDash val="solid"/>
                <a:round/>
              </a:ln>
            </p:spPr>
            <p:txBody>
              <a:bodyPr/>
              <a:lstStyle/>
              <a:p>
                <a:endParaRPr lang="en-IE"/>
              </a:p>
            </p:txBody>
          </p:sp>
          <p:sp>
            <p:nvSpPr>
              <p:cNvPr id="5" name="TextBox 5"/>
              <p:cNvSpPr txBox="1"/>
              <p:nvPr/>
            </p:nvSpPr>
            <p:spPr>
              <a:xfrm>
                <a:off x="0" y="57150"/>
                <a:ext cx="2523655" cy="361963"/>
              </a:xfrm>
              <a:prstGeom prst="rect">
                <a:avLst/>
              </a:prstGeom>
            </p:spPr>
            <p:txBody>
              <a:bodyPr lIns="46761" tIns="46761" rIns="46761" bIns="46761" rtlCol="0" anchor="ctr"/>
              <a:lstStyle/>
              <a:p>
                <a:pPr algn="ctr">
                  <a:lnSpc>
                    <a:spcPts val="1840"/>
                  </a:lnSpc>
                </a:pPr>
                <a:endParaRPr/>
              </a:p>
            </p:txBody>
          </p:sp>
        </p:grpSp>
        <p:sp>
          <p:nvSpPr>
            <p:cNvPr id="6" name="TextBox 6"/>
            <p:cNvSpPr txBox="1"/>
            <p:nvPr/>
          </p:nvSpPr>
          <p:spPr>
            <a:xfrm>
              <a:off x="558733" y="228129"/>
              <a:ext cx="10754335" cy="1525372"/>
            </a:xfrm>
            <a:prstGeom prst="rect">
              <a:avLst/>
            </a:prstGeom>
          </p:spPr>
          <p:txBody>
            <a:bodyPr lIns="0" tIns="0" rIns="0" bIns="0" rtlCol="0" anchor="t">
              <a:spAutoFit/>
            </a:bodyPr>
            <a:lstStyle/>
            <a:p>
              <a:pPr marL="0" lvl="0" indent="0" algn="l">
                <a:lnSpc>
                  <a:spcPts val="2982"/>
                </a:lnSpc>
                <a:spcBef>
                  <a:spcPct val="0"/>
                </a:spcBef>
              </a:pPr>
              <a:r>
                <a:rPr lang="en-US" sz="2711" b="1" spc="-13">
                  <a:solidFill>
                    <a:srgbClr val="0077C0"/>
                  </a:solidFill>
                  <a:latin typeface="Tahoma Bold"/>
                  <a:ea typeface="Tahoma Bold"/>
                  <a:cs typeface="Tahoma Bold"/>
                  <a:sym typeface="Tahoma Bold"/>
                </a:rPr>
                <a:t>Tá níos mó ná leath </a:t>
              </a:r>
              <a:r>
                <a:rPr lang="en-US" sz="2711" u="none" strike="noStrike" spc="-13">
                  <a:solidFill>
                    <a:srgbClr val="000000"/>
                  </a:solidFill>
                  <a:latin typeface="Tahoma"/>
                  <a:ea typeface="Tahoma"/>
                  <a:cs typeface="Tahoma"/>
                  <a:sym typeface="Tahoma"/>
                </a:rPr>
                <a:t>don aos measartha óg ag ceannach éadaí nua nach caitear ach cúpla uair sa mhí “ar a laghad”, de réir taighde nua ón EPA.</a:t>
              </a:r>
            </a:p>
          </p:txBody>
        </p:sp>
      </p:grpSp>
      <p:grpSp>
        <p:nvGrpSpPr>
          <p:cNvPr id="7" name="Group 7"/>
          <p:cNvGrpSpPr/>
          <p:nvPr/>
        </p:nvGrpSpPr>
        <p:grpSpPr>
          <a:xfrm>
            <a:off x="11382946" y="8506293"/>
            <a:ext cx="6255601" cy="1504015"/>
            <a:chOff x="0" y="0"/>
            <a:chExt cx="8340802" cy="2005353"/>
          </a:xfrm>
        </p:grpSpPr>
        <p:grpSp>
          <p:nvGrpSpPr>
            <p:cNvPr id="8" name="Group 8"/>
            <p:cNvGrpSpPr/>
            <p:nvPr/>
          </p:nvGrpSpPr>
          <p:grpSpPr>
            <a:xfrm>
              <a:off x="0" y="0"/>
              <a:ext cx="8340802" cy="2005353"/>
              <a:chOff x="0" y="0"/>
              <a:chExt cx="1789884" cy="430336"/>
            </a:xfrm>
          </p:grpSpPr>
          <p:sp>
            <p:nvSpPr>
              <p:cNvPr id="9" name="Freeform 9"/>
              <p:cNvSpPr/>
              <p:nvPr/>
            </p:nvSpPr>
            <p:spPr>
              <a:xfrm>
                <a:off x="0" y="0"/>
                <a:ext cx="1789884" cy="430336"/>
              </a:xfrm>
              <a:custGeom>
                <a:avLst/>
                <a:gdLst/>
                <a:ahLst/>
                <a:cxnLst/>
                <a:rect l="l" t="t" r="r" b="b"/>
                <a:pathLst>
                  <a:path w="1789884" h="430336">
                    <a:moveTo>
                      <a:pt x="30758" y="0"/>
                    </a:moveTo>
                    <a:lnTo>
                      <a:pt x="1759125" y="0"/>
                    </a:lnTo>
                    <a:cubicBezTo>
                      <a:pt x="1776113" y="0"/>
                      <a:pt x="1789884" y="13771"/>
                      <a:pt x="1789884" y="30758"/>
                    </a:cubicBezTo>
                    <a:lnTo>
                      <a:pt x="1789884" y="399578"/>
                    </a:lnTo>
                    <a:cubicBezTo>
                      <a:pt x="1789884" y="407735"/>
                      <a:pt x="1786643" y="415559"/>
                      <a:pt x="1780875" y="421327"/>
                    </a:cubicBezTo>
                    <a:cubicBezTo>
                      <a:pt x="1775106" y="427095"/>
                      <a:pt x="1767283" y="430336"/>
                      <a:pt x="1759125" y="430336"/>
                    </a:cubicBezTo>
                    <a:lnTo>
                      <a:pt x="30758" y="430336"/>
                    </a:lnTo>
                    <a:cubicBezTo>
                      <a:pt x="22601" y="430336"/>
                      <a:pt x="14777" y="427095"/>
                      <a:pt x="9009" y="421327"/>
                    </a:cubicBezTo>
                    <a:cubicBezTo>
                      <a:pt x="3241" y="415559"/>
                      <a:pt x="0" y="407735"/>
                      <a:pt x="0" y="399578"/>
                    </a:cubicBezTo>
                    <a:lnTo>
                      <a:pt x="0" y="30758"/>
                    </a:lnTo>
                    <a:cubicBezTo>
                      <a:pt x="0" y="22601"/>
                      <a:pt x="3241" y="14777"/>
                      <a:pt x="9009" y="9009"/>
                    </a:cubicBezTo>
                    <a:cubicBezTo>
                      <a:pt x="14777" y="3241"/>
                      <a:pt x="22601" y="0"/>
                      <a:pt x="30758" y="0"/>
                    </a:cubicBezTo>
                    <a:close/>
                  </a:path>
                </a:pathLst>
              </a:custGeom>
              <a:solidFill>
                <a:srgbClr val="03A64A">
                  <a:alpha val="9804"/>
                </a:srgbClr>
              </a:solidFill>
              <a:ln cap="rnd">
                <a:noFill/>
                <a:prstDash val="solid"/>
                <a:round/>
              </a:ln>
            </p:spPr>
            <p:txBody>
              <a:bodyPr/>
              <a:lstStyle/>
              <a:p>
                <a:endParaRPr lang="en-IE"/>
              </a:p>
            </p:txBody>
          </p:sp>
          <p:sp>
            <p:nvSpPr>
              <p:cNvPr id="10" name="TextBox 10"/>
              <p:cNvSpPr txBox="1"/>
              <p:nvPr/>
            </p:nvSpPr>
            <p:spPr>
              <a:xfrm>
                <a:off x="0" y="57150"/>
                <a:ext cx="1789884" cy="373186"/>
              </a:xfrm>
              <a:prstGeom prst="rect">
                <a:avLst/>
              </a:prstGeom>
            </p:spPr>
            <p:txBody>
              <a:bodyPr lIns="50800" tIns="50800" rIns="50800" bIns="50800" rtlCol="0" anchor="ctr"/>
              <a:lstStyle/>
              <a:p>
                <a:pPr algn="ctr">
                  <a:lnSpc>
                    <a:spcPts val="1840"/>
                  </a:lnSpc>
                </a:pPr>
                <a:endParaRPr/>
              </a:p>
            </p:txBody>
          </p:sp>
        </p:grpSp>
        <p:sp>
          <p:nvSpPr>
            <p:cNvPr id="11" name="TextBox 11"/>
            <p:cNvSpPr txBox="1"/>
            <p:nvPr/>
          </p:nvSpPr>
          <p:spPr>
            <a:xfrm>
              <a:off x="323333" y="254278"/>
              <a:ext cx="7694135" cy="1525372"/>
            </a:xfrm>
            <a:prstGeom prst="rect">
              <a:avLst/>
            </a:prstGeom>
          </p:spPr>
          <p:txBody>
            <a:bodyPr lIns="0" tIns="0" rIns="0" bIns="0" rtlCol="0" anchor="t">
              <a:spAutoFit/>
            </a:bodyPr>
            <a:lstStyle/>
            <a:p>
              <a:pPr marL="0" lvl="0" indent="0" algn="l">
                <a:lnSpc>
                  <a:spcPts val="2982"/>
                </a:lnSpc>
                <a:spcBef>
                  <a:spcPct val="0"/>
                </a:spcBef>
              </a:pPr>
              <a:r>
                <a:rPr lang="en-US" sz="2711" spc="-13">
                  <a:solidFill>
                    <a:srgbClr val="000000"/>
                  </a:solidFill>
                  <a:latin typeface="Tahoma"/>
                  <a:ea typeface="Tahoma"/>
                  <a:cs typeface="Tahoma"/>
                  <a:sym typeface="Tahoma"/>
                </a:rPr>
                <a:t>Measann an </a:t>
              </a:r>
              <a:r>
                <a:rPr lang="en-US" sz="2711" u="none" strike="noStrike" spc="-13">
                  <a:solidFill>
                    <a:srgbClr val="000000"/>
                  </a:solidFill>
                  <a:latin typeface="Tahoma"/>
                  <a:ea typeface="Tahoma"/>
                  <a:cs typeface="Tahoma"/>
                  <a:sym typeface="Tahoma"/>
                </a:rPr>
                <a:t>EPA gur chuir teaghlaigh na hÉireann </a:t>
              </a:r>
              <a:r>
                <a:rPr lang="en-US" sz="2711" b="1" u="none" strike="noStrike" spc="-13">
                  <a:solidFill>
                    <a:srgbClr val="03A64A"/>
                  </a:solidFill>
                  <a:latin typeface="Tahoma Bold"/>
                  <a:ea typeface="Tahoma Bold"/>
                  <a:cs typeface="Tahoma Bold"/>
                  <a:sym typeface="Tahoma Bold"/>
                </a:rPr>
                <a:t>200,000 tona de dhramhaíl bia </a:t>
              </a:r>
              <a:r>
                <a:rPr lang="en-US" sz="2711" u="none" strike="noStrike" spc="-13">
                  <a:solidFill>
                    <a:srgbClr val="000000"/>
                  </a:solidFill>
                  <a:latin typeface="Tahoma"/>
                  <a:ea typeface="Tahoma"/>
                  <a:cs typeface="Tahoma"/>
                  <a:sym typeface="Tahoma"/>
                </a:rPr>
                <a:t>amú i 2024.</a:t>
              </a:r>
            </a:p>
          </p:txBody>
        </p:sp>
      </p:grpSp>
      <p:grpSp>
        <p:nvGrpSpPr>
          <p:cNvPr id="12" name="Group 12"/>
          <p:cNvGrpSpPr/>
          <p:nvPr/>
        </p:nvGrpSpPr>
        <p:grpSpPr>
          <a:xfrm>
            <a:off x="2083747" y="3019885"/>
            <a:ext cx="14445415" cy="5486408"/>
            <a:chOff x="0" y="0"/>
            <a:chExt cx="19260553" cy="7315210"/>
          </a:xfrm>
        </p:grpSpPr>
        <p:sp>
          <p:nvSpPr>
            <p:cNvPr id="13" name="Freeform 13"/>
            <p:cNvSpPr/>
            <p:nvPr/>
          </p:nvSpPr>
          <p:spPr>
            <a:xfrm>
              <a:off x="4729507" y="886"/>
              <a:ext cx="10971486" cy="7314324"/>
            </a:xfrm>
            <a:custGeom>
              <a:avLst/>
              <a:gdLst/>
              <a:ahLst/>
              <a:cxnLst/>
              <a:rect l="l" t="t" r="r" b="b"/>
              <a:pathLst>
                <a:path w="10971486" h="7314324">
                  <a:moveTo>
                    <a:pt x="0" y="0"/>
                  </a:moveTo>
                  <a:lnTo>
                    <a:pt x="10971487" y="0"/>
                  </a:lnTo>
                  <a:lnTo>
                    <a:pt x="10971487" y="7314324"/>
                  </a:lnTo>
                  <a:lnTo>
                    <a:pt x="0" y="731432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IE"/>
            </a:p>
          </p:txBody>
        </p:sp>
        <p:grpSp>
          <p:nvGrpSpPr>
            <p:cNvPr id="14" name="Group 14"/>
            <p:cNvGrpSpPr/>
            <p:nvPr/>
          </p:nvGrpSpPr>
          <p:grpSpPr>
            <a:xfrm>
              <a:off x="16340089" y="602109"/>
              <a:ext cx="2563381" cy="516408"/>
              <a:chOff x="0" y="0"/>
              <a:chExt cx="506347" cy="102006"/>
            </a:xfrm>
          </p:grpSpPr>
          <p:sp>
            <p:nvSpPr>
              <p:cNvPr id="15" name="Freeform 15"/>
              <p:cNvSpPr/>
              <p:nvPr/>
            </p:nvSpPr>
            <p:spPr>
              <a:xfrm>
                <a:off x="0" y="0"/>
                <a:ext cx="506347" cy="102006"/>
              </a:xfrm>
              <a:custGeom>
                <a:avLst/>
                <a:gdLst/>
                <a:ahLst/>
                <a:cxnLst/>
                <a:rect l="l" t="t" r="r" b="b"/>
                <a:pathLst>
                  <a:path w="506347" h="102006">
                    <a:moveTo>
                      <a:pt x="51003" y="0"/>
                    </a:moveTo>
                    <a:lnTo>
                      <a:pt x="455344" y="0"/>
                    </a:lnTo>
                    <a:cubicBezTo>
                      <a:pt x="468871" y="0"/>
                      <a:pt x="481843" y="5374"/>
                      <a:pt x="491408" y="14939"/>
                    </a:cubicBezTo>
                    <a:cubicBezTo>
                      <a:pt x="500973" y="24503"/>
                      <a:pt x="506347" y="37476"/>
                      <a:pt x="506347" y="51003"/>
                    </a:cubicBezTo>
                    <a:lnTo>
                      <a:pt x="506347" y="51003"/>
                    </a:lnTo>
                    <a:cubicBezTo>
                      <a:pt x="506347" y="79172"/>
                      <a:pt x="483512" y="102006"/>
                      <a:pt x="455344" y="102006"/>
                    </a:cubicBezTo>
                    <a:lnTo>
                      <a:pt x="51003" y="102006"/>
                    </a:lnTo>
                    <a:cubicBezTo>
                      <a:pt x="37476" y="102006"/>
                      <a:pt x="24503" y="96633"/>
                      <a:pt x="14939" y="87068"/>
                    </a:cubicBezTo>
                    <a:cubicBezTo>
                      <a:pt x="5374" y="77503"/>
                      <a:pt x="0" y="64530"/>
                      <a:pt x="0" y="51003"/>
                    </a:cubicBezTo>
                    <a:lnTo>
                      <a:pt x="0" y="51003"/>
                    </a:lnTo>
                    <a:cubicBezTo>
                      <a:pt x="0" y="37476"/>
                      <a:pt x="5374" y="24503"/>
                      <a:pt x="14939" y="14939"/>
                    </a:cubicBezTo>
                    <a:cubicBezTo>
                      <a:pt x="24503" y="5374"/>
                      <a:pt x="37476" y="0"/>
                      <a:pt x="51003" y="0"/>
                    </a:cubicBezTo>
                    <a:close/>
                  </a:path>
                </a:pathLst>
              </a:custGeom>
              <a:solidFill>
                <a:srgbClr val="03A64A"/>
              </a:solidFill>
            </p:spPr>
            <p:txBody>
              <a:bodyPr/>
              <a:lstStyle/>
              <a:p>
                <a:endParaRPr lang="en-IE"/>
              </a:p>
            </p:txBody>
          </p:sp>
          <p:sp>
            <p:nvSpPr>
              <p:cNvPr id="16" name="TextBox 16"/>
              <p:cNvSpPr txBox="1"/>
              <p:nvPr/>
            </p:nvSpPr>
            <p:spPr>
              <a:xfrm>
                <a:off x="0" y="57150"/>
                <a:ext cx="506347" cy="44856"/>
              </a:xfrm>
              <a:prstGeom prst="rect">
                <a:avLst/>
              </a:prstGeom>
            </p:spPr>
            <p:txBody>
              <a:bodyPr lIns="50800" tIns="50800" rIns="50800" bIns="50800" rtlCol="0" anchor="ctr"/>
              <a:lstStyle/>
              <a:p>
                <a:pPr algn="ctr">
                  <a:lnSpc>
                    <a:spcPts val="1840"/>
                  </a:lnSpc>
                </a:pPr>
                <a:endParaRPr/>
              </a:p>
            </p:txBody>
          </p:sp>
        </p:grpSp>
        <p:sp>
          <p:nvSpPr>
            <p:cNvPr id="17" name="TextBox 17"/>
            <p:cNvSpPr txBox="1"/>
            <p:nvPr/>
          </p:nvSpPr>
          <p:spPr>
            <a:xfrm>
              <a:off x="15983007" y="19050"/>
              <a:ext cx="3277546" cy="527744"/>
            </a:xfrm>
            <a:prstGeom prst="rect">
              <a:avLst/>
            </a:prstGeom>
          </p:spPr>
          <p:txBody>
            <a:bodyPr lIns="0" tIns="0" rIns="0" bIns="0" rtlCol="0" anchor="t">
              <a:spAutoFit/>
            </a:bodyPr>
            <a:lstStyle/>
            <a:p>
              <a:pPr marL="0" lvl="0" indent="0" algn="ctr">
                <a:lnSpc>
                  <a:spcPts val="2707"/>
                </a:lnSpc>
                <a:spcBef>
                  <a:spcPct val="0"/>
                </a:spcBef>
              </a:pPr>
              <a:r>
                <a:rPr lang="en-US" sz="2707" b="1">
                  <a:solidFill>
                    <a:srgbClr val="03A64A"/>
                  </a:solidFill>
                  <a:latin typeface="Poppins Semi-Bold"/>
                  <a:ea typeface="Poppins Semi-Bold"/>
                  <a:cs typeface="Poppins Semi-Bold"/>
                  <a:sym typeface="Poppins Semi-Bold"/>
                </a:rPr>
                <a:t>cupán caife</a:t>
              </a:r>
            </a:p>
          </p:txBody>
        </p:sp>
        <p:sp>
          <p:nvSpPr>
            <p:cNvPr id="18" name="TextBox 18"/>
            <p:cNvSpPr txBox="1"/>
            <p:nvPr/>
          </p:nvSpPr>
          <p:spPr>
            <a:xfrm>
              <a:off x="1075971" y="741590"/>
              <a:ext cx="2311203" cy="527744"/>
            </a:xfrm>
            <a:prstGeom prst="rect">
              <a:avLst/>
            </a:prstGeom>
          </p:spPr>
          <p:txBody>
            <a:bodyPr lIns="0" tIns="0" rIns="0" bIns="0" rtlCol="0" anchor="t">
              <a:spAutoFit/>
            </a:bodyPr>
            <a:lstStyle/>
            <a:p>
              <a:pPr marL="0" lvl="0" indent="0" algn="ctr">
                <a:lnSpc>
                  <a:spcPts val="2707"/>
                </a:lnSpc>
                <a:spcBef>
                  <a:spcPct val="0"/>
                </a:spcBef>
              </a:pPr>
              <a:r>
                <a:rPr lang="en-US" sz="2707" b="1">
                  <a:solidFill>
                    <a:srgbClr val="0077C0"/>
                  </a:solidFill>
                  <a:latin typeface="Poppins Semi-Bold"/>
                  <a:ea typeface="Poppins Semi-Bold"/>
                  <a:cs typeface="Poppins Semi-Bold"/>
                  <a:sym typeface="Poppins Semi-Bold"/>
                </a:rPr>
                <a:t>Geansaí</a:t>
              </a:r>
            </a:p>
          </p:txBody>
        </p:sp>
        <p:sp>
          <p:nvSpPr>
            <p:cNvPr id="19" name="TextBox 19"/>
            <p:cNvSpPr txBox="1"/>
            <p:nvPr/>
          </p:nvSpPr>
          <p:spPr>
            <a:xfrm>
              <a:off x="0" y="3869930"/>
              <a:ext cx="3277546" cy="527744"/>
            </a:xfrm>
            <a:prstGeom prst="rect">
              <a:avLst/>
            </a:prstGeom>
          </p:spPr>
          <p:txBody>
            <a:bodyPr lIns="0" tIns="0" rIns="0" bIns="0" rtlCol="0" anchor="t">
              <a:spAutoFit/>
            </a:bodyPr>
            <a:lstStyle/>
            <a:p>
              <a:pPr marL="0" lvl="0" indent="0" algn="ctr">
                <a:lnSpc>
                  <a:spcPts val="2707"/>
                </a:lnSpc>
                <a:spcBef>
                  <a:spcPct val="0"/>
                </a:spcBef>
              </a:pPr>
              <a:r>
                <a:rPr lang="en-US" sz="2707" b="1">
                  <a:solidFill>
                    <a:srgbClr val="0077C0"/>
                  </a:solidFill>
                  <a:latin typeface="Poppins Semi-Bold"/>
                  <a:ea typeface="Poppins Semi-Bold"/>
                  <a:cs typeface="Poppins Semi-Bold"/>
                  <a:sym typeface="Poppins Semi-Bold"/>
                </a:rPr>
                <a:t>bríste géine</a:t>
              </a:r>
            </a:p>
          </p:txBody>
        </p:sp>
        <p:sp>
          <p:nvSpPr>
            <p:cNvPr id="20" name="TextBox 20"/>
            <p:cNvSpPr txBox="1"/>
            <p:nvPr/>
          </p:nvSpPr>
          <p:spPr>
            <a:xfrm>
              <a:off x="15983007" y="1861466"/>
              <a:ext cx="3277546" cy="527744"/>
            </a:xfrm>
            <a:prstGeom prst="rect">
              <a:avLst/>
            </a:prstGeom>
          </p:spPr>
          <p:txBody>
            <a:bodyPr lIns="0" tIns="0" rIns="0" bIns="0" rtlCol="0" anchor="t">
              <a:spAutoFit/>
            </a:bodyPr>
            <a:lstStyle/>
            <a:p>
              <a:pPr marL="0" lvl="0" indent="0" algn="ctr">
                <a:lnSpc>
                  <a:spcPts val="2707"/>
                </a:lnSpc>
                <a:spcBef>
                  <a:spcPct val="0"/>
                </a:spcBef>
              </a:pPr>
              <a:r>
                <a:rPr lang="en-US" sz="2707" b="1">
                  <a:solidFill>
                    <a:srgbClr val="03A64A"/>
                  </a:solidFill>
                  <a:latin typeface="Poppins Semi-Bold"/>
                  <a:ea typeface="Poppins Semi-Bold"/>
                  <a:cs typeface="Poppins Semi-Bold"/>
                  <a:sym typeface="Poppins Semi-Bold"/>
                </a:rPr>
                <a:t>burgar</a:t>
              </a:r>
            </a:p>
          </p:txBody>
        </p:sp>
        <p:sp>
          <p:nvSpPr>
            <p:cNvPr id="21" name="TextBox 21"/>
            <p:cNvSpPr txBox="1"/>
            <p:nvPr/>
          </p:nvSpPr>
          <p:spPr>
            <a:xfrm>
              <a:off x="15983007" y="3703883"/>
              <a:ext cx="3277546" cy="527744"/>
            </a:xfrm>
            <a:prstGeom prst="rect">
              <a:avLst/>
            </a:prstGeom>
          </p:spPr>
          <p:txBody>
            <a:bodyPr lIns="0" tIns="0" rIns="0" bIns="0" rtlCol="0" anchor="t">
              <a:spAutoFit/>
            </a:bodyPr>
            <a:lstStyle/>
            <a:p>
              <a:pPr marL="0" lvl="0" indent="0" algn="ctr">
                <a:lnSpc>
                  <a:spcPts val="2707"/>
                </a:lnSpc>
                <a:spcBef>
                  <a:spcPct val="0"/>
                </a:spcBef>
              </a:pPr>
              <a:r>
                <a:rPr lang="en-US" sz="2707" b="1">
                  <a:solidFill>
                    <a:srgbClr val="03A64A"/>
                  </a:solidFill>
                  <a:latin typeface="Poppins Semi-Bold"/>
                  <a:ea typeface="Poppins Semi-Bold"/>
                  <a:cs typeface="Poppins Semi-Bold"/>
                  <a:sym typeface="Poppins Semi-Bold"/>
                </a:rPr>
                <a:t>úl</a:t>
              </a:r>
            </a:p>
          </p:txBody>
        </p:sp>
        <p:grpSp>
          <p:nvGrpSpPr>
            <p:cNvPr id="22" name="Group 22"/>
            <p:cNvGrpSpPr/>
            <p:nvPr/>
          </p:nvGrpSpPr>
          <p:grpSpPr>
            <a:xfrm>
              <a:off x="16441051" y="4308599"/>
              <a:ext cx="2361458" cy="516408"/>
              <a:chOff x="0" y="0"/>
              <a:chExt cx="466461" cy="102006"/>
            </a:xfrm>
          </p:grpSpPr>
          <p:sp>
            <p:nvSpPr>
              <p:cNvPr id="23" name="Freeform 23"/>
              <p:cNvSpPr/>
              <p:nvPr/>
            </p:nvSpPr>
            <p:spPr>
              <a:xfrm>
                <a:off x="0" y="0"/>
                <a:ext cx="466461" cy="102006"/>
              </a:xfrm>
              <a:custGeom>
                <a:avLst/>
                <a:gdLst/>
                <a:ahLst/>
                <a:cxnLst/>
                <a:rect l="l" t="t" r="r" b="b"/>
                <a:pathLst>
                  <a:path w="466461" h="102006">
                    <a:moveTo>
                      <a:pt x="51003" y="0"/>
                    </a:moveTo>
                    <a:lnTo>
                      <a:pt x="415458" y="0"/>
                    </a:lnTo>
                    <a:cubicBezTo>
                      <a:pt x="428984" y="0"/>
                      <a:pt x="441957" y="5374"/>
                      <a:pt x="451522" y="14939"/>
                    </a:cubicBezTo>
                    <a:cubicBezTo>
                      <a:pt x="461087" y="24503"/>
                      <a:pt x="466461" y="37476"/>
                      <a:pt x="466461" y="51003"/>
                    </a:cubicBezTo>
                    <a:lnTo>
                      <a:pt x="466461" y="51003"/>
                    </a:lnTo>
                    <a:cubicBezTo>
                      <a:pt x="466461" y="79172"/>
                      <a:pt x="443626" y="102006"/>
                      <a:pt x="415458" y="102006"/>
                    </a:cubicBezTo>
                    <a:lnTo>
                      <a:pt x="51003" y="102006"/>
                    </a:lnTo>
                    <a:cubicBezTo>
                      <a:pt x="37476" y="102006"/>
                      <a:pt x="24503" y="96633"/>
                      <a:pt x="14939" y="87068"/>
                    </a:cubicBezTo>
                    <a:cubicBezTo>
                      <a:pt x="5374" y="77503"/>
                      <a:pt x="0" y="64530"/>
                      <a:pt x="0" y="51003"/>
                    </a:cubicBezTo>
                    <a:lnTo>
                      <a:pt x="0" y="51003"/>
                    </a:lnTo>
                    <a:cubicBezTo>
                      <a:pt x="0" y="37476"/>
                      <a:pt x="5374" y="24503"/>
                      <a:pt x="14939" y="14939"/>
                    </a:cubicBezTo>
                    <a:cubicBezTo>
                      <a:pt x="24503" y="5374"/>
                      <a:pt x="37476" y="0"/>
                      <a:pt x="51003" y="0"/>
                    </a:cubicBezTo>
                    <a:close/>
                  </a:path>
                </a:pathLst>
              </a:custGeom>
              <a:solidFill>
                <a:srgbClr val="03A64A"/>
              </a:solidFill>
            </p:spPr>
            <p:txBody>
              <a:bodyPr/>
              <a:lstStyle/>
              <a:p>
                <a:endParaRPr lang="en-IE"/>
              </a:p>
            </p:txBody>
          </p:sp>
          <p:sp>
            <p:nvSpPr>
              <p:cNvPr id="24" name="TextBox 24"/>
              <p:cNvSpPr txBox="1"/>
              <p:nvPr/>
            </p:nvSpPr>
            <p:spPr>
              <a:xfrm>
                <a:off x="0" y="57150"/>
                <a:ext cx="466461" cy="44856"/>
              </a:xfrm>
              <a:prstGeom prst="rect">
                <a:avLst/>
              </a:prstGeom>
            </p:spPr>
            <p:txBody>
              <a:bodyPr lIns="50800" tIns="50800" rIns="50800" bIns="50800" rtlCol="0" anchor="ctr"/>
              <a:lstStyle/>
              <a:p>
                <a:pPr algn="ctr">
                  <a:lnSpc>
                    <a:spcPts val="1840"/>
                  </a:lnSpc>
                </a:pPr>
                <a:endParaRPr/>
              </a:p>
            </p:txBody>
          </p:sp>
        </p:grpSp>
        <p:sp>
          <p:nvSpPr>
            <p:cNvPr id="25" name="TextBox 25"/>
            <p:cNvSpPr txBox="1"/>
            <p:nvPr/>
          </p:nvSpPr>
          <p:spPr>
            <a:xfrm>
              <a:off x="16123659" y="4351051"/>
              <a:ext cx="2996241" cy="454340"/>
            </a:xfrm>
            <a:prstGeom prst="rect">
              <a:avLst/>
            </a:prstGeom>
          </p:spPr>
          <p:txBody>
            <a:bodyPr lIns="0" tIns="0" rIns="0" bIns="0" rtlCol="0" anchor="t">
              <a:spAutoFit/>
            </a:bodyPr>
            <a:lstStyle/>
            <a:p>
              <a:pPr marL="0" lvl="0" indent="0" algn="ctr">
                <a:lnSpc>
                  <a:spcPts val="2540"/>
                </a:lnSpc>
                <a:spcBef>
                  <a:spcPct val="0"/>
                </a:spcBef>
              </a:pPr>
              <a:r>
                <a:rPr lang="en-US" sz="2309" b="1" u="none" strike="noStrike">
                  <a:solidFill>
                    <a:srgbClr val="FFFFFF"/>
                  </a:solidFill>
                  <a:latin typeface="Poppins Medium"/>
                  <a:ea typeface="Poppins Medium"/>
                  <a:cs typeface="Poppins Medium"/>
                  <a:sym typeface="Poppins Medium"/>
                </a:rPr>
                <a:t>95 litre</a:t>
              </a:r>
            </a:p>
          </p:txBody>
        </p:sp>
        <p:sp>
          <p:nvSpPr>
            <p:cNvPr id="26" name="TextBox 26"/>
            <p:cNvSpPr txBox="1"/>
            <p:nvPr/>
          </p:nvSpPr>
          <p:spPr>
            <a:xfrm>
              <a:off x="15983007" y="5584183"/>
              <a:ext cx="3126970" cy="527744"/>
            </a:xfrm>
            <a:prstGeom prst="rect">
              <a:avLst/>
            </a:prstGeom>
          </p:spPr>
          <p:txBody>
            <a:bodyPr lIns="0" tIns="0" rIns="0" bIns="0" rtlCol="0" anchor="t">
              <a:spAutoFit/>
            </a:bodyPr>
            <a:lstStyle/>
            <a:p>
              <a:pPr marL="0" lvl="0" indent="0" algn="ctr">
                <a:lnSpc>
                  <a:spcPts val="2707"/>
                </a:lnSpc>
                <a:spcBef>
                  <a:spcPct val="0"/>
                </a:spcBef>
              </a:pPr>
              <a:r>
                <a:rPr lang="en-US" sz="2707" b="1">
                  <a:solidFill>
                    <a:srgbClr val="03A64A"/>
                  </a:solidFill>
                  <a:latin typeface="Poppins Semi-Bold"/>
                  <a:ea typeface="Poppins Semi-Bold"/>
                  <a:cs typeface="Poppins Semi-Bold"/>
                  <a:sym typeface="Poppins Semi-Bold"/>
                </a:rPr>
                <a:t>deoch fiosaí</a:t>
              </a:r>
            </a:p>
          </p:txBody>
        </p:sp>
        <p:sp>
          <p:nvSpPr>
            <p:cNvPr id="27" name="AutoShape 27"/>
            <p:cNvSpPr/>
            <p:nvPr/>
          </p:nvSpPr>
          <p:spPr>
            <a:xfrm>
              <a:off x="3277546" y="1120559"/>
              <a:ext cx="3280394" cy="799652"/>
            </a:xfrm>
            <a:prstGeom prst="line">
              <a:avLst/>
            </a:prstGeom>
            <a:ln w="25400" cap="flat">
              <a:solidFill>
                <a:srgbClr val="717073"/>
              </a:solidFill>
              <a:prstDash val="solid"/>
              <a:headEnd type="none" w="sm" len="sm"/>
              <a:tailEnd type="none" w="sm" len="sm"/>
            </a:ln>
          </p:spPr>
          <p:txBody>
            <a:bodyPr/>
            <a:lstStyle/>
            <a:p>
              <a:endParaRPr lang="en-IE"/>
            </a:p>
          </p:txBody>
        </p:sp>
        <p:sp>
          <p:nvSpPr>
            <p:cNvPr id="28" name="AutoShape 28"/>
            <p:cNvSpPr/>
            <p:nvPr/>
          </p:nvSpPr>
          <p:spPr>
            <a:xfrm>
              <a:off x="3955859" y="2584582"/>
              <a:ext cx="1694799" cy="0"/>
            </a:xfrm>
            <a:prstGeom prst="line">
              <a:avLst/>
            </a:prstGeom>
            <a:ln w="25400" cap="flat">
              <a:solidFill>
                <a:srgbClr val="717073"/>
              </a:solidFill>
              <a:prstDash val="solid"/>
              <a:headEnd type="none" w="sm" len="sm"/>
              <a:tailEnd type="none" w="sm" len="sm"/>
            </a:ln>
          </p:spPr>
          <p:txBody>
            <a:bodyPr/>
            <a:lstStyle/>
            <a:p>
              <a:endParaRPr lang="en-IE"/>
            </a:p>
          </p:txBody>
        </p:sp>
        <p:sp>
          <p:nvSpPr>
            <p:cNvPr id="29" name="AutoShape 29"/>
            <p:cNvSpPr/>
            <p:nvPr/>
          </p:nvSpPr>
          <p:spPr>
            <a:xfrm>
              <a:off x="3070884" y="4124277"/>
              <a:ext cx="6432915" cy="0"/>
            </a:xfrm>
            <a:prstGeom prst="line">
              <a:avLst/>
            </a:prstGeom>
            <a:ln w="25400" cap="flat">
              <a:solidFill>
                <a:srgbClr val="717073"/>
              </a:solidFill>
              <a:prstDash val="solid"/>
              <a:headEnd type="none" w="sm" len="sm"/>
              <a:tailEnd type="none" w="sm" len="sm"/>
            </a:ln>
          </p:spPr>
          <p:txBody>
            <a:bodyPr/>
            <a:lstStyle/>
            <a:p>
              <a:endParaRPr lang="en-IE"/>
            </a:p>
          </p:txBody>
        </p:sp>
        <p:sp>
          <p:nvSpPr>
            <p:cNvPr id="30" name="AutoShape 30"/>
            <p:cNvSpPr/>
            <p:nvPr/>
          </p:nvSpPr>
          <p:spPr>
            <a:xfrm>
              <a:off x="3955859" y="5776498"/>
              <a:ext cx="2100972" cy="0"/>
            </a:xfrm>
            <a:prstGeom prst="line">
              <a:avLst/>
            </a:prstGeom>
            <a:ln w="25400" cap="flat">
              <a:solidFill>
                <a:srgbClr val="717073"/>
              </a:solidFill>
              <a:prstDash val="solid"/>
              <a:headEnd type="none" w="sm" len="sm"/>
              <a:tailEnd type="none" w="sm" len="sm"/>
            </a:ln>
          </p:spPr>
          <p:txBody>
            <a:bodyPr/>
            <a:lstStyle/>
            <a:p>
              <a:endParaRPr lang="en-IE"/>
            </a:p>
          </p:txBody>
        </p:sp>
        <p:sp>
          <p:nvSpPr>
            <p:cNvPr id="31" name="AutoShape 31"/>
            <p:cNvSpPr/>
            <p:nvPr/>
          </p:nvSpPr>
          <p:spPr>
            <a:xfrm flipV="1">
              <a:off x="13761954" y="423688"/>
              <a:ext cx="2221053" cy="2919831"/>
            </a:xfrm>
            <a:prstGeom prst="line">
              <a:avLst/>
            </a:prstGeom>
            <a:ln w="25400" cap="flat">
              <a:solidFill>
                <a:srgbClr val="717073"/>
              </a:solidFill>
              <a:prstDash val="solid"/>
              <a:headEnd type="none" w="sm" len="sm"/>
              <a:tailEnd type="none" w="sm" len="sm"/>
            </a:ln>
          </p:spPr>
          <p:txBody>
            <a:bodyPr/>
            <a:lstStyle/>
            <a:p>
              <a:endParaRPr lang="en-IE"/>
            </a:p>
          </p:txBody>
        </p:sp>
        <p:sp>
          <p:nvSpPr>
            <p:cNvPr id="32" name="AutoShape 32"/>
            <p:cNvSpPr/>
            <p:nvPr/>
          </p:nvSpPr>
          <p:spPr>
            <a:xfrm flipV="1">
              <a:off x="14516444" y="2222851"/>
              <a:ext cx="1607216" cy="1120669"/>
            </a:xfrm>
            <a:prstGeom prst="line">
              <a:avLst/>
            </a:prstGeom>
            <a:ln w="25400" cap="flat">
              <a:solidFill>
                <a:srgbClr val="717073"/>
              </a:solidFill>
              <a:prstDash val="solid"/>
              <a:headEnd type="none" w="sm" len="sm"/>
              <a:tailEnd type="none" w="sm" len="sm"/>
            </a:ln>
          </p:spPr>
          <p:txBody>
            <a:bodyPr/>
            <a:lstStyle/>
            <a:p>
              <a:endParaRPr lang="en-IE"/>
            </a:p>
          </p:txBody>
        </p:sp>
        <p:sp>
          <p:nvSpPr>
            <p:cNvPr id="33" name="AutoShape 33"/>
            <p:cNvSpPr/>
            <p:nvPr/>
          </p:nvSpPr>
          <p:spPr>
            <a:xfrm flipV="1">
              <a:off x="12650822" y="4124277"/>
              <a:ext cx="4150567" cy="1993608"/>
            </a:xfrm>
            <a:prstGeom prst="line">
              <a:avLst/>
            </a:prstGeom>
            <a:ln w="25400" cap="flat">
              <a:solidFill>
                <a:srgbClr val="717073"/>
              </a:solidFill>
              <a:prstDash val="solid"/>
              <a:headEnd type="none" w="sm" len="sm"/>
              <a:tailEnd type="none" w="sm" len="sm"/>
            </a:ln>
          </p:spPr>
          <p:txBody>
            <a:bodyPr/>
            <a:lstStyle/>
            <a:p>
              <a:endParaRPr lang="en-IE"/>
            </a:p>
          </p:txBody>
        </p:sp>
        <p:sp>
          <p:nvSpPr>
            <p:cNvPr id="34" name="AutoShape 34"/>
            <p:cNvSpPr/>
            <p:nvPr/>
          </p:nvSpPr>
          <p:spPr>
            <a:xfrm flipV="1">
              <a:off x="13148476" y="5838530"/>
              <a:ext cx="2834531" cy="400717"/>
            </a:xfrm>
            <a:prstGeom prst="line">
              <a:avLst/>
            </a:prstGeom>
            <a:ln w="25400" cap="flat">
              <a:solidFill>
                <a:srgbClr val="717073"/>
              </a:solidFill>
              <a:prstDash val="solid"/>
              <a:headEnd type="none" w="sm" len="sm"/>
              <a:tailEnd type="none" w="sm" len="sm"/>
            </a:ln>
          </p:spPr>
          <p:txBody>
            <a:bodyPr/>
            <a:lstStyle/>
            <a:p>
              <a:endParaRPr lang="en-IE"/>
            </a:p>
          </p:txBody>
        </p:sp>
        <p:grpSp>
          <p:nvGrpSpPr>
            <p:cNvPr id="35" name="Group 35"/>
            <p:cNvGrpSpPr/>
            <p:nvPr/>
          </p:nvGrpSpPr>
          <p:grpSpPr>
            <a:xfrm>
              <a:off x="949882" y="1349829"/>
              <a:ext cx="2563381" cy="516408"/>
              <a:chOff x="0" y="0"/>
              <a:chExt cx="506347" cy="102006"/>
            </a:xfrm>
          </p:grpSpPr>
          <p:sp>
            <p:nvSpPr>
              <p:cNvPr id="36" name="Freeform 36"/>
              <p:cNvSpPr/>
              <p:nvPr/>
            </p:nvSpPr>
            <p:spPr>
              <a:xfrm>
                <a:off x="0" y="0"/>
                <a:ext cx="506347" cy="102006"/>
              </a:xfrm>
              <a:custGeom>
                <a:avLst/>
                <a:gdLst/>
                <a:ahLst/>
                <a:cxnLst/>
                <a:rect l="l" t="t" r="r" b="b"/>
                <a:pathLst>
                  <a:path w="506347" h="102006">
                    <a:moveTo>
                      <a:pt x="51003" y="0"/>
                    </a:moveTo>
                    <a:lnTo>
                      <a:pt x="455344" y="0"/>
                    </a:lnTo>
                    <a:cubicBezTo>
                      <a:pt x="468871" y="0"/>
                      <a:pt x="481843" y="5374"/>
                      <a:pt x="491408" y="14939"/>
                    </a:cubicBezTo>
                    <a:cubicBezTo>
                      <a:pt x="500973" y="24503"/>
                      <a:pt x="506347" y="37476"/>
                      <a:pt x="506347" y="51003"/>
                    </a:cubicBezTo>
                    <a:lnTo>
                      <a:pt x="506347" y="51003"/>
                    </a:lnTo>
                    <a:cubicBezTo>
                      <a:pt x="506347" y="79172"/>
                      <a:pt x="483512" y="102006"/>
                      <a:pt x="455344" y="102006"/>
                    </a:cubicBezTo>
                    <a:lnTo>
                      <a:pt x="51003" y="102006"/>
                    </a:lnTo>
                    <a:cubicBezTo>
                      <a:pt x="37476" y="102006"/>
                      <a:pt x="24503" y="96633"/>
                      <a:pt x="14939" y="87068"/>
                    </a:cubicBezTo>
                    <a:cubicBezTo>
                      <a:pt x="5374" y="77503"/>
                      <a:pt x="0" y="64530"/>
                      <a:pt x="0" y="51003"/>
                    </a:cubicBezTo>
                    <a:lnTo>
                      <a:pt x="0" y="51003"/>
                    </a:lnTo>
                    <a:cubicBezTo>
                      <a:pt x="0" y="37476"/>
                      <a:pt x="5374" y="24503"/>
                      <a:pt x="14939" y="14939"/>
                    </a:cubicBezTo>
                    <a:cubicBezTo>
                      <a:pt x="24503" y="5374"/>
                      <a:pt x="37476" y="0"/>
                      <a:pt x="51003" y="0"/>
                    </a:cubicBezTo>
                    <a:close/>
                  </a:path>
                </a:pathLst>
              </a:custGeom>
              <a:solidFill>
                <a:srgbClr val="0076BF"/>
              </a:solidFill>
            </p:spPr>
            <p:txBody>
              <a:bodyPr/>
              <a:lstStyle/>
              <a:p>
                <a:endParaRPr lang="en-IE"/>
              </a:p>
            </p:txBody>
          </p:sp>
          <p:sp>
            <p:nvSpPr>
              <p:cNvPr id="37" name="TextBox 37"/>
              <p:cNvSpPr txBox="1"/>
              <p:nvPr/>
            </p:nvSpPr>
            <p:spPr>
              <a:xfrm>
                <a:off x="0" y="57150"/>
                <a:ext cx="506347" cy="44856"/>
              </a:xfrm>
              <a:prstGeom prst="rect">
                <a:avLst/>
              </a:prstGeom>
            </p:spPr>
            <p:txBody>
              <a:bodyPr lIns="50800" tIns="50800" rIns="50800" bIns="50800" rtlCol="0" anchor="ctr"/>
              <a:lstStyle/>
              <a:p>
                <a:pPr algn="ctr">
                  <a:lnSpc>
                    <a:spcPts val="1840"/>
                  </a:lnSpc>
                </a:pPr>
                <a:endParaRPr/>
              </a:p>
            </p:txBody>
          </p:sp>
        </p:grpSp>
        <p:sp>
          <p:nvSpPr>
            <p:cNvPr id="38" name="TextBox 38"/>
            <p:cNvSpPr txBox="1"/>
            <p:nvPr/>
          </p:nvSpPr>
          <p:spPr>
            <a:xfrm>
              <a:off x="678313" y="5459859"/>
              <a:ext cx="3277546" cy="527744"/>
            </a:xfrm>
            <a:prstGeom prst="rect">
              <a:avLst/>
            </a:prstGeom>
          </p:spPr>
          <p:txBody>
            <a:bodyPr lIns="0" tIns="0" rIns="0" bIns="0" rtlCol="0" anchor="t">
              <a:spAutoFit/>
            </a:bodyPr>
            <a:lstStyle/>
            <a:p>
              <a:pPr marL="0" lvl="0" indent="0" algn="ctr">
                <a:lnSpc>
                  <a:spcPts val="2707"/>
                </a:lnSpc>
                <a:spcBef>
                  <a:spcPct val="0"/>
                </a:spcBef>
              </a:pPr>
              <a:r>
                <a:rPr lang="en-US" sz="2707" b="1">
                  <a:solidFill>
                    <a:srgbClr val="0077C0"/>
                  </a:solidFill>
                  <a:latin typeface="Poppins Semi-Bold"/>
                  <a:ea typeface="Poppins Semi-Bold"/>
                  <a:cs typeface="Poppins Semi-Bold"/>
                  <a:sym typeface="Poppins Semi-Bold"/>
                </a:rPr>
                <a:t>Péire stocaí</a:t>
              </a:r>
            </a:p>
          </p:txBody>
        </p:sp>
        <p:sp>
          <p:nvSpPr>
            <p:cNvPr id="39" name="TextBox 39"/>
            <p:cNvSpPr txBox="1"/>
            <p:nvPr/>
          </p:nvSpPr>
          <p:spPr>
            <a:xfrm>
              <a:off x="1017704" y="1385625"/>
              <a:ext cx="2427737" cy="454340"/>
            </a:xfrm>
            <a:prstGeom prst="rect">
              <a:avLst/>
            </a:prstGeom>
          </p:spPr>
          <p:txBody>
            <a:bodyPr lIns="0" tIns="0" rIns="0" bIns="0" rtlCol="0" anchor="t">
              <a:spAutoFit/>
            </a:bodyPr>
            <a:lstStyle/>
            <a:p>
              <a:pPr marL="0" lvl="0" indent="0" algn="ctr">
                <a:lnSpc>
                  <a:spcPts val="2540"/>
                </a:lnSpc>
                <a:spcBef>
                  <a:spcPct val="0"/>
                </a:spcBef>
              </a:pPr>
              <a:r>
                <a:rPr lang="en-US" sz="2309" b="1" u="none" strike="noStrike">
                  <a:solidFill>
                    <a:srgbClr val="FFFFFF"/>
                  </a:solidFill>
                  <a:latin typeface="Poppins Medium"/>
                  <a:ea typeface="Poppins Medium"/>
                  <a:cs typeface="Poppins Medium"/>
                  <a:sym typeface="Poppins Medium"/>
                </a:rPr>
                <a:t>3,350 litre</a:t>
              </a:r>
            </a:p>
          </p:txBody>
        </p:sp>
        <p:sp>
          <p:nvSpPr>
            <p:cNvPr id="40" name="TextBox 40"/>
            <p:cNvSpPr txBox="1"/>
            <p:nvPr/>
          </p:nvSpPr>
          <p:spPr>
            <a:xfrm>
              <a:off x="475113" y="2053199"/>
              <a:ext cx="3277546" cy="982845"/>
            </a:xfrm>
            <a:prstGeom prst="rect">
              <a:avLst/>
            </a:prstGeom>
          </p:spPr>
          <p:txBody>
            <a:bodyPr lIns="0" tIns="0" rIns="0" bIns="0" rtlCol="0" anchor="t">
              <a:spAutoFit/>
            </a:bodyPr>
            <a:lstStyle/>
            <a:p>
              <a:pPr marL="0" lvl="0" indent="0" algn="ctr">
                <a:lnSpc>
                  <a:spcPts val="2707"/>
                </a:lnSpc>
                <a:spcBef>
                  <a:spcPct val="0"/>
                </a:spcBef>
              </a:pPr>
              <a:r>
                <a:rPr lang="en-US" sz="2707" b="1">
                  <a:solidFill>
                    <a:srgbClr val="0077C0"/>
                  </a:solidFill>
                  <a:latin typeface="Poppins Semi-Bold"/>
                  <a:ea typeface="Poppins Semi-Bold"/>
                  <a:cs typeface="Poppins Semi-Bold"/>
                  <a:sym typeface="Poppins Semi-Bold"/>
                </a:rPr>
                <a:t>T-léine cadáis</a:t>
              </a:r>
            </a:p>
          </p:txBody>
        </p:sp>
        <p:grpSp>
          <p:nvGrpSpPr>
            <p:cNvPr id="41" name="Group 41"/>
            <p:cNvGrpSpPr/>
            <p:nvPr/>
          </p:nvGrpSpPr>
          <p:grpSpPr>
            <a:xfrm>
              <a:off x="949882" y="2941607"/>
              <a:ext cx="2563381" cy="516408"/>
              <a:chOff x="0" y="0"/>
              <a:chExt cx="506347" cy="102006"/>
            </a:xfrm>
          </p:grpSpPr>
          <p:sp>
            <p:nvSpPr>
              <p:cNvPr id="42" name="Freeform 42"/>
              <p:cNvSpPr/>
              <p:nvPr/>
            </p:nvSpPr>
            <p:spPr>
              <a:xfrm>
                <a:off x="0" y="0"/>
                <a:ext cx="506347" cy="102006"/>
              </a:xfrm>
              <a:custGeom>
                <a:avLst/>
                <a:gdLst/>
                <a:ahLst/>
                <a:cxnLst/>
                <a:rect l="l" t="t" r="r" b="b"/>
                <a:pathLst>
                  <a:path w="506347" h="102006">
                    <a:moveTo>
                      <a:pt x="51003" y="0"/>
                    </a:moveTo>
                    <a:lnTo>
                      <a:pt x="455344" y="0"/>
                    </a:lnTo>
                    <a:cubicBezTo>
                      <a:pt x="468871" y="0"/>
                      <a:pt x="481843" y="5374"/>
                      <a:pt x="491408" y="14939"/>
                    </a:cubicBezTo>
                    <a:cubicBezTo>
                      <a:pt x="500973" y="24503"/>
                      <a:pt x="506347" y="37476"/>
                      <a:pt x="506347" y="51003"/>
                    </a:cubicBezTo>
                    <a:lnTo>
                      <a:pt x="506347" y="51003"/>
                    </a:lnTo>
                    <a:cubicBezTo>
                      <a:pt x="506347" y="79172"/>
                      <a:pt x="483512" y="102006"/>
                      <a:pt x="455344" y="102006"/>
                    </a:cubicBezTo>
                    <a:lnTo>
                      <a:pt x="51003" y="102006"/>
                    </a:lnTo>
                    <a:cubicBezTo>
                      <a:pt x="37476" y="102006"/>
                      <a:pt x="24503" y="96633"/>
                      <a:pt x="14939" y="87068"/>
                    </a:cubicBezTo>
                    <a:cubicBezTo>
                      <a:pt x="5374" y="77503"/>
                      <a:pt x="0" y="64530"/>
                      <a:pt x="0" y="51003"/>
                    </a:cubicBezTo>
                    <a:lnTo>
                      <a:pt x="0" y="51003"/>
                    </a:lnTo>
                    <a:cubicBezTo>
                      <a:pt x="0" y="37476"/>
                      <a:pt x="5374" y="24503"/>
                      <a:pt x="14939" y="14939"/>
                    </a:cubicBezTo>
                    <a:cubicBezTo>
                      <a:pt x="24503" y="5374"/>
                      <a:pt x="37476" y="0"/>
                      <a:pt x="51003" y="0"/>
                    </a:cubicBezTo>
                    <a:close/>
                  </a:path>
                </a:pathLst>
              </a:custGeom>
              <a:solidFill>
                <a:srgbClr val="0076BF"/>
              </a:solidFill>
            </p:spPr>
            <p:txBody>
              <a:bodyPr/>
              <a:lstStyle/>
              <a:p>
                <a:endParaRPr lang="en-IE"/>
              </a:p>
            </p:txBody>
          </p:sp>
          <p:sp>
            <p:nvSpPr>
              <p:cNvPr id="43" name="TextBox 43"/>
              <p:cNvSpPr txBox="1"/>
              <p:nvPr/>
            </p:nvSpPr>
            <p:spPr>
              <a:xfrm>
                <a:off x="0" y="57150"/>
                <a:ext cx="506347" cy="44856"/>
              </a:xfrm>
              <a:prstGeom prst="rect">
                <a:avLst/>
              </a:prstGeom>
            </p:spPr>
            <p:txBody>
              <a:bodyPr lIns="50800" tIns="50800" rIns="50800" bIns="50800" rtlCol="0" anchor="ctr"/>
              <a:lstStyle/>
              <a:p>
                <a:pPr algn="ctr">
                  <a:lnSpc>
                    <a:spcPts val="1840"/>
                  </a:lnSpc>
                </a:pPr>
                <a:endParaRPr/>
              </a:p>
            </p:txBody>
          </p:sp>
        </p:grpSp>
        <p:sp>
          <p:nvSpPr>
            <p:cNvPr id="44" name="TextBox 44"/>
            <p:cNvSpPr txBox="1"/>
            <p:nvPr/>
          </p:nvSpPr>
          <p:spPr>
            <a:xfrm>
              <a:off x="692777" y="2977403"/>
              <a:ext cx="2996241" cy="454340"/>
            </a:xfrm>
            <a:prstGeom prst="rect">
              <a:avLst/>
            </a:prstGeom>
          </p:spPr>
          <p:txBody>
            <a:bodyPr lIns="0" tIns="0" rIns="0" bIns="0" rtlCol="0" anchor="t">
              <a:spAutoFit/>
            </a:bodyPr>
            <a:lstStyle/>
            <a:p>
              <a:pPr marL="0" lvl="0" indent="0" algn="ctr">
                <a:lnSpc>
                  <a:spcPts val="2540"/>
                </a:lnSpc>
                <a:spcBef>
                  <a:spcPct val="0"/>
                </a:spcBef>
              </a:pPr>
              <a:r>
                <a:rPr lang="en-US" sz="2309" b="1" u="none" strike="noStrike">
                  <a:solidFill>
                    <a:srgbClr val="FFFFFF"/>
                  </a:solidFill>
                  <a:latin typeface="Poppins Medium"/>
                  <a:ea typeface="Poppins Medium"/>
                  <a:cs typeface="Poppins Medium"/>
                  <a:sym typeface="Poppins Medium"/>
                </a:rPr>
                <a:t>2,700 litre</a:t>
              </a:r>
            </a:p>
          </p:txBody>
        </p:sp>
        <p:grpSp>
          <p:nvGrpSpPr>
            <p:cNvPr id="45" name="Group 45"/>
            <p:cNvGrpSpPr/>
            <p:nvPr/>
          </p:nvGrpSpPr>
          <p:grpSpPr>
            <a:xfrm>
              <a:off x="1035395" y="6071231"/>
              <a:ext cx="2563381" cy="516408"/>
              <a:chOff x="0" y="0"/>
              <a:chExt cx="506347" cy="102006"/>
            </a:xfrm>
          </p:grpSpPr>
          <p:sp>
            <p:nvSpPr>
              <p:cNvPr id="46" name="Freeform 46"/>
              <p:cNvSpPr/>
              <p:nvPr/>
            </p:nvSpPr>
            <p:spPr>
              <a:xfrm>
                <a:off x="0" y="0"/>
                <a:ext cx="506347" cy="102006"/>
              </a:xfrm>
              <a:custGeom>
                <a:avLst/>
                <a:gdLst/>
                <a:ahLst/>
                <a:cxnLst/>
                <a:rect l="l" t="t" r="r" b="b"/>
                <a:pathLst>
                  <a:path w="506347" h="102006">
                    <a:moveTo>
                      <a:pt x="51003" y="0"/>
                    </a:moveTo>
                    <a:lnTo>
                      <a:pt x="455344" y="0"/>
                    </a:lnTo>
                    <a:cubicBezTo>
                      <a:pt x="468871" y="0"/>
                      <a:pt x="481843" y="5374"/>
                      <a:pt x="491408" y="14939"/>
                    </a:cubicBezTo>
                    <a:cubicBezTo>
                      <a:pt x="500973" y="24503"/>
                      <a:pt x="506347" y="37476"/>
                      <a:pt x="506347" y="51003"/>
                    </a:cubicBezTo>
                    <a:lnTo>
                      <a:pt x="506347" y="51003"/>
                    </a:lnTo>
                    <a:cubicBezTo>
                      <a:pt x="506347" y="79172"/>
                      <a:pt x="483512" y="102006"/>
                      <a:pt x="455344" y="102006"/>
                    </a:cubicBezTo>
                    <a:lnTo>
                      <a:pt x="51003" y="102006"/>
                    </a:lnTo>
                    <a:cubicBezTo>
                      <a:pt x="37476" y="102006"/>
                      <a:pt x="24503" y="96633"/>
                      <a:pt x="14939" y="87068"/>
                    </a:cubicBezTo>
                    <a:cubicBezTo>
                      <a:pt x="5374" y="77503"/>
                      <a:pt x="0" y="64530"/>
                      <a:pt x="0" y="51003"/>
                    </a:cubicBezTo>
                    <a:lnTo>
                      <a:pt x="0" y="51003"/>
                    </a:lnTo>
                    <a:cubicBezTo>
                      <a:pt x="0" y="37476"/>
                      <a:pt x="5374" y="24503"/>
                      <a:pt x="14939" y="14939"/>
                    </a:cubicBezTo>
                    <a:cubicBezTo>
                      <a:pt x="24503" y="5374"/>
                      <a:pt x="37476" y="0"/>
                      <a:pt x="51003" y="0"/>
                    </a:cubicBezTo>
                    <a:close/>
                  </a:path>
                </a:pathLst>
              </a:custGeom>
              <a:solidFill>
                <a:srgbClr val="0076BF"/>
              </a:solidFill>
            </p:spPr>
            <p:txBody>
              <a:bodyPr/>
              <a:lstStyle/>
              <a:p>
                <a:endParaRPr lang="en-IE"/>
              </a:p>
            </p:txBody>
          </p:sp>
          <p:sp>
            <p:nvSpPr>
              <p:cNvPr id="47" name="TextBox 47"/>
              <p:cNvSpPr txBox="1"/>
              <p:nvPr/>
            </p:nvSpPr>
            <p:spPr>
              <a:xfrm>
                <a:off x="0" y="57150"/>
                <a:ext cx="506347" cy="44856"/>
              </a:xfrm>
              <a:prstGeom prst="rect">
                <a:avLst/>
              </a:prstGeom>
            </p:spPr>
            <p:txBody>
              <a:bodyPr lIns="50800" tIns="50800" rIns="50800" bIns="50800" rtlCol="0" anchor="ctr"/>
              <a:lstStyle/>
              <a:p>
                <a:pPr algn="ctr">
                  <a:lnSpc>
                    <a:spcPts val="1840"/>
                  </a:lnSpc>
                </a:pPr>
                <a:endParaRPr/>
              </a:p>
            </p:txBody>
          </p:sp>
        </p:grpSp>
        <p:sp>
          <p:nvSpPr>
            <p:cNvPr id="48" name="TextBox 48"/>
            <p:cNvSpPr txBox="1"/>
            <p:nvPr/>
          </p:nvSpPr>
          <p:spPr>
            <a:xfrm>
              <a:off x="818965" y="6107027"/>
              <a:ext cx="2996241" cy="454340"/>
            </a:xfrm>
            <a:prstGeom prst="rect">
              <a:avLst/>
            </a:prstGeom>
          </p:spPr>
          <p:txBody>
            <a:bodyPr lIns="0" tIns="0" rIns="0" bIns="0" rtlCol="0" anchor="t">
              <a:spAutoFit/>
            </a:bodyPr>
            <a:lstStyle/>
            <a:p>
              <a:pPr marL="0" lvl="0" indent="0" algn="ctr">
                <a:lnSpc>
                  <a:spcPts val="2540"/>
                </a:lnSpc>
                <a:spcBef>
                  <a:spcPct val="0"/>
                </a:spcBef>
              </a:pPr>
              <a:r>
                <a:rPr lang="en-US" sz="2309" b="1" u="none" strike="noStrike">
                  <a:solidFill>
                    <a:srgbClr val="FFFFFF"/>
                  </a:solidFill>
                  <a:latin typeface="Poppins Medium"/>
                  <a:ea typeface="Poppins Medium"/>
                  <a:cs typeface="Poppins Medium"/>
                  <a:sym typeface="Poppins Medium"/>
                </a:rPr>
                <a:t>375 litre</a:t>
              </a:r>
            </a:p>
          </p:txBody>
        </p:sp>
        <p:grpSp>
          <p:nvGrpSpPr>
            <p:cNvPr id="49" name="Group 49"/>
            <p:cNvGrpSpPr/>
            <p:nvPr/>
          </p:nvGrpSpPr>
          <p:grpSpPr>
            <a:xfrm>
              <a:off x="909207" y="4455031"/>
              <a:ext cx="2563381" cy="516408"/>
              <a:chOff x="0" y="0"/>
              <a:chExt cx="506347" cy="102006"/>
            </a:xfrm>
          </p:grpSpPr>
          <p:sp>
            <p:nvSpPr>
              <p:cNvPr id="50" name="Freeform 50"/>
              <p:cNvSpPr/>
              <p:nvPr/>
            </p:nvSpPr>
            <p:spPr>
              <a:xfrm>
                <a:off x="0" y="0"/>
                <a:ext cx="506347" cy="102006"/>
              </a:xfrm>
              <a:custGeom>
                <a:avLst/>
                <a:gdLst/>
                <a:ahLst/>
                <a:cxnLst/>
                <a:rect l="l" t="t" r="r" b="b"/>
                <a:pathLst>
                  <a:path w="506347" h="102006">
                    <a:moveTo>
                      <a:pt x="51003" y="0"/>
                    </a:moveTo>
                    <a:lnTo>
                      <a:pt x="455344" y="0"/>
                    </a:lnTo>
                    <a:cubicBezTo>
                      <a:pt x="468871" y="0"/>
                      <a:pt x="481843" y="5374"/>
                      <a:pt x="491408" y="14939"/>
                    </a:cubicBezTo>
                    <a:cubicBezTo>
                      <a:pt x="500973" y="24503"/>
                      <a:pt x="506347" y="37476"/>
                      <a:pt x="506347" y="51003"/>
                    </a:cubicBezTo>
                    <a:lnTo>
                      <a:pt x="506347" y="51003"/>
                    </a:lnTo>
                    <a:cubicBezTo>
                      <a:pt x="506347" y="79172"/>
                      <a:pt x="483512" y="102006"/>
                      <a:pt x="455344" y="102006"/>
                    </a:cubicBezTo>
                    <a:lnTo>
                      <a:pt x="51003" y="102006"/>
                    </a:lnTo>
                    <a:cubicBezTo>
                      <a:pt x="37476" y="102006"/>
                      <a:pt x="24503" y="96633"/>
                      <a:pt x="14939" y="87068"/>
                    </a:cubicBezTo>
                    <a:cubicBezTo>
                      <a:pt x="5374" y="77503"/>
                      <a:pt x="0" y="64530"/>
                      <a:pt x="0" y="51003"/>
                    </a:cubicBezTo>
                    <a:lnTo>
                      <a:pt x="0" y="51003"/>
                    </a:lnTo>
                    <a:cubicBezTo>
                      <a:pt x="0" y="37476"/>
                      <a:pt x="5374" y="24503"/>
                      <a:pt x="14939" y="14939"/>
                    </a:cubicBezTo>
                    <a:cubicBezTo>
                      <a:pt x="24503" y="5374"/>
                      <a:pt x="37476" y="0"/>
                      <a:pt x="51003" y="0"/>
                    </a:cubicBezTo>
                    <a:close/>
                  </a:path>
                </a:pathLst>
              </a:custGeom>
              <a:solidFill>
                <a:srgbClr val="0076BF"/>
              </a:solidFill>
            </p:spPr>
            <p:txBody>
              <a:bodyPr/>
              <a:lstStyle/>
              <a:p>
                <a:endParaRPr lang="en-IE"/>
              </a:p>
            </p:txBody>
          </p:sp>
          <p:sp>
            <p:nvSpPr>
              <p:cNvPr id="51" name="TextBox 51"/>
              <p:cNvSpPr txBox="1"/>
              <p:nvPr/>
            </p:nvSpPr>
            <p:spPr>
              <a:xfrm>
                <a:off x="0" y="57150"/>
                <a:ext cx="506347" cy="44856"/>
              </a:xfrm>
              <a:prstGeom prst="rect">
                <a:avLst/>
              </a:prstGeom>
            </p:spPr>
            <p:txBody>
              <a:bodyPr lIns="50800" tIns="50800" rIns="50800" bIns="50800" rtlCol="0" anchor="ctr"/>
              <a:lstStyle/>
              <a:p>
                <a:pPr algn="ctr">
                  <a:lnSpc>
                    <a:spcPts val="1840"/>
                  </a:lnSpc>
                </a:pPr>
                <a:endParaRPr/>
              </a:p>
            </p:txBody>
          </p:sp>
        </p:grpSp>
        <p:sp>
          <p:nvSpPr>
            <p:cNvPr id="52" name="TextBox 52"/>
            <p:cNvSpPr txBox="1"/>
            <p:nvPr/>
          </p:nvSpPr>
          <p:spPr>
            <a:xfrm>
              <a:off x="692777" y="4517098"/>
              <a:ext cx="2996241" cy="454340"/>
            </a:xfrm>
            <a:prstGeom prst="rect">
              <a:avLst/>
            </a:prstGeom>
          </p:spPr>
          <p:txBody>
            <a:bodyPr lIns="0" tIns="0" rIns="0" bIns="0" rtlCol="0" anchor="t">
              <a:spAutoFit/>
            </a:bodyPr>
            <a:lstStyle/>
            <a:p>
              <a:pPr marL="0" lvl="0" indent="0" algn="ctr">
                <a:lnSpc>
                  <a:spcPts val="2540"/>
                </a:lnSpc>
                <a:spcBef>
                  <a:spcPct val="0"/>
                </a:spcBef>
              </a:pPr>
              <a:r>
                <a:rPr lang="en-US" sz="2309" b="1" u="none" strike="noStrike">
                  <a:solidFill>
                    <a:srgbClr val="FFFFFF"/>
                  </a:solidFill>
                  <a:latin typeface="Poppins Medium"/>
                  <a:ea typeface="Poppins Medium"/>
                  <a:cs typeface="Poppins Medium"/>
                  <a:sym typeface="Poppins Medium"/>
                </a:rPr>
                <a:t>7,250 litre</a:t>
              </a:r>
            </a:p>
          </p:txBody>
        </p:sp>
        <p:sp>
          <p:nvSpPr>
            <p:cNvPr id="53" name="TextBox 53"/>
            <p:cNvSpPr txBox="1"/>
            <p:nvPr/>
          </p:nvSpPr>
          <p:spPr>
            <a:xfrm>
              <a:off x="16123659" y="666218"/>
              <a:ext cx="2996241" cy="454340"/>
            </a:xfrm>
            <a:prstGeom prst="rect">
              <a:avLst/>
            </a:prstGeom>
          </p:spPr>
          <p:txBody>
            <a:bodyPr lIns="0" tIns="0" rIns="0" bIns="0" rtlCol="0" anchor="t">
              <a:spAutoFit/>
            </a:bodyPr>
            <a:lstStyle/>
            <a:p>
              <a:pPr marL="0" lvl="0" indent="0" algn="ctr">
                <a:lnSpc>
                  <a:spcPts val="2540"/>
                </a:lnSpc>
                <a:spcBef>
                  <a:spcPct val="0"/>
                </a:spcBef>
              </a:pPr>
              <a:r>
                <a:rPr lang="en-US" sz="2309" b="1" u="none" strike="noStrike">
                  <a:solidFill>
                    <a:srgbClr val="FFFFFF"/>
                  </a:solidFill>
                  <a:latin typeface="Poppins Medium"/>
                  <a:ea typeface="Poppins Medium"/>
                  <a:cs typeface="Poppins Medium"/>
                  <a:sym typeface="Poppins Medium"/>
                </a:rPr>
                <a:t>250 litre</a:t>
              </a:r>
            </a:p>
          </p:txBody>
        </p:sp>
        <p:grpSp>
          <p:nvGrpSpPr>
            <p:cNvPr id="54" name="Group 54"/>
            <p:cNvGrpSpPr/>
            <p:nvPr/>
          </p:nvGrpSpPr>
          <p:grpSpPr>
            <a:xfrm>
              <a:off x="16340089" y="2456375"/>
              <a:ext cx="2563381" cy="516408"/>
              <a:chOff x="0" y="0"/>
              <a:chExt cx="506347" cy="102006"/>
            </a:xfrm>
          </p:grpSpPr>
          <p:sp>
            <p:nvSpPr>
              <p:cNvPr id="55" name="Freeform 55"/>
              <p:cNvSpPr/>
              <p:nvPr/>
            </p:nvSpPr>
            <p:spPr>
              <a:xfrm>
                <a:off x="0" y="0"/>
                <a:ext cx="506347" cy="102006"/>
              </a:xfrm>
              <a:custGeom>
                <a:avLst/>
                <a:gdLst/>
                <a:ahLst/>
                <a:cxnLst/>
                <a:rect l="l" t="t" r="r" b="b"/>
                <a:pathLst>
                  <a:path w="506347" h="102006">
                    <a:moveTo>
                      <a:pt x="51003" y="0"/>
                    </a:moveTo>
                    <a:lnTo>
                      <a:pt x="455344" y="0"/>
                    </a:lnTo>
                    <a:cubicBezTo>
                      <a:pt x="468871" y="0"/>
                      <a:pt x="481843" y="5374"/>
                      <a:pt x="491408" y="14939"/>
                    </a:cubicBezTo>
                    <a:cubicBezTo>
                      <a:pt x="500973" y="24503"/>
                      <a:pt x="506347" y="37476"/>
                      <a:pt x="506347" y="51003"/>
                    </a:cubicBezTo>
                    <a:lnTo>
                      <a:pt x="506347" y="51003"/>
                    </a:lnTo>
                    <a:cubicBezTo>
                      <a:pt x="506347" y="79172"/>
                      <a:pt x="483512" y="102006"/>
                      <a:pt x="455344" y="102006"/>
                    </a:cubicBezTo>
                    <a:lnTo>
                      <a:pt x="51003" y="102006"/>
                    </a:lnTo>
                    <a:cubicBezTo>
                      <a:pt x="37476" y="102006"/>
                      <a:pt x="24503" y="96633"/>
                      <a:pt x="14939" y="87068"/>
                    </a:cubicBezTo>
                    <a:cubicBezTo>
                      <a:pt x="5374" y="77503"/>
                      <a:pt x="0" y="64530"/>
                      <a:pt x="0" y="51003"/>
                    </a:cubicBezTo>
                    <a:lnTo>
                      <a:pt x="0" y="51003"/>
                    </a:lnTo>
                    <a:cubicBezTo>
                      <a:pt x="0" y="37476"/>
                      <a:pt x="5374" y="24503"/>
                      <a:pt x="14939" y="14939"/>
                    </a:cubicBezTo>
                    <a:cubicBezTo>
                      <a:pt x="24503" y="5374"/>
                      <a:pt x="37476" y="0"/>
                      <a:pt x="51003" y="0"/>
                    </a:cubicBezTo>
                    <a:close/>
                  </a:path>
                </a:pathLst>
              </a:custGeom>
              <a:solidFill>
                <a:srgbClr val="03A64A"/>
              </a:solidFill>
            </p:spPr>
            <p:txBody>
              <a:bodyPr/>
              <a:lstStyle/>
              <a:p>
                <a:endParaRPr lang="en-IE"/>
              </a:p>
            </p:txBody>
          </p:sp>
          <p:sp>
            <p:nvSpPr>
              <p:cNvPr id="56" name="TextBox 56"/>
              <p:cNvSpPr txBox="1"/>
              <p:nvPr/>
            </p:nvSpPr>
            <p:spPr>
              <a:xfrm>
                <a:off x="0" y="57150"/>
                <a:ext cx="506347" cy="44856"/>
              </a:xfrm>
              <a:prstGeom prst="rect">
                <a:avLst/>
              </a:prstGeom>
            </p:spPr>
            <p:txBody>
              <a:bodyPr lIns="50800" tIns="50800" rIns="50800" bIns="50800" rtlCol="0" anchor="ctr"/>
              <a:lstStyle/>
              <a:p>
                <a:pPr algn="ctr">
                  <a:lnSpc>
                    <a:spcPts val="1840"/>
                  </a:lnSpc>
                </a:pPr>
                <a:endParaRPr/>
              </a:p>
            </p:txBody>
          </p:sp>
        </p:grpSp>
        <p:sp>
          <p:nvSpPr>
            <p:cNvPr id="57" name="TextBox 57"/>
            <p:cNvSpPr txBox="1"/>
            <p:nvPr/>
          </p:nvSpPr>
          <p:spPr>
            <a:xfrm>
              <a:off x="16123659" y="2508635"/>
              <a:ext cx="2996241" cy="454340"/>
            </a:xfrm>
            <a:prstGeom prst="rect">
              <a:avLst/>
            </a:prstGeom>
          </p:spPr>
          <p:txBody>
            <a:bodyPr lIns="0" tIns="0" rIns="0" bIns="0" rtlCol="0" anchor="t">
              <a:spAutoFit/>
            </a:bodyPr>
            <a:lstStyle/>
            <a:p>
              <a:pPr marL="0" lvl="0" indent="0" algn="ctr">
                <a:lnSpc>
                  <a:spcPts val="2540"/>
                </a:lnSpc>
                <a:spcBef>
                  <a:spcPct val="0"/>
                </a:spcBef>
              </a:pPr>
              <a:r>
                <a:rPr lang="en-US" sz="2309" b="1" u="none" strike="noStrike">
                  <a:solidFill>
                    <a:srgbClr val="FFFFFF"/>
                  </a:solidFill>
                  <a:latin typeface="Poppins Medium"/>
                  <a:ea typeface="Poppins Medium"/>
                  <a:cs typeface="Poppins Medium"/>
                  <a:sym typeface="Poppins Medium"/>
                </a:rPr>
                <a:t>2,498 litres</a:t>
              </a:r>
            </a:p>
          </p:txBody>
        </p:sp>
        <p:grpSp>
          <p:nvGrpSpPr>
            <p:cNvPr id="58" name="Group 58"/>
            <p:cNvGrpSpPr/>
            <p:nvPr/>
          </p:nvGrpSpPr>
          <p:grpSpPr>
            <a:xfrm>
              <a:off x="16264801" y="6170631"/>
              <a:ext cx="2563381" cy="516408"/>
              <a:chOff x="0" y="0"/>
              <a:chExt cx="506347" cy="102006"/>
            </a:xfrm>
          </p:grpSpPr>
          <p:sp>
            <p:nvSpPr>
              <p:cNvPr id="59" name="Freeform 59"/>
              <p:cNvSpPr/>
              <p:nvPr/>
            </p:nvSpPr>
            <p:spPr>
              <a:xfrm>
                <a:off x="0" y="0"/>
                <a:ext cx="506347" cy="102006"/>
              </a:xfrm>
              <a:custGeom>
                <a:avLst/>
                <a:gdLst/>
                <a:ahLst/>
                <a:cxnLst/>
                <a:rect l="l" t="t" r="r" b="b"/>
                <a:pathLst>
                  <a:path w="506347" h="102006">
                    <a:moveTo>
                      <a:pt x="51003" y="0"/>
                    </a:moveTo>
                    <a:lnTo>
                      <a:pt x="455344" y="0"/>
                    </a:lnTo>
                    <a:cubicBezTo>
                      <a:pt x="468871" y="0"/>
                      <a:pt x="481843" y="5374"/>
                      <a:pt x="491408" y="14939"/>
                    </a:cubicBezTo>
                    <a:cubicBezTo>
                      <a:pt x="500973" y="24503"/>
                      <a:pt x="506347" y="37476"/>
                      <a:pt x="506347" y="51003"/>
                    </a:cubicBezTo>
                    <a:lnTo>
                      <a:pt x="506347" y="51003"/>
                    </a:lnTo>
                    <a:cubicBezTo>
                      <a:pt x="506347" y="79172"/>
                      <a:pt x="483512" y="102006"/>
                      <a:pt x="455344" y="102006"/>
                    </a:cubicBezTo>
                    <a:lnTo>
                      <a:pt x="51003" y="102006"/>
                    </a:lnTo>
                    <a:cubicBezTo>
                      <a:pt x="37476" y="102006"/>
                      <a:pt x="24503" y="96633"/>
                      <a:pt x="14939" y="87068"/>
                    </a:cubicBezTo>
                    <a:cubicBezTo>
                      <a:pt x="5374" y="77503"/>
                      <a:pt x="0" y="64530"/>
                      <a:pt x="0" y="51003"/>
                    </a:cubicBezTo>
                    <a:lnTo>
                      <a:pt x="0" y="51003"/>
                    </a:lnTo>
                    <a:cubicBezTo>
                      <a:pt x="0" y="37476"/>
                      <a:pt x="5374" y="24503"/>
                      <a:pt x="14939" y="14939"/>
                    </a:cubicBezTo>
                    <a:cubicBezTo>
                      <a:pt x="24503" y="5374"/>
                      <a:pt x="37476" y="0"/>
                      <a:pt x="51003" y="0"/>
                    </a:cubicBezTo>
                    <a:close/>
                  </a:path>
                </a:pathLst>
              </a:custGeom>
              <a:solidFill>
                <a:srgbClr val="03A64A"/>
              </a:solidFill>
            </p:spPr>
            <p:txBody>
              <a:bodyPr/>
              <a:lstStyle/>
              <a:p>
                <a:endParaRPr lang="en-IE"/>
              </a:p>
            </p:txBody>
          </p:sp>
          <p:sp>
            <p:nvSpPr>
              <p:cNvPr id="60" name="TextBox 60"/>
              <p:cNvSpPr txBox="1"/>
              <p:nvPr/>
            </p:nvSpPr>
            <p:spPr>
              <a:xfrm>
                <a:off x="0" y="57150"/>
                <a:ext cx="506347" cy="44856"/>
              </a:xfrm>
              <a:prstGeom prst="rect">
                <a:avLst/>
              </a:prstGeom>
            </p:spPr>
            <p:txBody>
              <a:bodyPr lIns="50800" tIns="50800" rIns="50800" bIns="50800" rtlCol="0" anchor="ctr"/>
              <a:lstStyle/>
              <a:p>
                <a:pPr algn="ctr">
                  <a:lnSpc>
                    <a:spcPts val="1840"/>
                  </a:lnSpc>
                </a:pPr>
                <a:endParaRPr/>
              </a:p>
            </p:txBody>
          </p:sp>
        </p:grpSp>
        <p:sp>
          <p:nvSpPr>
            <p:cNvPr id="61" name="TextBox 61"/>
            <p:cNvSpPr txBox="1"/>
            <p:nvPr/>
          </p:nvSpPr>
          <p:spPr>
            <a:xfrm>
              <a:off x="16593629" y="6232699"/>
              <a:ext cx="1905726" cy="454340"/>
            </a:xfrm>
            <a:prstGeom prst="rect">
              <a:avLst/>
            </a:prstGeom>
          </p:spPr>
          <p:txBody>
            <a:bodyPr lIns="0" tIns="0" rIns="0" bIns="0" rtlCol="0" anchor="t">
              <a:spAutoFit/>
            </a:bodyPr>
            <a:lstStyle/>
            <a:p>
              <a:pPr marL="0" lvl="0" indent="0" algn="ctr">
                <a:lnSpc>
                  <a:spcPts val="2540"/>
                </a:lnSpc>
                <a:spcBef>
                  <a:spcPct val="0"/>
                </a:spcBef>
              </a:pPr>
              <a:r>
                <a:rPr lang="en-US" sz="2309" b="1" u="none" strike="noStrike">
                  <a:solidFill>
                    <a:srgbClr val="FFFFFF"/>
                  </a:solidFill>
                  <a:latin typeface="Poppins Medium"/>
                  <a:ea typeface="Poppins Medium"/>
                  <a:cs typeface="Poppins Medium"/>
                  <a:sym typeface="Poppins Medium"/>
                </a:rPr>
                <a:t>98 litres</a:t>
              </a:r>
            </a:p>
          </p:txBody>
        </p:sp>
      </p:grpSp>
      <p:sp>
        <p:nvSpPr>
          <p:cNvPr id="62" name="TextBox 62"/>
          <p:cNvSpPr txBox="1"/>
          <p:nvPr/>
        </p:nvSpPr>
        <p:spPr>
          <a:xfrm>
            <a:off x="1028700" y="1171575"/>
            <a:ext cx="14181504" cy="1990726"/>
          </a:xfrm>
          <a:prstGeom prst="rect">
            <a:avLst/>
          </a:prstGeom>
        </p:spPr>
        <p:txBody>
          <a:bodyPr lIns="0" tIns="0" rIns="0" bIns="0" rtlCol="0" anchor="t">
            <a:spAutoFit/>
          </a:bodyPr>
          <a:lstStyle/>
          <a:p>
            <a:pPr marL="0" lvl="0" indent="0" algn="l">
              <a:lnSpc>
                <a:spcPts val="7200"/>
              </a:lnSpc>
              <a:spcBef>
                <a:spcPct val="0"/>
              </a:spcBef>
            </a:pPr>
            <a:r>
              <a:rPr lang="en-US" sz="8000" b="1" spc="-40">
                <a:solidFill>
                  <a:srgbClr val="C41188"/>
                </a:solidFill>
                <a:latin typeface="Poppins Bold"/>
                <a:ea typeface="Poppins Bold"/>
                <a:cs typeface="Poppins Bold"/>
                <a:sym typeface="Poppins Bold"/>
              </a:rPr>
              <a:t>An mó uisce atá faoi cheilt inár rudaí?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90101" y="3660673"/>
            <a:ext cx="7330808" cy="4810843"/>
            <a:chOff x="0" y="0"/>
            <a:chExt cx="812800" cy="533400"/>
          </a:xfrm>
        </p:grpSpPr>
        <p:sp>
          <p:nvSpPr>
            <p:cNvPr id="3" name="Freeform 3"/>
            <p:cNvSpPr/>
            <p:nvPr/>
          </p:nvSpPr>
          <p:spPr>
            <a:xfrm>
              <a:off x="0" y="0"/>
              <a:ext cx="812800" cy="533400"/>
            </a:xfrm>
            <a:custGeom>
              <a:avLst/>
              <a:gdLst/>
              <a:ahLst/>
              <a:cxnLst/>
              <a:rect l="l" t="t" r="r" b="b"/>
              <a:pathLst>
                <a:path w="812800" h="533400">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EDE7DD"/>
            </a:solidFill>
          </p:spPr>
          <p:txBody>
            <a:bodyPr/>
            <a:lstStyle/>
            <a:p>
              <a:endParaRPr lang="en-IE"/>
            </a:p>
          </p:txBody>
        </p:sp>
        <p:sp>
          <p:nvSpPr>
            <p:cNvPr id="4" name="TextBox 4"/>
            <p:cNvSpPr txBox="1"/>
            <p:nvPr/>
          </p:nvSpPr>
          <p:spPr>
            <a:xfrm>
              <a:off x="38100" y="146050"/>
              <a:ext cx="736600" cy="311150"/>
            </a:xfrm>
            <a:prstGeom prst="rect">
              <a:avLst/>
            </a:prstGeom>
          </p:spPr>
          <p:txBody>
            <a:bodyPr lIns="48712" tIns="48712" rIns="48712" bIns="48712" rtlCol="0" anchor="ctr"/>
            <a:lstStyle/>
            <a:p>
              <a:pPr algn="ctr">
                <a:lnSpc>
                  <a:spcPts val="1840"/>
                </a:lnSpc>
              </a:pPr>
              <a:endParaRPr/>
            </a:p>
          </p:txBody>
        </p:sp>
      </p:grpSp>
      <p:sp>
        <p:nvSpPr>
          <p:cNvPr id="5" name="Freeform 5"/>
          <p:cNvSpPr/>
          <p:nvPr/>
        </p:nvSpPr>
        <p:spPr>
          <a:xfrm rot="-1312730">
            <a:off x="7624424" y="6925928"/>
            <a:ext cx="469677" cy="533724"/>
          </a:xfrm>
          <a:custGeom>
            <a:avLst/>
            <a:gdLst/>
            <a:ahLst/>
            <a:cxnLst/>
            <a:rect l="l" t="t" r="r" b="b"/>
            <a:pathLst>
              <a:path w="469677" h="533724">
                <a:moveTo>
                  <a:pt x="0" y="0"/>
                </a:moveTo>
                <a:lnTo>
                  <a:pt x="469677" y="0"/>
                </a:lnTo>
                <a:lnTo>
                  <a:pt x="469677" y="533724"/>
                </a:lnTo>
                <a:lnTo>
                  <a:pt x="0" y="5337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sp>
        <p:nvSpPr>
          <p:cNvPr id="6" name="Freeform 6"/>
          <p:cNvSpPr/>
          <p:nvPr/>
        </p:nvSpPr>
        <p:spPr>
          <a:xfrm rot="-1312730">
            <a:off x="8086400" y="6740413"/>
            <a:ext cx="469677" cy="533724"/>
          </a:xfrm>
          <a:custGeom>
            <a:avLst/>
            <a:gdLst/>
            <a:ahLst/>
            <a:cxnLst/>
            <a:rect l="l" t="t" r="r" b="b"/>
            <a:pathLst>
              <a:path w="469677" h="533724">
                <a:moveTo>
                  <a:pt x="0" y="0"/>
                </a:moveTo>
                <a:lnTo>
                  <a:pt x="469678" y="0"/>
                </a:lnTo>
                <a:lnTo>
                  <a:pt x="469678" y="533724"/>
                </a:lnTo>
                <a:lnTo>
                  <a:pt x="0" y="5337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sp>
        <p:nvSpPr>
          <p:cNvPr id="7" name="Freeform 7"/>
          <p:cNvSpPr/>
          <p:nvPr/>
        </p:nvSpPr>
        <p:spPr>
          <a:xfrm>
            <a:off x="11184503" y="4592395"/>
            <a:ext cx="1002115" cy="1473699"/>
          </a:xfrm>
          <a:custGeom>
            <a:avLst/>
            <a:gdLst/>
            <a:ahLst/>
            <a:cxnLst/>
            <a:rect l="l" t="t" r="r" b="b"/>
            <a:pathLst>
              <a:path w="1002115" h="1473699">
                <a:moveTo>
                  <a:pt x="0" y="0"/>
                </a:moveTo>
                <a:lnTo>
                  <a:pt x="1002116" y="0"/>
                </a:lnTo>
                <a:lnTo>
                  <a:pt x="1002116" y="1473699"/>
                </a:lnTo>
                <a:lnTo>
                  <a:pt x="0" y="147369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IE"/>
          </a:p>
        </p:txBody>
      </p:sp>
      <p:sp>
        <p:nvSpPr>
          <p:cNvPr id="8" name="Freeform 8"/>
          <p:cNvSpPr/>
          <p:nvPr/>
        </p:nvSpPr>
        <p:spPr>
          <a:xfrm>
            <a:off x="6154536" y="5392081"/>
            <a:ext cx="1645493" cy="1365759"/>
          </a:xfrm>
          <a:custGeom>
            <a:avLst/>
            <a:gdLst/>
            <a:ahLst/>
            <a:cxnLst/>
            <a:rect l="l" t="t" r="r" b="b"/>
            <a:pathLst>
              <a:path w="1645493" h="1365759">
                <a:moveTo>
                  <a:pt x="0" y="0"/>
                </a:moveTo>
                <a:lnTo>
                  <a:pt x="1645493" y="0"/>
                </a:lnTo>
                <a:lnTo>
                  <a:pt x="1645493" y="1365759"/>
                </a:lnTo>
                <a:lnTo>
                  <a:pt x="0" y="1365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IE"/>
          </a:p>
        </p:txBody>
      </p:sp>
      <p:sp>
        <p:nvSpPr>
          <p:cNvPr id="9" name="Freeform 9"/>
          <p:cNvSpPr/>
          <p:nvPr/>
        </p:nvSpPr>
        <p:spPr>
          <a:xfrm rot="710905">
            <a:off x="7327280" y="4138296"/>
            <a:ext cx="429227" cy="1021968"/>
          </a:xfrm>
          <a:custGeom>
            <a:avLst/>
            <a:gdLst/>
            <a:ahLst/>
            <a:cxnLst/>
            <a:rect l="l" t="t" r="r" b="b"/>
            <a:pathLst>
              <a:path w="429227" h="1021968">
                <a:moveTo>
                  <a:pt x="0" y="0"/>
                </a:moveTo>
                <a:lnTo>
                  <a:pt x="429227" y="0"/>
                </a:lnTo>
                <a:lnTo>
                  <a:pt x="429227" y="1021967"/>
                </a:lnTo>
                <a:lnTo>
                  <a:pt x="0" y="102196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IE"/>
          </a:p>
        </p:txBody>
      </p:sp>
      <p:sp>
        <p:nvSpPr>
          <p:cNvPr id="10" name="Freeform 10"/>
          <p:cNvSpPr/>
          <p:nvPr/>
        </p:nvSpPr>
        <p:spPr>
          <a:xfrm>
            <a:off x="9879244" y="3953010"/>
            <a:ext cx="774775" cy="1076076"/>
          </a:xfrm>
          <a:custGeom>
            <a:avLst/>
            <a:gdLst/>
            <a:ahLst/>
            <a:cxnLst/>
            <a:rect l="l" t="t" r="r" b="b"/>
            <a:pathLst>
              <a:path w="774775" h="1076076">
                <a:moveTo>
                  <a:pt x="0" y="0"/>
                </a:moveTo>
                <a:lnTo>
                  <a:pt x="774775" y="0"/>
                </a:lnTo>
                <a:lnTo>
                  <a:pt x="774775" y="1076077"/>
                </a:lnTo>
                <a:lnTo>
                  <a:pt x="0" y="107607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IE"/>
          </a:p>
        </p:txBody>
      </p:sp>
      <p:sp>
        <p:nvSpPr>
          <p:cNvPr id="11" name="Freeform 11"/>
          <p:cNvSpPr/>
          <p:nvPr/>
        </p:nvSpPr>
        <p:spPr>
          <a:xfrm>
            <a:off x="11256290" y="6142189"/>
            <a:ext cx="1332824" cy="1066259"/>
          </a:xfrm>
          <a:custGeom>
            <a:avLst/>
            <a:gdLst/>
            <a:ahLst/>
            <a:cxnLst/>
            <a:rect l="l" t="t" r="r" b="b"/>
            <a:pathLst>
              <a:path w="1332824" h="1066259">
                <a:moveTo>
                  <a:pt x="0" y="0"/>
                </a:moveTo>
                <a:lnTo>
                  <a:pt x="1332824" y="0"/>
                </a:lnTo>
                <a:lnTo>
                  <a:pt x="1332824" y="1066259"/>
                </a:lnTo>
                <a:lnTo>
                  <a:pt x="0" y="1066259"/>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IE"/>
          </a:p>
        </p:txBody>
      </p:sp>
      <p:sp>
        <p:nvSpPr>
          <p:cNvPr id="12" name="Freeform 12"/>
          <p:cNvSpPr/>
          <p:nvPr/>
        </p:nvSpPr>
        <p:spPr>
          <a:xfrm>
            <a:off x="10482018" y="5053443"/>
            <a:ext cx="702485" cy="872652"/>
          </a:xfrm>
          <a:custGeom>
            <a:avLst/>
            <a:gdLst/>
            <a:ahLst/>
            <a:cxnLst/>
            <a:rect l="l" t="t" r="r" b="b"/>
            <a:pathLst>
              <a:path w="702485" h="872652">
                <a:moveTo>
                  <a:pt x="0" y="0"/>
                </a:moveTo>
                <a:lnTo>
                  <a:pt x="702485" y="0"/>
                </a:lnTo>
                <a:lnTo>
                  <a:pt x="702485" y="872653"/>
                </a:lnTo>
                <a:lnTo>
                  <a:pt x="0" y="872653"/>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IE"/>
          </a:p>
        </p:txBody>
      </p:sp>
      <p:sp>
        <p:nvSpPr>
          <p:cNvPr id="13" name="Freeform 13"/>
          <p:cNvSpPr/>
          <p:nvPr/>
        </p:nvSpPr>
        <p:spPr>
          <a:xfrm rot="919006">
            <a:off x="8179330" y="5572861"/>
            <a:ext cx="722361" cy="693466"/>
          </a:xfrm>
          <a:custGeom>
            <a:avLst/>
            <a:gdLst/>
            <a:ahLst/>
            <a:cxnLst/>
            <a:rect l="l" t="t" r="r" b="b"/>
            <a:pathLst>
              <a:path w="722361" h="693466">
                <a:moveTo>
                  <a:pt x="0" y="0"/>
                </a:moveTo>
                <a:lnTo>
                  <a:pt x="722361" y="0"/>
                </a:lnTo>
                <a:lnTo>
                  <a:pt x="722361" y="693466"/>
                </a:lnTo>
                <a:lnTo>
                  <a:pt x="0" y="693466"/>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IE"/>
          </a:p>
        </p:txBody>
      </p:sp>
      <p:sp>
        <p:nvSpPr>
          <p:cNvPr id="14" name="Freeform 14"/>
          <p:cNvSpPr/>
          <p:nvPr/>
        </p:nvSpPr>
        <p:spPr>
          <a:xfrm rot="1123935">
            <a:off x="8015455" y="4118842"/>
            <a:ext cx="1668956" cy="1276751"/>
          </a:xfrm>
          <a:custGeom>
            <a:avLst/>
            <a:gdLst/>
            <a:ahLst/>
            <a:cxnLst/>
            <a:rect l="l" t="t" r="r" b="b"/>
            <a:pathLst>
              <a:path w="1668956" h="1276751">
                <a:moveTo>
                  <a:pt x="0" y="0"/>
                </a:moveTo>
                <a:lnTo>
                  <a:pt x="1668956" y="0"/>
                </a:lnTo>
                <a:lnTo>
                  <a:pt x="1668956" y="1276752"/>
                </a:lnTo>
                <a:lnTo>
                  <a:pt x="0" y="127675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IE"/>
          </a:p>
        </p:txBody>
      </p:sp>
      <p:sp>
        <p:nvSpPr>
          <p:cNvPr id="15" name="Freeform 15"/>
          <p:cNvSpPr/>
          <p:nvPr/>
        </p:nvSpPr>
        <p:spPr>
          <a:xfrm rot="-701329">
            <a:off x="9448437" y="5572984"/>
            <a:ext cx="861613" cy="392034"/>
          </a:xfrm>
          <a:custGeom>
            <a:avLst/>
            <a:gdLst/>
            <a:ahLst/>
            <a:cxnLst/>
            <a:rect l="l" t="t" r="r" b="b"/>
            <a:pathLst>
              <a:path w="861613" h="392034">
                <a:moveTo>
                  <a:pt x="0" y="0"/>
                </a:moveTo>
                <a:lnTo>
                  <a:pt x="861613" y="0"/>
                </a:lnTo>
                <a:lnTo>
                  <a:pt x="861613" y="392034"/>
                </a:lnTo>
                <a:lnTo>
                  <a:pt x="0" y="392034"/>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IE"/>
          </a:p>
        </p:txBody>
      </p:sp>
      <p:sp>
        <p:nvSpPr>
          <p:cNvPr id="16" name="Freeform 16"/>
          <p:cNvSpPr/>
          <p:nvPr/>
        </p:nvSpPr>
        <p:spPr>
          <a:xfrm>
            <a:off x="2359171" y="7335685"/>
            <a:ext cx="2586040" cy="2519974"/>
          </a:xfrm>
          <a:custGeom>
            <a:avLst/>
            <a:gdLst/>
            <a:ahLst/>
            <a:cxnLst/>
            <a:rect l="l" t="t" r="r" b="b"/>
            <a:pathLst>
              <a:path w="2586040" h="2519974">
                <a:moveTo>
                  <a:pt x="0" y="0"/>
                </a:moveTo>
                <a:lnTo>
                  <a:pt x="2586040" y="0"/>
                </a:lnTo>
                <a:lnTo>
                  <a:pt x="2586040" y="2519974"/>
                </a:lnTo>
                <a:lnTo>
                  <a:pt x="0" y="2519974"/>
                </a:lnTo>
                <a:lnTo>
                  <a:pt x="0" y="0"/>
                </a:lnTo>
                <a:close/>
              </a:path>
            </a:pathLst>
          </a:custGeom>
          <a:blipFill>
            <a:blip r:embed="rId13" cstate="email">
              <a:extLst>
                <a:ext uri="{28A0092B-C50C-407E-A947-70E740481C1C}">
                  <a14:useLocalDpi xmlns:a14="http://schemas.microsoft.com/office/drawing/2010/main"/>
                </a:ext>
              </a:extLst>
            </a:blip>
            <a:stretch>
              <a:fillRect/>
            </a:stretch>
          </a:blipFill>
        </p:spPr>
        <p:txBody>
          <a:bodyPr/>
          <a:lstStyle/>
          <a:p>
            <a:endParaRPr lang="en-IE"/>
          </a:p>
        </p:txBody>
      </p:sp>
      <p:sp>
        <p:nvSpPr>
          <p:cNvPr id="17" name="Freeform 17"/>
          <p:cNvSpPr/>
          <p:nvPr/>
        </p:nvSpPr>
        <p:spPr>
          <a:xfrm>
            <a:off x="13790086" y="7068845"/>
            <a:ext cx="2410593" cy="2786813"/>
          </a:xfrm>
          <a:custGeom>
            <a:avLst/>
            <a:gdLst/>
            <a:ahLst/>
            <a:cxnLst/>
            <a:rect l="l" t="t" r="r" b="b"/>
            <a:pathLst>
              <a:path w="2410593" h="2786813">
                <a:moveTo>
                  <a:pt x="0" y="0"/>
                </a:moveTo>
                <a:lnTo>
                  <a:pt x="2410593" y="0"/>
                </a:lnTo>
                <a:lnTo>
                  <a:pt x="2410593" y="2786814"/>
                </a:lnTo>
                <a:lnTo>
                  <a:pt x="0" y="2786814"/>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IE"/>
          </a:p>
        </p:txBody>
      </p:sp>
      <p:sp>
        <p:nvSpPr>
          <p:cNvPr id="18" name="TextBox 18"/>
          <p:cNvSpPr txBox="1"/>
          <p:nvPr/>
        </p:nvSpPr>
        <p:spPr>
          <a:xfrm rot="-642223">
            <a:off x="13933186" y="7737917"/>
            <a:ext cx="2126813" cy="718526"/>
          </a:xfrm>
          <a:prstGeom prst="rect">
            <a:avLst/>
          </a:prstGeom>
        </p:spPr>
        <p:txBody>
          <a:bodyPr lIns="0" tIns="0" rIns="0" bIns="0" rtlCol="0" anchor="t">
            <a:spAutoFit/>
          </a:bodyPr>
          <a:lstStyle/>
          <a:p>
            <a:pPr algn="ctr">
              <a:lnSpc>
                <a:spcPts val="2834"/>
              </a:lnSpc>
              <a:spcBef>
                <a:spcPct val="0"/>
              </a:spcBef>
            </a:pPr>
            <a:r>
              <a:rPr lang="en-US" sz="2576" spc="-12">
                <a:solidFill>
                  <a:srgbClr val="FFFFFF"/>
                </a:solidFill>
                <a:latin typeface="Hitchcut"/>
                <a:ea typeface="Hitchcut"/>
                <a:cs typeface="Hitchcut"/>
                <a:sym typeface="Hitchcut"/>
              </a:rPr>
              <a:t>CEANNAIGH ANOIS!</a:t>
            </a:r>
          </a:p>
        </p:txBody>
      </p:sp>
      <p:sp>
        <p:nvSpPr>
          <p:cNvPr id="19" name="Freeform 19"/>
          <p:cNvSpPr/>
          <p:nvPr/>
        </p:nvSpPr>
        <p:spPr>
          <a:xfrm flipH="1">
            <a:off x="13790086" y="3891357"/>
            <a:ext cx="2588988" cy="2550153"/>
          </a:xfrm>
          <a:custGeom>
            <a:avLst/>
            <a:gdLst/>
            <a:ahLst/>
            <a:cxnLst/>
            <a:rect l="l" t="t" r="r" b="b"/>
            <a:pathLst>
              <a:path w="2588988" h="2550153">
                <a:moveTo>
                  <a:pt x="2588988" y="0"/>
                </a:moveTo>
                <a:lnTo>
                  <a:pt x="0" y="0"/>
                </a:lnTo>
                <a:lnTo>
                  <a:pt x="0" y="2550153"/>
                </a:lnTo>
                <a:lnTo>
                  <a:pt x="2588988" y="2550153"/>
                </a:lnTo>
                <a:lnTo>
                  <a:pt x="2588988"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IE"/>
          </a:p>
        </p:txBody>
      </p:sp>
      <p:sp>
        <p:nvSpPr>
          <p:cNvPr id="20" name="Freeform 20"/>
          <p:cNvSpPr/>
          <p:nvPr/>
        </p:nvSpPr>
        <p:spPr>
          <a:xfrm>
            <a:off x="4956152" y="4242038"/>
            <a:ext cx="1596837" cy="590830"/>
          </a:xfrm>
          <a:custGeom>
            <a:avLst/>
            <a:gdLst/>
            <a:ahLst/>
            <a:cxnLst/>
            <a:rect l="l" t="t" r="r" b="b"/>
            <a:pathLst>
              <a:path w="1596837" h="590830">
                <a:moveTo>
                  <a:pt x="0" y="0"/>
                </a:moveTo>
                <a:lnTo>
                  <a:pt x="1596837" y="0"/>
                </a:lnTo>
                <a:lnTo>
                  <a:pt x="1596837" y="590830"/>
                </a:lnTo>
                <a:lnTo>
                  <a:pt x="0" y="590830"/>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IE"/>
          </a:p>
        </p:txBody>
      </p:sp>
      <p:sp>
        <p:nvSpPr>
          <p:cNvPr id="21" name="Freeform 21"/>
          <p:cNvSpPr/>
          <p:nvPr/>
        </p:nvSpPr>
        <p:spPr>
          <a:xfrm rot="-1162907" flipV="1">
            <a:off x="4998000" y="8300257"/>
            <a:ext cx="1596837" cy="590830"/>
          </a:xfrm>
          <a:custGeom>
            <a:avLst/>
            <a:gdLst/>
            <a:ahLst/>
            <a:cxnLst/>
            <a:rect l="l" t="t" r="r" b="b"/>
            <a:pathLst>
              <a:path w="1596837" h="590830">
                <a:moveTo>
                  <a:pt x="0" y="590830"/>
                </a:moveTo>
                <a:lnTo>
                  <a:pt x="1596837" y="590830"/>
                </a:lnTo>
                <a:lnTo>
                  <a:pt x="1596837" y="0"/>
                </a:lnTo>
                <a:lnTo>
                  <a:pt x="0" y="0"/>
                </a:lnTo>
                <a:lnTo>
                  <a:pt x="0" y="59083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IE"/>
          </a:p>
        </p:txBody>
      </p:sp>
      <p:sp>
        <p:nvSpPr>
          <p:cNvPr id="22" name="Freeform 22"/>
          <p:cNvSpPr/>
          <p:nvPr/>
        </p:nvSpPr>
        <p:spPr>
          <a:xfrm rot="1691775" flipH="1" flipV="1">
            <a:off x="11972017" y="8179052"/>
            <a:ext cx="1596837" cy="590830"/>
          </a:xfrm>
          <a:custGeom>
            <a:avLst/>
            <a:gdLst/>
            <a:ahLst/>
            <a:cxnLst/>
            <a:rect l="l" t="t" r="r" b="b"/>
            <a:pathLst>
              <a:path w="1596837" h="590830">
                <a:moveTo>
                  <a:pt x="1596837" y="590829"/>
                </a:moveTo>
                <a:lnTo>
                  <a:pt x="0" y="590829"/>
                </a:lnTo>
                <a:lnTo>
                  <a:pt x="0" y="0"/>
                </a:lnTo>
                <a:lnTo>
                  <a:pt x="1596837" y="0"/>
                </a:lnTo>
                <a:lnTo>
                  <a:pt x="1596837" y="590829"/>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IE"/>
          </a:p>
        </p:txBody>
      </p:sp>
      <p:sp>
        <p:nvSpPr>
          <p:cNvPr id="23" name="Freeform 23"/>
          <p:cNvSpPr/>
          <p:nvPr/>
        </p:nvSpPr>
        <p:spPr>
          <a:xfrm rot="-302278" flipH="1">
            <a:off x="11993996" y="3960330"/>
            <a:ext cx="1596837" cy="590830"/>
          </a:xfrm>
          <a:custGeom>
            <a:avLst/>
            <a:gdLst/>
            <a:ahLst/>
            <a:cxnLst/>
            <a:rect l="l" t="t" r="r" b="b"/>
            <a:pathLst>
              <a:path w="1596837" h="590830">
                <a:moveTo>
                  <a:pt x="1596837" y="0"/>
                </a:moveTo>
                <a:lnTo>
                  <a:pt x="0" y="0"/>
                </a:lnTo>
                <a:lnTo>
                  <a:pt x="0" y="590830"/>
                </a:lnTo>
                <a:lnTo>
                  <a:pt x="1596837" y="590830"/>
                </a:lnTo>
                <a:lnTo>
                  <a:pt x="1596837"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IE"/>
          </a:p>
        </p:txBody>
      </p:sp>
      <p:sp>
        <p:nvSpPr>
          <p:cNvPr id="24" name="Freeform 24"/>
          <p:cNvSpPr/>
          <p:nvPr/>
        </p:nvSpPr>
        <p:spPr>
          <a:xfrm rot="1295588">
            <a:off x="2738440" y="4050983"/>
            <a:ext cx="1656212" cy="2984165"/>
          </a:xfrm>
          <a:custGeom>
            <a:avLst/>
            <a:gdLst/>
            <a:ahLst/>
            <a:cxnLst/>
            <a:rect l="l" t="t" r="r" b="b"/>
            <a:pathLst>
              <a:path w="1656212" h="2984165">
                <a:moveTo>
                  <a:pt x="0" y="0"/>
                </a:moveTo>
                <a:lnTo>
                  <a:pt x="1656212" y="0"/>
                </a:lnTo>
                <a:lnTo>
                  <a:pt x="1656212" y="2984166"/>
                </a:lnTo>
                <a:lnTo>
                  <a:pt x="0" y="2984166"/>
                </a:lnTo>
                <a:lnTo>
                  <a:pt x="0" y="0"/>
                </a:lnTo>
                <a:close/>
              </a:path>
            </a:pathLst>
          </a:custGeom>
          <a:blipFill>
            <a:blip r:embed="rId17" cstate="email">
              <a:extLst>
                <a:ext uri="{28A0092B-C50C-407E-A947-70E740481C1C}">
                  <a14:useLocalDpi xmlns:a14="http://schemas.microsoft.com/office/drawing/2010/main"/>
                </a:ext>
              </a:extLst>
            </a:blip>
            <a:stretch>
              <a:fillRect/>
            </a:stretch>
          </a:blipFill>
        </p:spPr>
        <p:txBody>
          <a:bodyPr/>
          <a:lstStyle/>
          <a:p>
            <a:endParaRPr lang="en-IE"/>
          </a:p>
        </p:txBody>
      </p:sp>
      <p:sp>
        <p:nvSpPr>
          <p:cNvPr id="25" name="Freeform 25"/>
          <p:cNvSpPr/>
          <p:nvPr/>
        </p:nvSpPr>
        <p:spPr>
          <a:xfrm rot="1295588">
            <a:off x="3612446" y="5334292"/>
            <a:ext cx="616301" cy="636677"/>
          </a:xfrm>
          <a:custGeom>
            <a:avLst/>
            <a:gdLst/>
            <a:ahLst/>
            <a:cxnLst/>
            <a:rect l="l" t="t" r="r" b="b"/>
            <a:pathLst>
              <a:path w="616301" h="636677">
                <a:moveTo>
                  <a:pt x="0" y="0"/>
                </a:moveTo>
                <a:lnTo>
                  <a:pt x="616301" y="0"/>
                </a:lnTo>
                <a:lnTo>
                  <a:pt x="616301" y="636677"/>
                </a:lnTo>
                <a:lnTo>
                  <a:pt x="0" y="636677"/>
                </a:lnTo>
                <a:lnTo>
                  <a:pt x="0" y="0"/>
                </a:lnTo>
                <a:close/>
              </a:path>
            </a:pathLst>
          </a:custGeom>
          <a:blipFill>
            <a:blip r:embed="rId18" cstate="email">
              <a:extLst>
                <a:ext uri="{28A0092B-C50C-407E-A947-70E740481C1C}">
                  <a14:useLocalDpi xmlns:a14="http://schemas.microsoft.com/office/drawing/2010/main"/>
                </a:ext>
              </a:extLst>
            </a:blip>
            <a:stretch>
              <a:fillRect/>
            </a:stretch>
          </a:blipFill>
        </p:spPr>
        <p:txBody>
          <a:bodyPr/>
          <a:lstStyle/>
          <a:p>
            <a:endParaRPr lang="en-IE"/>
          </a:p>
        </p:txBody>
      </p:sp>
      <p:sp>
        <p:nvSpPr>
          <p:cNvPr id="26" name="Freeform 26"/>
          <p:cNvSpPr/>
          <p:nvPr/>
        </p:nvSpPr>
        <p:spPr>
          <a:xfrm rot="1295588">
            <a:off x="3324564" y="6052741"/>
            <a:ext cx="663505" cy="663505"/>
          </a:xfrm>
          <a:custGeom>
            <a:avLst/>
            <a:gdLst/>
            <a:ahLst/>
            <a:cxnLst/>
            <a:rect l="l" t="t" r="r" b="b"/>
            <a:pathLst>
              <a:path w="663505" h="663505">
                <a:moveTo>
                  <a:pt x="0" y="0"/>
                </a:moveTo>
                <a:lnTo>
                  <a:pt x="663504" y="0"/>
                </a:lnTo>
                <a:lnTo>
                  <a:pt x="663504" y="663505"/>
                </a:lnTo>
                <a:lnTo>
                  <a:pt x="0" y="663505"/>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IE"/>
          </a:p>
        </p:txBody>
      </p:sp>
      <p:sp>
        <p:nvSpPr>
          <p:cNvPr id="27" name="Freeform 27"/>
          <p:cNvSpPr/>
          <p:nvPr/>
        </p:nvSpPr>
        <p:spPr>
          <a:xfrm rot="1295588">
            <a:off x="3217170" y="4350601"/>
            <a:ext cx="647681" cy="647681"/>
          </a:xfrm>
          <a:custGeom>
            <a:avLst/>
            <a:gdLst/>
            <a:ahLst/>
            <a:cxnLst/>
            <a:rect l="l" t="t" r="r" b="b"/>
            <a:pathLst>
              <a:path w="647681" h="647681">
                <a:moveTo>
                  <a:pt x="0" y="0"/>
                </a:moveTo>
                <a:lnTo>
                  <a:pt x="647681" y="0"/>
                </a:lnTo>
                <a:lnTo>
                  <a:pt x="647681" y="647681"/>
                </a:lnTo>
                <a:lnTo>
                  <a:pt x="0" y="647681"/>
                </a:lnTo>
                <a:lnTo>
                  <a:pt x="0" y="0"/>
                </a:lnTo>
                <a:close/>
              </a:path>
            </a:pathLst>
          </a:custGeom>
          <a:blipFill>
            <a:blip r:embed="rId20" cstate="email">
              <a:extLst>
                <a:ext uri="{28A0092B-C50C-407E-A947-70E740481C1C}">
                  <a14:useLocalDpi xmlns:a14="http://schemas.microsoft.com/office/drawing/2010/main"/>
                </a:ext>
              </a:extLst>
            </a:blip>
            <a:stretch>
              <a:fillRect/>
            </a:stretch>
          </a:blipFill>
        </p:spPr>
        <p:txBody>
          <a:bodyPr/>
          <a:lstStyle/>
          <a:p>
            <a:endParaRPr lang="en-IE"/>
          </a:p>
        </p:txBody>
      </p:sp>
      <p:sp>
        <p:nvSpPr>
          <p:cNvPr id="28" name="Freeform 28"/>
          <p:cNvSpPr/>
          <p:nvPr/>
        </p:nvSpPr>
        <p:spPr>
          <a:xfrm rot="1295588">
            <a:off x="2940775" y="5069160"/>
            <a:ext cx="647681" cy="647681"/>
          </a:xfrm>
          <a:custGeom>
            <a:avLst/>
            <a:gdLst/>
            <a:ahLst/>
            <a:cxnLst/>
            <a:rect l="l" t="t" r="r" b="b"/>
            <a:pathLst>
              <a:path w="647681" h="647681">
                <a:moveTo>
                  <a:pt x="0" y="0"/>
                </a:moveTo>
                <a:lnTo>
                  <a:pt x="647681" y="0"/>
                </a:lnTo>
                <a:lnTo>
                  <a:pt x="647681" y="647681"/>
                </a:lnTo>
                <a:lnTo>
                  <a:pt x="0" y="647681"/>
                </a:lnTo>
                <a:lnTo>
                  <a:pt x="0" y="0"/>
                </a:lnTo>
                <a:close/>
              </a:path>
            </a:pathLst>
          </a:custGeom>
          <a:blipFill>
            <a:blip>
              <a:extLst>
                <a:ext uri="{96DAC541-7B7A-43D3-8B79-37D633B846F1}">
                  <asvg:svgBlip xmlns:asvg="http://schemas.microsoft.com/office/drawing/2016/SVG/main" r:embed="rId21"/>
                </a:ext>
              </a:extLst>
            </a:blip>
            <a:stretch>
              <a:fillRect/>
            </a:stretch>
          </a:blipFill>
        </p:spPr>
        <p:txBody>
          <a:bodyPr/>
          <a:lstStyle/>
          <a:p>
            <a:endParaRPr lang="en-IE"/>
          </a:p>
        </p:txBody>
      </p:sp>
      <p:sp>
        <p:nvSpPr>
          <p:cNvPr id="29" name="Freeform 29"/>
          <p:cNvSpPr/>
          <p:nvPr/>
        </p:nvSpPr>
        <p:spPr>
          <a:xfrm rot="1295588">
            <a:off x="2658525" y="5783764"/>
            <a:ext cx="640732" cy="640732"/>
          </a:xfrm>
          <a:custGeom>
            <a:avLst/>
            <a:gdLst/>
            <a:ahLst/>
            <a:cxnLst/>
            <a:rect l="l" t="t" r="r" b="b"/>
            <a:pathLst>
              <a:path w="640732" h="640732">
                <a:moveTo>
                  <a:pt x="0" y="0"/>
                </a:moveTo>
                <a:lnTo>
                  <a:pt x="640732" y="0"/>
                </a:lnTo>
                <a:lnTo>
                  <a:pt x="640732" y="640733"/>
                </a:lnTo>
                <a:lnTo>
                  <a:pt x="0" y="640733"/>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en-IE"/>
          </a:p>
        </p:txBody>
      </p:sp>
      <p:sp>
        <p:nvSpPr>
          <p:cNvPr id="30" name="Freeform 30"/>
          <p:cNvSpPr/>
          <p:nvPr/>
        </p:nvSpPr>
        <p:spPr>
          <a:xfrm rot="1295588">
            <a:off x="3865482" y="4607196"/>
            <a:ext cx="647681" cy="647681"/>
          </a:xfrm>
          <a:custGeom>
            <a:avLst/>
            <a:gdLst/>
            <a:ahLst/>
            <a:cxnLst/>
            <a:rect l="l" t="t" r="r" b="b"/>
            <a:pathLst>
              <a:path w="647681" h="647681">
                <a:moveTo>
                  <a:pt x="0" y="0"/>
                </a:moveTo>
                <a:lnTo>
                  <a:pt x="647680" y="0"/>
                </a:lnTo>
                <a:lnTo>
                  <a:pt x="647680" y="647681"/>
                </a:lnTo>
                <a:lnTo>
                  <a:pt x="0" y="647681"/>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en-IE"/>
          </a:p>
        </p:txBody>
      </p:sp>
      <p:sp>
        <p:nvSpPr>
          <p:cNvPr id="31" name="Freeform 31"/>
          <p:cNvSpPr/>
          <p:nvPr/>
        </p:nvSpPr>
        <p:spPr>
          <a:xfrm rot="-996963">
            <a:off x="2079729" y="3965522"/>
            <a:ext cx="756984" cy="1305144"/>
          </a:xfrm>
          <a:custGeom>
            <a:avLst/>
            <a:gdLst/>
            <a:ahLst/>
            <a:cxnLst/>
            <a:rect l="l" t="t" r="r" b="b"/>
            <a:pathLst>
              <a:path w="756984" h="1305144">
                <a:moveTo>
                  <a:pt x="0" y="0"/>
                </a:moveTo>
                <a:lnTo>
                  <a:pt x="756984" y="0"/>
                </a:lnTo>
                <a:lnTo>
                  <a:pt x="756984" y="1305144"/>
                </a:lnTo>
                <a:lnTo>
                  <a:pt x="0" y="1305144"/>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IE"/>
          </a:p>
        </p:txBody>
      </p:sp>
      <p:grpSp>
        <p:nvGrpSpPr>
          <p:cNvPr id="32" name="Group 32"/>
          <p:cNvGrpSpPr/>
          <p:nvPr/>
        </p:nvGrpSpPr>
        <p:grpSpPr>
          <a:xfrm>
            <a:off x="-326974" y="-326466"/>
            <a:ext cx="21065941" cy="3731508"/>
            <a:chOff x="0" y="0"/>
            <a:chExt cx="5548231" cy="982784"/>
          </a:xfrm>
        </p:grpSpPr>
        <p:sp>
          <p:nvSpPr>
            <p:cNvPr id="33" name="Freeform 33"/>
            <p:cNvSpPr/>
            <p:nvPr/>
          </p:nvSpPr>
          <p:spPr>
            <a:xfrm>
              <a:off x="0" y="0"/>
              <a:ext cx="5548231" cy="982784"/>
            </a:xfrm>
            <a:custGeom>
              <a:avLst/>
              <a:gdLst/>
              <a:ahLst/>
              <a:cxnLst/>
              <a:rect l="l" t="t" r="r" b="b"/>
              <a:pathLst>
                <a:path w="5548231" h="982784">
                  <a:moveTo>
                    <a:pt x="0" y="0"/>
                  </a:moveTo>
                  <a:lnTo>
                    <a:pt x="5548231" y="0"/>
                  </a:lnTo>
                  <a:lnTo>
                    <a:pt x="5548231" y="982784"/>
                  </a:lnTo>
                  <a:lnTo>
                    <a:pt x="0" y="982784"/>
                  </a:lnTo>
                  <a:close/>
                </a:path>
              </a:pathLst>
            </a:custGeom>
            <a:solidFill>
              <a:srgbClr val="C41188"/>
            </a:solidFill>
          </p:spPr>
          <p:txBody>
            <a:bodyPr/>
            <a:lstStyle/>
            <a:p>
              <a:endParaRPr lang="en-IE"/>
            </a:p>
          </p:txBody>
        </p:sp>
        <p:sp>
          <p:nvSpPr>
            <p:cNvPr id="34" name="TextBox 34"/>
            <p:cNvSpPr txBox="1"/>
            <p:nvPr/>
          </p:nvSpPr>
          <p:spPr>
            <a:xfrm>
              <a:off x="0" y="57150"/>
              <a:ext cx="5548231" cy="925634"/>
            </a:xfrm>
            <a:prstGeom prst="rect">
              <a:avLst/>
            </a:prstGeom>
          </p:spPr>
          <p:txBody>
            <a:bodyPr lIns="50800" tIns="50800" rIns="50800" bIns="50800" rtlCol="0" anchor="ctr"/>
            <a:lstStyle/>
            <a:p>
              <a:pPr algn="ctr">
                <a:lnSpc>
                  <a:spcPts val="1840"/>
                </a:lnSpc>
              </a:pPr>
              <a:endParaRPr/>
            </a:p>
          </p:txBody>
        </p:sp>
      </p:grpSp>
      <p:sp>
        <p:nvSpPr>
          <p:cNvPr id="35" name="TextBox 35"/>
          <p:cNvSpPr txBox="1"/>
          <p:nvPr/>
        </p:nvSpPr>
        <p:spPr>
          <a:xfrm>
            <a:off x="1009816" y="298347"/>
            <a:ext cx="14181504" cy="2905126"/>
          </a:xfrm>
          <a:prstGeom prst="rect">
            <a:avLst/>
          </a:prstGeom>
        </p:spPr>
        <p:txBody>
          <a:bodyPr lIns="0" tIns="0" rIns="0" bIns="0" rtlCol="0" anchor="t">
            <a:spAutoFit/>
          </a:bodyPr>
          <a:lstStyle/>
          <a:p>
            <a:pPr marL="0" lvl="0" indent="0" algn="l">
              <a:lnSpc>
                <a:spcPts val="7200"/>
              </a:lnSpc>
              <a:spcBef>
                <a:spcPct val="0"/>
              </a:spcBef>
            </a:pPr>
            <a:r>
              <a:rPr lang="en-US" sz="8000" b="1" spc="-40">
                <a:solidFill>
                  <a:srgbClr val="FFFFFF"/>
                </a:solidFill>
                <a:latin typeface="Poppins Bold"/>
                <a:ea typeface="Poppins Bold"/>
                <a:cs typeface="Poppins Bold"/>
                <a:sym typeface="Poppins Bold"/>
              </a:rPr>
              <a:t>Méadaíonn an líon uisce a úsáidtear le méadú ar thomhaltas ginearálta</a:t>
            </a:r>
          </a:p>
        </p:txBody>
      </p:sp>
      <p:sp>
        <p:nvSpPr>
          <p:cNvPr id="36" name="Freeform 36"/>
          <p:cNvSpPr/>
          <p:nvPr/>
        </p:nvSpPr>
        <p:spPr>
          <a:xfrm>
            <a:off x="7910689" y="6441510"/>
            <a:ext cx="2922572" cy="3845490"/>
          </a:xfrm>
          <a:custGeom>
            <a:avLst/>
            <a:gdLst/>
            <a:ahLst/>
            <a:cxnLst/>
            <a:rect l="l" t="t" r="r" b="b"/>
            <a:pathLst>
              <a:path w="2922572" h="3845490">
                <a:moveTo>
                  <a:pt x="0" y="0"/>
                </a:moveTo>
                <a:lnTo>
                  <a:pt x="2922572" y="0"/>
                </a:lnTo>
                <a:lnTo>
                  <a:pt x="2922572" y="3845490"/>
                </a:lnTo>
                <a:lnTo>
                  <a:pt x="0" y="3845490"/>
                </a:lnTo>
                <a:lnTo>
                  <a:pt x="0" y="0"/>
                </a:lnTo>
                <a:close/>
              </a:path>
            </a:pathLst>
          </a:custGeom>
          <a:blipFill>
            <a:blip>
              <a:extLst>
                <a:ext uri="{96DAC541-7B7A-43D3-8B79-37D633B846F1}">
                  <asvg:svgBlip xmlns:asvg="http://schemas.microsoft.com/office/drawing/2016/SVG/main" r:embed="rId25"/>
                </a:ext>
              </a:extLst>
            </a:blip>
            <a:stretch>
              <a:fillRect/>
            </a:stretch>
          </a:blipFill>
          <a:ln cap="sq">
            <a:noFill/>
            <a:prstDash val="solid"/>
            <a:miter/>
          </a:ln>
        </p:spPr>
        <p:txBody>
          <a:bodyPr/>
          <a:lstStyle/>
          <a:p>
            <a:endParaRPr lang="en-IE"/>
          </a:p>
        </p:txBody>
      </p:sp>
      <p:grpSp>
        <p:nvGrpSpPr>
          <p:cNvPr id="37" name="Group 37"/>
          <p:cNvGrpSpPr/>
          <p:nvPr/>
        </p:nvGrpSpPr>
        <p:grpSpPr>
          <a:xfrm>
            <a:off x="-423690" y="9575601"/>
            <a:ext cx="4720162" cy="825818"/>
            <a:chOff x="0" y="0"/>
            <a:chExt cx="1243170" cy="217499"/>
          </a:xfrm>
        </p:grpSpPr>
        <p:sp>
          <p:nvSpPr>
            <p:cNvPr id="38" name="Freeform 38"/>
            <p:cNvSpPr/>
            <p:nvPr/>
          </p:nvSpPr>
          <p:spPr>
            <a:xfrm>
              <a:off x="0" y="0"/>
              <a:ext cx="1243170" cy="217499"/>
            </a:xfrm>
            <a:custGeom>
              <a:avLst/>
              <a:gdLst/>
              <a:ahLst/>
              <a:cxnLst/>
              <a:rect l="l" t="t" r="r" b="b"/>
              <a:pathLst>
                <a:path w="1243170" h="217499">
                  <a:moveTo>
                    <a:pt x="49205" y="0"/>
                  </a:moveTo>
                  <a:lnTo>
                    <a:pt x="1193965" y="0"/>
                  </a:lnTo>
                  <a:cubicBezTo>
                    <a:pt x="1221140" y="0"/>
                    <a:pt x="1243170" y="22030"/>
                    <a:pt x="1243170" y="49205"/>
                  </a:cubicBezTo>
                  <a:lnTo>
                    <a:pt x="1243170" y="168294"/>
                  </a:lnTo>
                  <a:cubicBezTo>
                    <a:pt x="1243170" y="195469"/>
                    <a:pt x="1221140" y="217499"/>
                    <a:pt x="1193965" y="217499"/>
                  </a:cubicBezTo>
                  <a:lnTo>
                    <a:pt x="49205" y="217499"/>
                  </a:lnTo>
                  <a:cubicBezTo>
                    <a:pt x="22030" y="217499"/>
                    <a:pt x="0" y="195469"/>
                    <a:pt x="0" y="168294"/>
                  </a:cubicBezTo>
                  <a:lnTo>
                    <a:pt x="0" y="49205"/>
                  </a:lnTo>
                  <a:cubicBezTo>
                    <a:pt x="0" y="22030"/>
                    <a:pt x="22030" y="0"/>
                    <a:pt x="49205" y="0"/>
                  </a:cubicBezTo>
                  <a:close/>
                </a:path>
              </a:pathLst>
            </a:custGeom>
            <a:solidFill>
              <a:srgbClr val="03A64A"/>
            </a:solidFill>
          </p:spPr>
          <p:txBody>
            <a:bodyPr/>
            <a:lstStyle/>
            <a:p>
              <a:endParaRPr lang="en-IE"/>
            </a:p>
          </p:txBody>
        </p:sp>
        <p:sp>
          <p:nvSpPr>
            <p:cNvPr id="39" name="TextBox 39"/>
            <p:cNvSpPr txBox="1"/>
            <p:nvPr/>
          </p:nvSpPr>
          <p:spPr>
            <a:xfrm>
              <a:off x="0" y="57150"/>
              <a:ext cx="1243170" cy="160349"/>
            </a:xfrm>
            <a:prstGeom prst="rect">
              <a:avLst/>
            </a:prstGeom>
          </p:spPr>
          <p:txBody>
            <a:bodyPr lIns="50800" tIns="50800" rIns="50800" bIns="50800" rtlCol="0" anchor="ctr"/>
            <a:lstStyle/>
            <a:p>
              <a:pPr algn="ctr">
                <a:lnSpc>
                  <a:spcPts val="1840"/>
                </a:lnSpc>
              </a:pPr>
              <a:endParaRPr/>
            </a:p>
          </p:txBody>
        </p:sp>
      </p:grpSp>
      <p:sp>
        <p:nvSpPr>
          <p:cNvPr id="40" name="TextBox 40"/>
          <p:cNvSpPr txBox="1"/>
          <p:nvPr/>
        </p:nvSpPr>
        <p:spPr>
          <a:xfrm>
            <a:off x="-257403" y="9759601"/>
            <a:ext cx="4553875" cy="334010"/>
          </a:xfrm>
          <a:prstGeom prst="rect">
            <a:avLst/>
          </a:prstGeom>
        </p:spPr>
        <p:txBody>
          <a:bodyPr lIns="0" tIns="0" rIns="0" bIns="0" rtlCol="0" anchor="t">
            <a:spAutoFit/>
          </a:bodyPr>
          <a:lstStyle/>
          <a:p>
            <a:pPr algn="ctr">
              <a:lnSpc>
                <a:spcPts val="2530"/>
              </a:lnSpc>
              <a:spcBef>
                <a:spcPct val="0"/>
              </a:spcBef>
            </a:pPr>
            <a:r>
              <a:rPr lang="en-US" sz="2300" b="1" spc="-11">
                <a:solidFill>
                  <a:srgbClr val="FFFFFF"/>
                </a:solidFill>
                <a:latin typeface="Poppins Medium"/>
                <a:ea typeface="Poppins Medium"/>
                <a:cs typeface="Poppins Medium"/>
                <a:sym typeface="Poppins Medium"/>
              </a:rPr>
              <a:t>tomhaltas = consumption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87376" y="2525575"/>
            <a:ext cx="19862752" cy="5964804"/>
            <a:chOff x="0" y="0"/>
            <a:chExt cx="26483669" cy="7953072"/>
          </a:xfrm>
        </p:grpSpPr>
        <p:grpSp>
          <p:nvGrpSpPr>
            <p:cNvPr id="3" name="Group 3"/>
            <p:cNvGrpSpPr/>
            <p:nvPr/>
          </p:nvGrpSpPr>
          <p:grpSpPr>
            <a:xfrm>
              <a:off x="1031770" y="1263449"/>
              <a:ext cx="24990357" cy="6101874"/>
              <a:chOff x="0" y="0"/>
              <a:chExt cx="4936367" cy="1205309"/>
            </a:xfrm>
          </p:grpSpPr>
          <p:sp>
            <p:nvSpPr>
              <p:cNvPr id="4" name="Freeform 4"/>
              <p:cNvSpPr/>
              <p:nvPr/>
            </p:nvSpPr>
            <p:spPr>
              <a:xfrm>
                <a:off x="0" y="0"/>
                <a:ext cx="4936367" cy="1205309"/>
              </a:xfrm>
              <a:custGeom>
                <a:avLst/>
                <a:gdLst/>
                <a:ahLst/>
                <a:cxnLst/>
                <a:rect l="l" t="t" r="r" b="b"/>
                <a:pathLst>
                  <a:path w="4936367" h="1205309">
                    <a:moveTo>
                      <a:pt x="0" y="0"/>
                    </a:moveTo>
                    <a:lnTo>
                      <a:pt x="4936367" y="0"/>
                    </a:lnTo>
                    <a:lnTo>
                      <a:pt x="4936367" y="1205309"/>
                    </a:lnTo>
                    <a:lnTo>
                      <a:pt x="0" y="1205309"/>
                    </a:lnTo>
                    <a:close/>
                  </a:path>
                </a:pathLst>
              </a:custGeom>
              <a:solidFill>
                <a:srgbClr val="C41188"/>
              </a:solidFill>
            </p:spPr>
            <p:txBody>
              <a:bodyPr/>
              <a:lstStyle/>
              <a:p>
                <a:endParaRPr lang="en-IE"/>
              </a:p>
            </p:txBody>
          </p:sp>
          <p:sp>
            <p:nvSpPr>
              <p:cNvPr id="5" name="TextBox 5"/>
              <p:cNvSpPr txBox="1"/>
              <p:nvPr/>
            </p:nvSpPr>
            <p:spPr>
              <a:xfrm>
                <a:off x="0" y="57150"/>
                <a:ext cx="4936367" cy="1148159"/>
              </a:xfrm>
              <a:prstGeom prst="rect">
                <a:avLst/>
              </a:prstGeom>
            </p:spPr>
            <p:txBody>
              <a:bodyPr lIns="50800" tIns="50800" rIns="50800" bIns="50800" rtlCol="0" anchor="ctr"/>
              <a:lstStyle/>
              <a:p>
                <a:pPr algn="ctr">
                  <a:lnSpc>
                    <a:spcPts val="1840"/>
                  </a:lnSpc>
                </a:pPr>
                <a:endParaRPr/>
              </a:p>
            </p:txBody>
          </p:sp>
        </p:grpSp>
        <p:grpSp>
          <p:nvGrpSpPr>
            <p:cNvPr id="6" name="Group 6"/>
            <p:cNvGrpSpPr/>
            <p:nvPr/>
          </p:nvGrpSpPr>
          <p:grpSpPr>
            <a:xfrm>
              <a:off x="828570" y="2170240"/>
              <a:ext cx="24774428" cy="5099807"/>
              <a:chOff x="0" y="0"/>
              <a:chExt cx="4893714" cy="1007369"/>
            </a:xfrm>
          </p:grpSpPr>
          <p:sp>
            <p:nvSpPr>
              <p:cNvPr id="7" name="Freeform 7"/>
              <p:cNvSpPr/>
              <p:nvPr/>
            </p:nvSpPr>
            <p:spPr>
              <a:xfrm>
                <a:off x="0" y="0"/>
                <a:ext cx="4893714" cy="1007369"/>
              </a:xfrm>
              <a:custGeom>
                <a:avLst/>
                <a:gdLst/>
                <a:ahLst/>
                <a:cxnLst/>
                <a:rect l="l" t="t" r="r" b="b"/>
                <a:pathLst>
                  <a:path w="4893714" h="1007369">
                    <a:moveTo>
                      <a:pt x="0" y="0"/>
                    </a:moveTo>
                    <a:lnTo>
                      <a:pt x="4893714" y="0"/>
                    </a:lnTo>
                    <a:lnTo>
                      <a:pt x="4893714" y="1007369"/>
                    </a:lnTo>
                    <a:lnTo>
                      <a:pt x="0" y="1007369"/>
                    </a:lnTo>
                    <a:close/>
                  </a:path>
                </a:pathLst>
              </a:custGeom>
              <a:solidFill>
                <a:srgbClr val="F3F1EC"/>
              </a:solidFill>
            </p:spPr>
            <p:txBody>
              <a:bodyPr/>
              <a:lstStyle/>
              <a:p>
                <a:endParaRPr lang="en-IE"/>
              </a:p>
            </p:txBody>
          </p:sp>
          <p:sp>
            <p:nvSpPr>
              <p:cNvPr id="8" name="TextBox 8"/>
              <p:cNvSpPr txBox="1"/>
              <p:nvPr/>
            </p:nvSpPr>
            <p:spPr>
              <a:xfrm>
                <a:off x="0" y="57150"/>
                <a:ext cx="4893714" cy="950219"/>
              </a:xfrm>
              <a:prstGeom prst="rect">
                <a:avLst/>
              </a:prstGeom>
            </p:spPr>
            <p:txBody>
              <a:bodyPr lIns="50800" tIns="50800" rIns="50800" bIns="50800" rtlCol="0" anchor="ctr"/>
              <a:lstStyle/>
              <a:p>
                <a:pPr algn="ctr">
                  <a:lnSpc>
                    <a:spcPts val="1840"/>
                  </a:lnSpc>
                </a:pPr>
                <a:endParaRPr/>
              </a:p>
            </p:txBody>
          </p:sp>
        </p:grpSp>
        <p:grpSp>
          <p:nvGrpSpPr>
            <p:cNvPr id="9" name="Group 9"/>
            <p:cNvGrpSpPr/>
            <p:nvPr/>
          </p:nvGrpSpPr>
          <p:grpSpPr>
            <a:xfrm rot="5400000">
              <a:off x="1159548" y="3831144"/>
              <a:ext cx="6465857" cy="1778000"/>
              <a:chOff x="0" y="0"/>
              <a:chExt cx="1277206" cy="351210"/>
            </a:xfrm>
          </p:grpSpPr>
          <p:sp>
            <p:nvSpPr>
              <p:cNvPr id="10" name="Freeform 10"/>
              <p:cNvSpPr/>
              <p:nvPr/>
            </p:nvSpPr>
            <p:spPr>
              <a:xfrm>
                <a:off x="0" y="0"/>
                <a:ext cx="1277206" cy="351210"/>
              </a:xfrm>
              <a:custGeom>
                <a:avLst/>
                <a:gdLst/>
                <a:ahLst/>
                <a:cxnLst/>
                <a:rect l="l" t="t" r="r" b="b"/>
                <a:pathLst>
                  <a:path w="1277206" h="351210">
                    <a:moveTo>
                      <a:pt x="638603" y="0"/>
                    </a:moveTo>
                    <a:lnTo>
                      <a:pt x="1277206" y="351210"/>
                    </a:lnTo>
                    <a:lnTo>
                      <a:pt x="0" y="351210"/>
                    </a:lnTo>
                    <a:lnTo>
                      <a:pt x="638603" y="0"/>
                    </a:lnTo>
                    <a:close/>
                  </a:path>
                </a:pathLst>
              </a:custGeom>
              <a:solidFill>
                <a:srgbClr val="FFFFFF"/>
              </a:solidFill>
              <a:ln w="209550" cap="sq">
                <a:solidFill>
                  <a:srgbClr val="C41188"/>
                </a:solidFill>
                <a:prstDash val="solid"/>
                <a:miter/>
              </a:ln>
            </p:spPr>
            <p:txBody>
              <a:bodyPr/>
              <a:lstStyle/>
              <a:p>
                <a:endParaRPr lang="en-IE"/>
              </a:p>
            </p:txBody>
          </p:sp>
          <p:sp>
            <p:nvSpPr>
              <p:cNvPr id="11" name="TextBox 11"/>
              <p:cNvSpPr txBox="1"/>
              <p:nvPr/>
            </p:nvSpPr>
            <p:spPr>
              <a:xfrm>
                <a:off x="199563" y="220212"/>
                <a:ext cx="878079" cy="105912"/>
              </a:xfrm>
              <a:prstGeom prst="rect">
                <a:avLst/>
              </a:prstGeom>
            </p:spPr>
            <p:txBody>
              <a:bodyPr lIns="50800" tIns="50800" rIns="50800" bIns="50800" rtlCol="0" anchor="ctr"/>
              <a:lstStyle/>
              <a:p>
                <a:pPr algn="ctr">
                  <a:lnSpc>
                    <a:spcPts val="1840"/>
                  </a:lnSpc>
                </a:pPr>
                <a:endParaRPr/>
              </a:p>
            </p:txBody>
          </p:sp>
        </p:grpSp>
        <p:grpSp>
          <p:nvGrpSpPr>
            <p:cNvPr id="12" name="Group 12"/>
            <p:cNvGrpSpPr/>
            <p:nvPr/>
          </p:nvGrpSpPr>
          <p:grpSpPr>
            <a:xfrm rot="5400000">
              <a:off x="4766957" y="3831144"/>
              <a:ext cx="6465857" cy="1778000"/>
              <a:chOff x="0" y="0"/>
              <a:chExt cx="1277206" cy="351210"/>
            </a:xfrm>
          </p:grpSpPr>
          <p:sp>
            <p:nvSpPr>
              <p:cNvPr id="13" name="Freeform 13"/>
              <p:cNvSpPr/>
              <p:nvPr/>
            </p:nvSpPr>
            <p:spPr>
              <a:xfrm>
                <a:off x="0" y="0"/>
                <a:ext cx="1277206" cy="351210"/>
              </a:xfrm>
              <a:custGeom>
                <a:avLst/>
                <a:gdLst/>
                <a:ahLst/>
                <a:cxnLst/>
                <a:rect l="l" t="t" r="r" b="b"/>
                <a:pathLst>
                  <a:path w="1277206" h="351210">
                    <a:moveTo>
                      <a:pt x="638603" y="0"/>
                    </a:moveTo>
                    <a:lnTo>
                      <a:pt x="1277206" y="351210"/>
                    </a:lnTo>
                    <a:lnTo>
                      <a:pt x="0" y="351210"/>
                    </a:lnTo>
                    <a:lnTo>
                      <a:pt x="638603" y="0"/>
                    </a:lnTo>
                    <a:close/>
                  </a:path>
                </a:pathLst>
              </a:custGeom>
              <a:solidFill>
                <a:srgbClr val="FFFFFF"/>
              </a:solidFill>
              <a:ln w="209550" cap="sq">
                <a:solidFill>
                  <a:srgbClr val="C41188"/>
                </a:solidFill>
                <a:prstDash val="solid"/>
                <a:miter/>
              </a:ln>
            </p:spPr>
            <p:txBody>
              <a:bodyPr/>
              <a:lstStyle/>
              <a:p>
                <a:endParaRPr lang="en-IE"/>
              </a:p>
            </p:txBody>
          </p:sp>
          <p:sp>
            <p:nvSpPr>
              <p:cNvPr id="14" name="TextBox 14"/>
              <p:cNvSpPr txBox="1"/>
              <p:nvPr/>
            </p:nvSpPr>
            <p:spPr>
              <a:xfrm>
                <a:off x="199563" y="220212"/>
                <a:ext cx="878079" cy="105912"/>
              </a:xfrm>
              <a:prstGeom prst="rect">
                <a:avLst/>
              </a:prstGeom>
            </p:spPr>
            <p:txBody>
              <a:bodyPr lIns="50800" tIns="50800" rIns="50800" bIns="50800" rtlCol="0" anchor="ctr"/>
              <a:lstStyle/>
              <a:p>
                <a:pPr algn="ctr">
                  <a:lnSpc>
                    <a:spcPts val="1840"/>
                  </a:lnSpc>
                </a:pPr>
                <a:endParaRPr/>
              </a:p>
            </p:txBody>
          </p:sp>
        </p:grpSp>
        <p:grpSp>
          <p:nvGrpSpPr>
            <p:cNvPr id="15" name="Group 15"/>
            <p:cNvGrpSpPr/>
            <p:nvPr/>
          </p:nvGrpSpPr>
          <p:grpSpPr>
            <a:xfrm rot="5400000">
              <a:off x="8374365" y="3831144"/>
              <a:ext cx="6465857" cy="1778000"/>
              <a:chOff x="0" y="0"/>
              <a:chExt cx="1277206" cy="351210"/>
            </a:xfrm>
          </p:grpSpPr>
          <p:sp>
            <p:nvSpPr>
              <p:cNvPr id="16" name="Freeform 16"/>
              <p:cNvSpPr/>
              <p:nvPr/>
            </p:nvSpPr>
            <p:spPr>
              <a:xfrm>
                <a:off x="0" y="0"/>
                <a:ext cx="1277206" cy="351210"/>
              </a:xfrm>
              <a:custGeom>
                <a:avLst/>
                <a:gdLst/>
                <a:ahLst/>
                <a:cxnLst/>
                <a:rect l="l" t="t" r="r" b="b"/>
                <a:pathLst>
                  <a:path w="1277206" h="351210">
                    <a:moveTo>
                      <a:pt x="638603" y="0"/>
                    </a:moveTo>
                    <a:lnTo>
                      <a:pt x="1277206" y="351210"/>
                    </a:lnTo>
                    <a:lnTo>
                      <a:pt x="0" y="351210"/>
                    </a:lnTo>
                    <a:lnTo>
                      <a:pt x="638603" y="0"/>
                    </a:lnTo>
                    <a:close/>
                  </a:path>
                </a:pathLst>
              </a:custGeom>
              <a:solidFill>
                <a:srgbClr val="FFFFFF"/>
              </a:solidFill>
              <a:ln w="209550" cap="sq">
                <a:solidFill>
                  <a:srgbClr val="C41188"/>
                </a:solidFill>
                <a:prstDash val="solid"/>
                <a:miter/>
              </a:ln>
            </p:spPr>
            <p:txBody>
              <a:bodyPr/>
              <a:lstStyle/>
              <a:p>
                <a:endParaRPr lang="en-IE"/>
              </a:p>
            </p:txBody>
          </p:sp>
          <p:sp>
            <p:nvSpPr>
              <p:cNvPr id="17" name="TextBox 17"/>
              <p:cNvSpPr txBox="1"/>
              <p:nvPr/>
            </p:nvSpPr>
            <p:spPr>
              <a:xfrm>
                <a:off x="199563" y="220212"/>
                <a:ext cx="878079" cy="105912"/>
              </a:xfrm>
              <a:prstGeom prst="rect">
                <a:avLst/>
              </a:prstGeom>
            </p:spPr>
            <p:txBody>
              <a:bodyPr lIns="50800" tIns="50800" rIns="50800" bIns="50800" rtlCol="0" anchor="ctr"/>
              <a:lstStyle/>
              <a:p>
                <a:pPr algn="ctr">
                  <a:lnSpc>
                    <a:spcPts val="1840"/>
                  </a:lnSpc>
                </a:pPr>
                <a:endParaRPr/>
              </a:p>
            </p:txBody>
          </p:sp>
        </p:grpSp>
        <p:grpSp>
          <p:nvGrpSpPr>
            <p:cNvPr id="18" name="Group 18"/>
            <p:cNvGrpSpPr/>
            <p:nvPr/>
          </p:nvGrpSpPr>
          <p:grpSpPr>
            <a:xfrm rot="5400000">
              <a:off x="11458168" y="3831144"/>
              <a:ext cx="6465857" cy="1778000"/>
              <a:chOff x="0" y="0"/>
              <a:chExt cx="1277206" cy="351210"/>
            </a:xfrm>
          </p:grpSpPr>
          <p:sp>
            <p:nvSpPr>
              <p:cNvPr id="19" name="Freeform 19"/>
              <p:cNvSpPr/>
              <p:nvPr/>
            </p:nvSpPr>
            <p:spPr>
              <a:xfrm>
                <a:off x="0" y="0"/>
                <a:ext cx="1277206" cy="351210"/>
              </a:xfrm>
              <a:custGeom>
                <a:avLst/>
                <a:gdLst/>
                <a:ahLst/>
                <a:cxnLst/>
                <a:rect l="l" t="t" r="r" b="b"/>
                <a:pathLst>
                  <a:path w="1277206" h="351210">
                    <a:moveTo>
                      <a:pt x="638603" y="0"/>
                    </a:moveTo>
                    <a:lnTo>
                      <a:pt x="1277206" y="351210"/>
                    </a:lnTo>
                    <a:lnTo>
                      <a:pt x="0" y="351210"/>
                    </a:lnTo>
                    <a:lnTo>
                      <a:pt x="638603" y="0"/>
                    </a:lnTo>
                    <a:close/>
                  </a:path>
                </a:pathLst>
              </a:custGeom>
              <a:solidFill>
                <a:srgbClr val="FFFFFF"/>
              </a:solidFill>
              <a:ln w="209550" cap="sq">
                <a:solidFill>
                  <a:srgbClr val="C41188"/>
                </a:solidFill>
                <a:prstDash val="solid"/>
                <a:miter/>
              </a:ln>
            </p:spPr>
            <p:txBody>
              <a:bodyPr/>
              <a:lstStyle/>
              <a:p>
                <a:endParaRPr lang="en-IE"/>
              </a:p>
            </p:txBody>
          </p:sp>
          <p:sp>
            <p:nvSpPr>
              <p:cNvPr id="20" name="TextBox 20"/>
              <p:cNvSpPr txBox="1"/>
              <p:nvPr/>
            </p:nvSpPr>
            <p:spPr>
              <a:xfrm>
                <a:off x="199563" y="220212"/>
                <a:ext cx="878079" cy="105912"/>
              </a:xfrm>
              <a:prstGeom prst="rect">
                <a:avLst/>
              </a:prstGeom>
            </p:spPr>
            <p:txBody>
              <a:bodyPr lIns="50800" tIns="50800" rIns="50800" bIns="50800" rtlCol="0" anchor="ctr"/>
              <a:lstStyle/>
              <a:p>
                <a:pPr algn="ctr">
                  <a:lnSpc>
                    <a:spcPts val="1840"/>
                  </a:lnSpc>
                </a:pPr>
                <a:endParaRPr/>
              </a:p>
            </p:txBody>
          </p:sp>
        </p:grpSp>
        <p:grpSp>
          <p:nvGrpSpPr>
            <p:cNvPr id="21" name="Group 21"/>
            <p:cNvGrpSpPr/>
            <p:nvPr/>
          </p:nvGrpSpPr>
          <p:grpSpPr>
            <a:xfrm rot="5400000">
              <a:off x="15290425" y="3831144"/>
              <a:ext cx="6465857" cy="1778000"/>
              <a:chOff x="0" y="0"/>
              <a:chExt cx="1277206" cy="351210"/>
            </a:xfrm>
          </p:grpSpPr>
          <p:sp>
            <p:nvSpPr>
              <p:cNvPr id="22" name="Freeform 22"/>
              <p:cNvSpPr/>
              <p:nvPr/>
            </p:nvSpPr>
            <p:spPr>
              <a:xfrm>
                <a:off x="0" y="0"/>
                <a:ext cx="1277206" cy="351210"/>
              </a:xfrm>
              <a:custGeom>
                <a:avLst/>
                <a:gdLst/>
                <a:ahLst/>
                <a:cxnLst/>
                <a:rect l="l" t="t" r="r" b="b"/>
                <a:pathLst>
                  <a:path w="1277206" h="351210">
                    <a:moveTo>
                      <a:pt x="638603" y="0"/>
                    </a:moveTo>
                    <a:lnTo>
                      <a:pt x="1277206" y="351210"/>
                    </a:lnTo>
                    <a:lnTo>
                      <a:pt x="0" y="351210"/>
                    </a:lnTo>
                    <a:lnTo>
                      <a:pt x="638603" y="0"/>
                    </a:lnTo>
                    <a:close/>
                  </a:path>
                </a:pathLst>
              </a:custGeom>
              <a:solidFill>
                <a:srgbClr val="FFFFFF"/>
              </a:solidFill>
              <a:ln w="209550" cap="sq">
                <a:solidFill>
                  <a:srgbClr val="C41188"/>
                </a:solidFill>
                <a:prstDash val="solid"/>
                <a:miter/>
              </a:ln>
            </p:spPr>
            <p:txBody>
              <a:bodyPr/>
              <a:lstStyle/>
              <a:p>
                <a:endParaRPr lang="en-IE"/>
              </a:p>
            </p:txBody>
          </p:sp>
          <p:sp>
            <p:nvSpPr>
              <p:cNvPr id="23" name="TextBox 23"/>
              <p:cNvSpPr txBox="1"/>
              <p:nvPr/>
            </p:nvSpPr>
            <p:spPr>
              <a:xfrm>
                <a:off x="199563" y="220212"/>
                <a:ext cx="878079" cy="105912"/>
              </a:xfrm>
              <a:prstGeom prst="rect">
                <a:avLst/>
              </a:prstGeom>
            </p:spPr>
            <p:txBody>
              <a:bodyPr lIns="50800" tIns="50800" rIns="50800" bIns="50800" rtlCol="0" anchor="ctr"/>
              <a:lstStyle/>
              <a:p>
                <a:pPr marL="0" lvl="0" indent="0" algn="ctr">
                  <a:lnSpc>
                    <a:spcPts val="1840"/>
                  </a:lnSpc>
                  <a:spcBef>
                    <a:spcPct val="0"/>
                  </a:spcBef>
                </a:pPr>
                <a:endParaRPr/>
              </a:p>
            </p:txBody>
          </p:sp>
        </p:grpSp>
        <p:grpSp>
          <p:nvGrpSpPr>
            <p:cNvPr id="24" name="Group 24"/>
            <p:cNvGrpSpPr/>
            <p:nvPr/>
          </p:nvGrpSpPr>
          <p:grpSpPr>
            <a:xfrm rot="5400000">
              <a:off x="18714193" y="3786514"/>
              <a:ext cx="6465857" cy="1778000"/>
              <a:chOff x="0" y="0"/>
              <a:chExt cx="1277206" cy="351210"/>
            </a:xfrm>
          </p:grpSpPr>
          <p:sp>
            <p:nvSpPr>
              <p:cNvPr id="25" name="Freeform 25"/>
              <p:cNvSpPr/>
              <p:nvPr/>
            </p:nvSpPr>
            <p:spPr>
              <a:xfrm>
                <a:off x="0" y="0"/>
                <a:ext cx="1277206" cy="351210"/>
              </a:xfrm>
              <a:custGeom>
                <a:avLst/>
                <a:gdLst/>
                <a:ahLst/>
                <a:cxnLst/>
                <a:rect l="l" t="t" r="r" b="b"/>
                <a:pathLst>
                  <a:path w="1277206" h="351210">
                    <a:moveTo>
                      <a:pt x="638603" y="0"/>
                    </a:moveTo>
                    <a:lnTo>
                      <a:pt x="1277206" y="351210"/>
                    </a:lnTo>
                    <a:lnTo>
                      <a:pt x="0" y="351210"/>
                    </a:lnTo>
                    <a:lnTo>
                      <a:pt x="638603" y="0"/>
                    </a:lnTo>
                    <a:close/>
                  </a:path>
                </a:pathLst>
              </a:custGeom>
              <a:solidFill>
                <a:srgbClr val="FFFFFF"/>
              </a:solidFill>
              <a:ln w="209550" cap="sq">
                <a:solidFill>
                  <a:srgbClr val="C41188"/>
                </a:solidFill>
                <a:prstDash val="solid"/>
                <a:miter/>
              </a:ln>
            </p:spPr>
            <p:txBody>
              <a:bodyPr/>
              <a:lstStyle/>
              <a:p>
                <a:endParaRPr lang="en-IE"/>
              </a:p>
            </p:txBody>
          </p:sp>
          <p:sp>
            <p:nvSpPr>
              <p:cNvPr id="26" name="TextBox 26"/>
              <p:cNvSpPr txBox="1"/>
              <p:nvPr/>
            </p:nvSpPr>
            <p:spPr>
              <a:xfrm>
                <a:off x="199563" y="220212"/>
                <a:ext cx="878079" cy="105912"/>
              </a:xfrm>
              <a:prstGeom prst="rect">
                <a:avLst/>
              </a:prstGeom>
            </p:spPr>
            <p:txBody>
              <a:bodyPr lIns="50800" tIns="50800" rIns="50800" bIns="50800" rtlCol="0" anchor="ctr"/>
              <a:lstStyle/>
              <a:p>
                <a:pPr algn="ctr">
                  <a:lnSpc>
                    <a:spcPts val="1840"/>
                  </a:lnSpc>
                </a:pPr>
                <a:endParaRPr/>
              </a:p>
            </p:txBody>
          </p:sp>
        </p:grpSp>
        <p:grpSp>
          <p:nvGrpSpPr>
            <p:cNvPr id="27" name="Group 27"/>
            <p:cNvGrpSpPr/>
            <p:nvPr/>
          </p:nvGrpSpPr>
          <p:grpSpPr>
            <a:xfrm rot="5400000">
              <a:off x="8088431" y="3831144"/>
              <a:ext cx="6465857" cy="1778000"/>
              <a:chOff x="0" y="0"/>
              <a:chExt cx="1277206" cy="351210"/>
            </a:xfrm>
          </p:grpSpPr>
          <p:sp>
            <p:nvSpPr>
              <p:cNvPr id="28" name="Freeform 28"/>
              <p:cNvSpPr/>
              <p:nvPr/>
            </p:nvSpPr>
            <p:spPr>
              <a:xfrm>
                <a:off x="0" y="0"/>
                <a:ext cx="1277206" cy="351210"/>
              </a:xfrm>
              <a:custGeom>
                <a:avLst/>
                <a:gdLst/>
                <a:ahLst/>
                <a:cxnLst/>
                <a:rect l="l" t="t" r="r" b="b"/>
                <a:pathLst>
                  <a:path w="1277206" h="351210">
                    <a:moveTo>
                      <a:pt x="638603" y="0"/>
                    </a:moveTo>
                    <a:lnTo>
                      <a:pt x="1277206" y="351210"/>
                    </a:lnTo>
                    <a:lnTo>
                      <a:pt x="0" y="351210"/>
                    </a:lnTo>
                    <a:lnTo>
                      <a:pt x="638603" y="0"/>
                    </a:lnTo>
                    <a:close/>
                  </a:path>
                </a:pathLst>
              </a:custGeom>
              <a:solidFill>
                <a:srgbClr val="F3F1EC"/>
              </a:solidFill>
              <a:ln cap="sq">
                <a:noFill/>
                <a:prstDash val="solid"/>
                <a:miter/>
              </a:ln>
            </p:spPr>
            <p:txBody>
              <a:bodyPr/>
              <a:lstStyle/>
              <a:p>
                <a:endParaRPr lang="en-IE"/>
              </a:p>
            </p:txBody>
          </p:sp>
          <p:sp>
            <p:nvSpPr>
              <p:cNvPr id="29" name="TextBox 29"/>
              <p:cNvSpPr txBox="1"/>
              <p:nvPr/>
            </p:nvSpPr>
            <p:spPr>
              <a:xfrm>
                <a:off x="199563" y="220212"/>
                <a:ext cx="878079" cy="105912"/>
              </a:xfrm>
              <a:prstGeom prst="rect">
                <a:avLst/>
              </a:prstGeom>
            </p:spPr>
            <p:txBody>
              <a:bodyPr lIns="50800" tIns="50800" rIns="50800" bIns="50800" rtlCol="0" anchor="ctr"/>
              <a:lstStyle/>
              <a:p>
                <a:pPr algn="ctr">
                  <a:lnSpc>
                    <a:spcPts val="1840"/>
                  </a:lnSpc>
                </a:pPr>
                <a:endParaRPr/>
              </a:p>
            </p:txBody>
          </p:sp>
        </p:grpSp>
        <p:grpSp>
          <p:nvGrpSpPr>
            <p:cNvPr id="30" name="Group 30"/>
            <p:cNvGrpSpPr/>
            <p:nvPr/>
          </p:nvGrpSpPr>
          <p:grpSpPr>
            <a:xfrm rot="5400000">
              <a:off x="4481631" y="3831144"/>
              <a:ext cx="6465857" cy="1778000"/>
              <a:chOff x="0" y="0"/>
              <a:chExt cx="1277206" cy="351210"/>
            </a:xfrm>
          </p:grpSpPr>
          <p:sp>
            <p:nvSpPr>
              <p:cNvPr id="31" name="Freeform 31"/>
              <p:cNvSpPr/>
              <p:nvPr/>
            </p:nvSpPr>
            <p:spPr>
              <a:xfrm>
                <a:off x="0" y="0"/>
                <a:ext cx="1277206" cy="351210"/>
              </a:xfrm>
              <a:custGeom>
                <a:avLst/>
                <a:gdLst/>
                <a:ahLst/>
                <a:cxnLst/>
                <a:rect l="l" t="t" r="r" b="b"/>
                <a:pathLst>
                  <a:path w="1277206" h="351210">
                    <a:moveTo>
                      <a:pt x="638603" y="0"/>
                    </a:moveTo>
                    <a:lnTo>
                      <a:pt x="1277206" y="351210"/>
                    </a:lnTo>
                    <a:lnTo>
                      <a:pt x="0" y="351210"/>
                    </a:lnTo>
                    <a:lnTo>
                      <a:pt x="638603" y="0"/>
                    </a:lnTo>
                    <a:close/>
                  </a:path>
                </a:pathLst>
              </a:custGeom>
              <a:solidFill>
                <a:srgbClr val="F3F1EC"/>
              </a:solidFill>
              <a:ln cap="sq">
                <a:noFill/>
                <a:prstDash val="solid"/>
                <a:miter/>
              </a:ln>
            </p:spPr>
            <p:txBody>
              <a:bodyPr/>
              <a:lstStyle/>
              <a:p>
                <a:endParaRPr lang="en-IE"/>
              </a:p>
            </p:txBody>
          </p:sp>
          <p:sp>
            <p:nvSpPr>
              <p:cNvPr id="32" name="TextBox 32"/>
              <p:cNvSpPr txBox="1"/>
              <p:nvPr/>
            </p:nvSpPr>
            <p:spPr>
              <a:xfrm>
                <a:off x="199563" y="220212"/>
                <a:ext cx="878079" cy="105912"/>
              </a:xfrm>
              <a:prstGeom prst="rect">
                <a:avLst/>
              </a:prstGeom>
            </p:spPr>
            <p:txBody>
              <a:bodyPr lIns="50800" tIns="50800" rIns="50800" bIns="50800" rtlCol="0" anchor="ctr"/>
              <a:lstStyle/>
              <a:p>
                <a:pPr algn="ctr">
                  <a:lnSpc>
                    <a:spcPts val="1840"/>
                  </a:lnSpc>
                </a:pPr>
                <a:endParaRPr/>
              </a:p>
            </p:txBody>
          </p:sp>
        </p:grpSp>
        <p:grpSp>
          <p:nvGrpSpPr>
            <p:cNvPr id="33" name="Group 33"/>
            <p:cNvGrpSpPr/>
            <p:nvPr/>
          </p:nvGrpSpPr>
          <p:grpSpPr>
            <a:xfrm rot="5400000">
              <a:off x="874831" y="3831144"/>
              <a:ext cx="6465857" cy="1778000"/>
              <a:chOff x="0" y="0"/>
              <a:chExt cx="1277206" cy="351210"/>
            </a:xfrm>
          </p:grpSpPr>
          <p:sp>
            <p:nvSpPr>
              <p:cNvPr id="34" name="Freeform 34"/>
              <p:cNvSpPr/>
              <p:nvPr/>
            </p:nvSpPr>
            <p:spPr>
              <a:xfrm>
                <a:off x="0" y="0"/>
                <a:ext cx="1277206" cy="351210"/>
              </a:xfrm>
              <a:custGeom>
                <a:avLst/>
                <a:gdLst/>
                <a:ahLst/>
                <a:cxnLst/>
                <a:rect l="l" t="t" r="r" b="b"/>
                <a:pathLst>
                  <a:path w="1277206" h="351210">
                    <a:moveTo>
                      <a:pt x="638603" y="0"/>
                    </a:moveTo>
                    <a:lnTo>
                      <a:pt x="1277206" y="351210"/>
                    </a:lnTo>
                    <a:lnTo>
                      <a:pt x="0" y="351210"/>
                    </a:lnTo>
                    <a:lnTo>
                      <a:pt x="638603" y="0"/>
                    </a:lnTo>
                    <a:close/>
                  </a:path>
                </a:pathLst>
              </a:custGeom>
              <a:solidFill>
                <a:srgbClr val="F3F1EC"/>
              </a:solidFill>
              <a:ln cap="sq">
                <a:noFill/>
                <a:prstDash val="solid"/>
                <a:miter/>
              </a:ln>
            </p:spPr>
            <p:txBody>
              <a:bodyPr/>
              <a:lstStyle/>
              <a:p>
                <a:endParaRPr lang="en-IE"/>
              </a:p>
            </p:txBody>
          </p:sp>
          <p:sp>
            <p:nvSpPr>
              <p:cNvPr id="35" name="TextBox 35"/>
              <p:cNvSpPr txBox="1"/>
              <p:nvPr/>
            </p:nvSpPr>
            <p:spPr>
              <a:xfrm>
                <a:off x="199563" y="220212"/>
                <a:ext cx="878079" cy="105912"/>
              </a:xfrm>
              <a:prstGeom prst="rect">
                <a:avLst/>
              </a:prstGeom>
            </p:spPr>
            <p:txBody>
              <a:bodyPr lIns="50800" tIns="50800" rIns="50800" bIns="50800" rtlCol="0" anchor="ctr"/>
              <a:lstStyle/>
              <a:p>
                <a:pPr algn="ctr">
                  <a:lnSpc>
                    <a:spcPts val="1840"/>
                  </a:lnSpc>
                </a:pPr>
                <a:endParaRPr/>
              </a:p>
            </p:txBody>
          </p:sp>
        </p:grpSp>
        <p:grpSp>
          <p:nvGrpSpPr>
            <p:cNvPr id="36" name="Group 36"/>
            <p:cNvGrpSpPr/>
            <p:nvPr/>
          </p:nvGrpSpPr>
          <p:grpSpPr>
            <a:xfrm rot="5400000">
              <a:off x="11136890" y="3831144"/>
              <a:ext cx="6465857" cy="1778000"/>
              <a:chOff x="0" y="0"/>
              <a:chExt cx="1277206" cy="351210"/>
            </a:xfrm>
          </p:grpSpPr>
          <p:sp>
            <p:nvSpPr>
              <p:cNvPr id="37" name="Freeform 37"/>
              <p:cNvSpPr/>
              <p:nvPr/>
            </p:nvSpPr>
            <p:spPr>
              <a:xfrm>
                <a:off x="0" y="0"/>
                <a:ext cx="1277206" cy="351210"/>
              </a:xfrm>
              <a:custGeom>
                <a:avLst/>
                <a:gdLst/>
                <a:ahLst/>
                <a:cxnLst/>
                <a:rect l="l" t="t" r="r" b="b"/>
                <a:pathLst>
                  <a:path w="1277206" h="351210">
                    <a:moveTo>
                      <a:pt x="638603" y="0"/>
                    </a:moveTo>
                    <a:lnTo>
                      <a:pt x="1277206" y="351210"/>
                    </a:lnTo>
                    <a:lnTo>
                      <a:pt x="0" y="351210"/>
                    </a:lnTo>
                    <a:lnTo>
                      <a:pt x="638603" y="0"/>
                    </a:lnTo>
                    <a:close/>
                  </a:path>
                </a:pathLst>
              </a:custGeom>
              <a:solidFill>
                <a:srgbClr val="F3F1EC"/>
              </a:solidFill>
              <a:ln cap="sq">
                <a:noFill/>
                <a:prstDash val="solid"/>
                <a:miter/>
              </a:ln>
            </p:spPr>
            <p:txBody>
              <a:bodyPr/>
              <a:lstStyle/>
              <a:p>
                <a:endParaRPr lang="en-IE"/>
              </a:p>
            </p:txBody>
          </p:sp>
          <p:sp>
            <p:nvSpPr>
              <p:cNvPr id="38" name="TextBox 38"/>
              <p:cNvSpPr txBox="1"/>
              <p:nvPr/>
            </p:nvSpPr>
            <p:spPr>
              <a:xfrm>
                <a:off x="199563" y="220212"/>
                <a:ext cx="878079" cy="105912"/>
              </a:xfrm>
              <a:prstGeom prst="rect">
                <a:avLst/>
              </a:prstGeom>
            </p:spPr>
            <p:txBody>
              <a:bodyPr lIns="50800" tIns="50800" rIns="50800" bIns="50800" rtlCol="0" anchor="ctr"/>
              <a:lstStyle/>
              <a:p>
                <a:pPr algn="ctr">
                  <a:lnSpc>
                    <a:spcPts val="1840"/>
                  </a:lnSpc>
                </a:pPr>
                <a:endParaRPr/>
              </a:p>
            </p:txBody>
          </p:sp>
        </p:grpSp>
        <p:grpSp>
          <p:nvGrpSpPr>
            <p:cNvPr id="39" name="Group 39"/>
            <p:cNvGrpSpPr/>
            <p:nvPr/>
          </p:nvGrpSpPr>
          <p:grpSpPr>
            <a:xfrm rot="5400000">
              <a:off x="14981444" y="3831144"/>
              <a:ext cx="6465857" cy="1778000"/>
              <a:chOff x="0" y="0"/>
              <a:chExt cx="1277206" cy="351210"/>
            </a:xfrm>
          </p:grpSpPr>
          <p:sp>
            <p:nvSpPr>
              <p:cNvPr id="40" name="Freeform 40"/>
              <p:cNvSpPr/>
              <p:nvPr/>
            </p:nvSpPr>
            <p:spPr>
              <a:xfrm>
                <a:off x="0" y="0"/>
                <a:ext cx="1277206" cy="351210"/>
              </a:xfrm>
              <a:custGeom>
                <a:avLst/>
                <a:gdLst/>
                <a:ahLst/>
                <a:cxnLst/>
                <a:rect l="l" t="t" r="r" b="b"/>
                <a:pathLst>
                  <a:path w="1277206" h="351210">
                    <a:moveTo>
                      <a:pt x="638603" y="0"/>
                    </a:moveTo>
                    <a:lnTo>
                      <a:pt x="1277206" y="351210"/>
                    </a:lnTo>
                    <a:lnTo>
                      <a:pt x="0" y="351210"/>
                    </a:lnTo>
                    <a:lnTo>
                      <a:pt x="638603" y="0"/>
                    </a:lnTo>
                    <a:close/>
                  </a:path>
                </a:pathLst>
              </a:custGeom>
              <a:solidFill>
                <a:srgbClr val="F3F1EC"/>
              </a:solidFill>
              <a:ln cap="sq">
                <a:noFill/>
                <a:prstDash val="solid"/>
                <a:miter/>
              </a:ln>
            </p:spPr>
            <p:txBody>
              <a:bodyPr/>
              <a:lstStyle/>
              <a:p>
                <a:endParaRPr lang="en-IE"/>
              </a:p>
            </p:txBody>
          </p:sp>
          <p:sp>
            <p:nvSpPr>
              <p:cNvPr id="41" name="TextBox 41"/>
              <p:cNvSpPr txBox="1"/>
              <p:nvPr/>
            </p:nvSpPr>
            <p:spPr>
              <a:xfrm>
                <a:off x="199563" y="220212"/>
                <a:ext cx="878079" cy="105912"/>
              </a:xfrm>
              <a:prstGeom prst="rect">
                <a:avLst/>
              </a:prstGeom>
            </p:spPr>
            <p:txBody>
              <a:bodyPr lIns="50800" tIns="50800" rIns="50800" bIns="50800" rtlCol="0" anchor="ctr"/>
              <a:lstStyle/>
              <a:p>
                <a:pPr algn="ctr">
                  <a:lnSpc>
                    <a:spcPts val="1840"/>
                  </a:lnSpc>
                </a:pPr>
                <a:endParaRPr/>
              </a:p>
            </p:txBody>
          </p:sp>
        </p:grpSp>
        <p:grpSp>
          <p:nvGrpSpPr>
            <p:cNvPr id="42" name="Group 42"/>
            <p:cNvGrpSpPr/>
            <p:nvPr/>
          </p:nvGrpSpPr>
          <p:grpSpPr>
            <a:xfrm rot="5400000">
              <a:off x="18434793" y="3786514"/>
              <a:ext cx="6465857" cy="1778000"/>
              <a:chOff x="0" y="0"/>
              <a:chExt cx="1277206" cy="351210"/>
            </a:xfrm>
          </p:grpSpPr>
          <p:sp>
            <p:nvSpPr>
              <p:cNvPr id="43" name="Freeform 43"/>
              <p:cNvSpPr/>
              <p:nvPr/>
            </p:nvSpPr>
            <p:spPr>
              <a:xfrm>
                <a:off x="0" y="0"/>
                <a:ext cx="1277206" cy="351210"/>
              </a:xfrm>
              <a:custGeom>
                <a:avLst/>
                <a:gdLst/>
                <a:ahLst/>
                <a:cxnLst/>
                <a:rect l="l" t="t" r="r" b="b"/>
                <a:pathLst>
                  <a:path w="1277206" h="351210">
                    <a:moveTo>
                      <a:pt x="638603" y="0"/>
                    </a:moveTo>
                    <a:lnTo>
                      <a:pt x="1277206" y="351210"/>
                    </a:lnTo>
                    <a:lnTo>
                      <a:pt x="0" y="351210"/>
                    </a:lnTo>
                    <a:lnTo>
                      <a:pt x="638603" y="0"/>
                    </a:lnTo>
                    <a:close/>
                  </a:path>
                </a:pathLst>
              </a:custGeom>
              <a:solidFill>
                <a:srgbClr val="F3F1EC"/>
              </a:solidFill>
              <a:ln cap="sq">
                <a:noFill/>
                <a:prstDash val="solid"/>
                <a:miter/>
              </a:ln>
            </p:spPr>
            <p:txBody>
              <a:bodyPr/>
              <a:lstStyle/>
              <a:p>
                <a:endParaRPr lang="en-IE"/>
              </a:p>
            </p:txBody>
          </p:sp>
          <p:sp>
            <p:nvSpPr>
              <p:cNvPr id="44" name="TextBox 44"/>
              <p:cNvSpPr txBox="1"/>
              <p:nvPr/>
            </p:nvSpPr>
            <p:spPr>
              <a:xfrm>
                <a:off x="199563" y="220212"/>
                <a:ext cx="878079" cy="105912"/>
              </a:xfrm>
              <a:prstGeom prst="rect">
                <a:avLst/>
              </a:prstGeom>
            </p:spPr>
            <p:txBody>
              <a:bodyPr lIns="50800" tIns="50800" rIns="50800" bIns="50800" rtlCol="0" anchor="ctr"/>
              <a:lstStyle/>
              <a:p>
                <a:pPr algn="ctr">
                  <a:lnSpc>
                    <a:spcPts val="1840"/>
                  </a:lnSpc>
                </a:pPr>
                <a:endParaRPr/>
              </a:p>
            </p:txBody>
          </p:sp>
        </p:grpSp>
        <p:grpSp>
          <p:nvGrpSpPr>
            <p:cNvPr id="45" name="Group 45"/>
            <p:cNvGrpSpPr/>
            <p:nvPr/>
          </p:nvGrpSpPr>
          <p:grpSpPr>
            <a:xfrm>
              <a:off x="0" y="7270047"/>
              <a:ext cx="25660636" cy="638396"/>
              <a:chOff x="0" y="0"/>
              <a:chExt cx="5068768" cy="126103"/>
            </a:xfrm>
          </p:grpSpPr>
          <p:sp>
            <p:nvSpPr>
              <p:cNvPr id="46" name="Freeform 46"/>
              <p:cNvSpPr/>
              <p:nvPr/>
            </p:nvSpPr>
            <p:spPr>
              <a:xfrm>
                <a:off x="0" y="0"/>
                <a:ext cx="5068768" cy="126103"/>
              </a:xfrm>
              <a:custGeom>
                <a:avLst/>
                <a:gdLst/>
                <a:ahLst/>
                <a:cxnLst/>
                <a:rect l="l" t="t" r="r" b="b"/>
                <a:pathLst>
                  <a:path w="5068768" h="126103">
                    <a:moveTo>
                      <a:pt x="0" y="0"/>
                    </a:moveTo>
                    <a:lnTo>
                      <a:pt x="5068768" y="0"/>
                    </a:lnTo>
                    <a:lnTo>
                      <a:pt x="5068768" y="126103"/>
                    </a:lnTo>
                    <a:lnTo>
                      <a:pt x="0" y="126103"/>
                    </a:lnTo>
                    <a:close/>
                  </a:path>
                </a:pathLst>
              </a:custGeom>
              <a:solidFill>
                <a:srgbClr val="C41188"/>
              </a:solidFill>
            </p:spPr>
            <p:txBody>
              <a:bodyPr/>
              <a:lstStyle/>
              <a:p>
                <a:endParaRPr lang="en-IE"/>
              </a:p>
            </p:txBody>
          </p:sp>
          <p:sp>
            <p:nvSpPr>
              <p:cNvPr id="47" name="TextBox 47"/>
              <p:cNvSpPr txBox="1"/>
              <p:nvPr/>
            </p:nvSpPr>
            <p:spPr>
              <a:xfrm>
                <a:off x="0" y="57150"/>
                <a:ext cx="5068768" cy="68953"/>
              </a:xfrm>
              <a:prstGeom prst="rect">
                <a:avLst/>
              </a:prstGeom>
            </p:spPr>
            <p:txBody>
              <a:bodyPr lIns="50800" tIns="50800" rIns="50800" bIns="50800" rtlCol="0" anchor="ctr"/>
              <a:lstStyle/>
              <a:p>
                <a:pPr algn="ctr">
                  <a:lnSpc>
                    <a:spcPts val="1840"/>
                  </a:lnSpc>
                </a:pPr>
                <a:endParaRPr/>
              </a:p>
            </p:txBody>
          </p:sp>
        </p:grpSp>
        <p:sp>
          <p:nvSpPr>
            <p:cNvPr id="48" name="Freeform 48"/>
            <p:cNvSpPr/>
            <p:nvPr/>
          </p:nvSpPr>
          <p:spPr>
            <a:xfrm>
              <a:off x="1570180" y="3381056"/>
              <a:ext cx="2536513" cy="2029211"/>
            </a:xfrm>
            <a:custGeom>
              <a:avLst/>
              <a:gdLst/>
              <a:ahLst/>
              <a:cxnLst/>
              <a:rect l="l" t="t" r="r" b="b"/>
              <a:pathLst>
                <a:path w="2536513" h="2029211">
                  <a:moveTo>
                    <a:pt x="0" y="0"/>
                  </a:moveTo>
                  <a:lnTo>
                    <a:pt x="2536514" y="0"/>
                  </a:lnTo>
                  <a:lnTo>
                    <a:pt x="2536514" y="2029210"/>
                  </a:lnTo>
                  <a:lnTo>
                    <a:pt x="0" y="202921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sp>
          <p:nvSpPr>
            <p:cNvPr id="49" name="Freeform 49"/>
            <p:cNvSpPr/>
            <p:nvPr/>
          </p:nvSpPr>
          <p:spPr>
            <a:xfrm>
              <a:off x="5235799" y="3617071"/>
              <a:ext cx="2939664" cy="1793195"/>
            </a:xfrm>
            <a:custGeom>
              <a:avLst/>
              <a:gdLst/>
              <a:ahLst/>
              <a:cxnLst/>
              <a:rect l="l" t="t" r="r" b="b"/>
              <a:pathLst>
                <a:path w="2939664" h="1793195">
                  <a:moveTo>
                    <a:pt x="0" y="0"/>
                  </a:moveTo>
                  <a:lnTo>
                    <a:pt x="2939664" y="0"/>
                  </a:lnTo>
                  <a:lnTo>
                    <a:pt x="2939664" y="1793195"/>
                  </a:lnTo>
                  <a:lnTo>
                    <a:pt x="0" y="1793195"/>
                  </a:lnTo>
                  <a:lnTo>
                    <a:pt x="0" y="0"/>
                  </a:lnTo>
                  <a:close/>
                </a:path>
              </a:pathLst>
            </a:custGeom>
            <a:blipFill>
              <a:blip r:embed="rId4"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sp>
          <p:nvSpPr>
            <p:cNvPr id="50" name="Freeform 50"/>
            <p:cNvSpPr/>
            <p:nvPr/>
          </p:nvSpPr>
          <p:spPr>
            <a:xfrm>
              <a:off x="12580895" y="2908034"/>
              <a:ext cx="1877824" cy="2438732"/>
            </a:xfrm>
            <a:custGeom>
              <a:avLst/>
              <a:gdLst/>
              <a:ahLst/>
              <a:cxnLst/>
              <a:rect l="l" t="t" r="r" b="b"/>
              <a:pathLst>
                <a:path w="1877824" h="2438732">
                  <a:moveTo>
                    <a:pt x="0" y="0"/>
                  </a:moveTo>
                  <a:lnTo>
                    <a:pt x="1877823" y="0"/>
                  </a:lnTo>
                  <a:lnTo>
                    <a:pt x="1877823" y="2438732"/>
                  </a:lnTo>
                  <a:lnTo>
                    <a:pt x="0" y="2438732"/>
                  </a:lnTo>
                  <a:lnTo>
                    <a:pt x="0" y="0"/>
                  </a:lnTo>
                  <a:close/>
                </a:path>
              </a:pathLst>
            </a:custGeom>
            <a:blipFill>
              <a:blip r:embed="rId5"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sp>
          <p:nvSpPr>
            <p:cNvPr id="51" name="Freeform 51"/>
            <p:cNvSpPr/>
            <p:nvPr/>
          </p:nvSpPr>
          <p:spPr>
            <a:xfrm>
              <a:off x="8950163" y="4162149"/>
              <a:ext cx="2869102" cy="1125313"/>
            </a:xfrm>
            <a:custGeom>
              <a:avLst/>
              <a:gdLst/>
              <a:ahLst/>
              <a:cxnLst/>
              <a:rect l="l" t="t" r="r" b="b"/>
              <a:pathLst>
                <a:path w="2869102" h="1125313">
                  <a:moveTo>
                    <a:pt x="0" y="0"/>
                  </a:moveTo>
                  <a:lnTo>
                    <a:pt x="2869102" y="0"/>
                  </a:lnTo>
                  <a:lnTo>
                    <a:pt x="2869102" y="1125314"/>
                  </a:lnTo>
                  <a:lnTo>
                    <a:pt x="0" y="1125314"/>
                  </a:lnTo>
                  <a:lnTo>
                    <a:pt x="0" y="0"/>
                  </a:lnTo>
                  <a:close/>
                </a:path>
              </a:pathLst>
            </a:custGeom>
            <a:blipFill>
              <a:blip r:embed="rId6"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grpSp>
          <p:nvGrpSpPr>
            <p:cNvPr id="52" name="Group 52"/>
            <p:cNvGrpSpPr/>
            <p:nvPr/>
          </p:nvGrpSpPr>
          <p:grpSpPr>
            <a:xfrm>
              <a:off x="9682955" y="4987324"/>
              <a:ext cx="359442" cy="359442"/>
              <a:chOff x="0" y="0"/>
              <a:chExt cx="812800" cy="812800"/>
            </a:xfrm>
          </p:grpSpPr>
          <p:sp>
            <p:nvSpPr>
              <p:cNvPr id="53" name="Freeform 5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66675" cap="sq">
                <a:solidFill>
                  <a:srgbClr val="18232F"/>
                </a:solidFill>
                <a:prstDash val="solid"/>
                <a:miter/>
              </a:ln>
            </p:spPr>
            <p:txBody>
              <a:bodyPr/>
              <a:lstStyle/>
              <a:p>
                <a:endParaRPr lang="en-IE"/>
              </a:p>
            </p:txBody>
          </p:sp>
          <p:sp>
            <p:nvSpPr>
              <p:cNvPr id="54" name="TextBox 54"/>
              <p:cNvSpPr txBox="1"/>
              <p:nvPr/>
            </p:nvSpPr>
            <p:spPr>
              <a:xfrm>
                <a:off x="76200" y="123825"/>
                <a:ext cx="660400" cy="612775"/>
              </a:xfrm>
              <a:prstGeom prst="rect">
                <a:avLst/>
              </a:prstGeom>
            </p:spPr>
            <p:txBody>
              <a:bodyPr lIns="24972" tIns="24972" rIns="24972" bIns="24972" rtlCol="0" anchor="ctr"/>
              <a:lstStyle/>
              <a:p>
                <a:pPr algn="ctr">
                  <a:lnSpc>
                    <a:spcPts val="1839"/>
                  </a:lnSpc>
                </a:pPr>
                <a:endParaRPr/>
              </a:p>
            </p:txBody>
          </p:sp>
        </p:grpSp>
        <p:grpSp>
          <p:nvGrpSpPr>
            <p:cNvPr id="55" name="Group 55"/>
            <p:cNvGrpSpPr/>
            <p:nvPr/>
          </p:nvGrpSpPr>
          <p:grpSpPr>
            <a:xfrm>
              <a:off x="9310883" y="4987324"/>
              <a:ext cx="359442" cy="359442"/>
              <a:chOff x="0" y="0"/>
              <a:chExt cx="812800" cy="812800"/>
            </a:xfrm>
          </p:grpSpPr>
          <p:sp>
            <p:nvSpPr>
              <p:cNvPr id="56" name="Freeform 5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66675" cap="sq">
                <a:solidFill>
                  <a:srgbClr val="18232F"/>
                </a:solidFill>
                <a:prstDash val="solid"/>
                <a:miter/>
              </a:ln>
            </p:spPr>
            <p:txBody>
              <a:bodyPr/>
              <a:lstStyle/>
              <a:p>
                <a:endParaRPr lang="en-IE"/>
              </a:p>
            </p:txBody>
          </p:sp>
          <p:sp>
            <p:nvSpPr>
              <p:cNvPr id="57" name="TextBox 57"/>
              <p:cNvSpPr txBox="1"/>
              <p:nvPr/>
            </p:nvSpPr>
            <p:spPr>
              <a:xfrm>
                <a:off x="76200" y="123825"/>
                <a:ext cx="660400" cy="612775"/>
              </a:xfrm>
              <a:prstGeom prst="rect">
                <a:avLst/>
              </a:prstGeom>
            </p:spPr>
            <p:txBody>
              <a:bodyPr lIns="24972" tIns="24972" rIns="24972" bIns="24972" rtlCol="0" anchor="ctr"/>
              <a:lstStyle/>
              <a:p>
                <a:pPr algn="ctr">
                  <a:lnSpc>
                    <a:spcPts val="1839"/>
                  </a:lnSpc>
                </a:pPr>
                <a:endParaRPr/>
              </a:p>
            </p:txBody>
          </p:sp>
        </p:grpSp>
        <p:grpSp>
          <p:nvGrpSpPr>
            <p:cNvPr id="58" name="Group 58"/>
            <p:cNvGrpSpPr/>
            <p:nvPr/>
          </p:nvGrpSpPr>
          <p:grpSpPr>
            <a:xfrm>
              <a:off x="11011406" y="4987324"/>
              <a:ext cx="359442" cy="359442"/>
              <a:chOff x="0" y="0"/>
              <a:chExt cx="812800" cy="812800"/>
            </a:xfrm>
          </p:grpSpPr>
          <p:sp>
            <p:nvSpPr>
              <p:cNvPr id="59" name="Freeform 5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66675" cap="sq">
                <a:solidFill>
                  <a:srgbClr val="18232F"/>
                </a:solidFill>
                <a:prstDash val="solid"/>
                <a:miter/>
              </a:ln>
            </p:spPr>
            <p:txBody>
              <a:bodyPr/>
              <a:lstStyle/>
              <a:p>
                <a:endParaRPr lang="en-IE"/>
              </a:p>
            </p:txBody>
          </p:sp>
          <p:sp>
            <p:nvSpPr>
              <p:cNvPr id="60" name="TextBox 60"/>
              <p:cNvSpPr txBox="1"/>
              <p:nvPr/>
            </p:nvSpPr>
            <p:spPr>
              <a:xfrm>
                <a:off x="76200" y="123825"/>
                <a:ext cx="660400" cy="612775"/>
              </a:xfrm>
              <a:prstGeom prst="rect">
                <a:avLst/>
              </a:prstGeom>
            </p:spPr>
            <p:txBody>
              <a:bodyPr lIns="24972" tIns="24972" rIns="24972" bIns="24972" rtlCol="0" anchor="ctr"/>
              <a:lstStyle/>
              <a:p>
                <a:pPr algn="ctr">
                  <a:lnSpc>
                    <a:spcPts val="1839"/>
                  </a:lnSpc>
                </a:pPr>
                <a:endParaRPr/>
              </a:p>
            </p:txBody>
          </p:sp>
        </p:grpSp>
        <p:sp>
          <p:nvSpPr>
            <p:cNvPr id="61" name="Freeform 61"/>
            <p:cNvSpPr/>
            <p:nvPr/>
          </p:nvSpPr>
          <p:spPr>
            <a:xfrm>
              <a:off x="15665218" y="3891446"/>
              <a:ext cx="1435735" cy="1682796"/>
            </a:xfrm>
            <a:custGeom>
              <a:avLst/>
              <a:gdLst/>
              <a:ahLst/>
              <a:cxnLst/>
              <a:rect l="l" t="t" r="r" b="b"/>
              <a:pathLst>
                <a:path w="1435735" h="1682796">
                  <a:moveTo>
                    <a:pt x="0" y="0"/>
                  </a:moveTo>
                  <a:lnTo>
                    <a:pt x="1435736" y="0"/>
                  </a:lnTo>
                  <a:lnTo>
                    <a:pt x="1435736" y="1682796"/>
                  </a:lnTo>
                  <a:lnTo>
                    <a:pt x="0" y="1682796"/>
                  </a:lnTo>
                  <a:lnTo>
                    <a:pt x="0" y="0"/>
                  </a:lnTo>
                  <a:close/>
                </a:path>
              </a:pathLst>
            </a:custGeom>
            <a:blipFill>
              <a:blip r:embed="rId7"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sp>
          <p:nvSpPr>
            <p:cNvPr id="62" name="Freeform 62"/>
            <p:cNvSpPr/>
            <p:nvPr/>
          </p:nvSpPr>
          <p:spPr>
            <a:xfrm>
              <a:off x="19636773" y="4337383"/>
              <a:ext cx="2691688" cy="1009383"/>
            </a:xfrm>
            <a:custGeom>
              <a:avLst/>
              <a:gdLst/>
              <a:ahLst/>
              <a:cxnLst/>
              <a:rect l="l" t="t" r="r" b="b"/>
              <a:pathLst>
                <a:path w="2691688" h="1009383">
                  <a:moveTo>
                    <a:pt x="0" y="0"/>
                  </a:moveTo>
                  <a:lnTo>
                    <a:pt x="2691688" y="0"/>
                  </a:lnTo>
                  <a:lnTo>
                    <a:pt x="2691688" y="1009383"/>
                  </a:lnTo>
                  <a:lnTo>
                    <a:pt x="0" y="1009383"/>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IE"/>
            </a:p>
          </p:txBody>
        </p:sp>
        <p:sp>
          <p:nvSpPr>
            <p:cNvPr id="63" name="Freeform 63"/>
            <p:cNvSpPr/>
            <p:nvPr/>
          </p:nvSpPr>
          <p:spPr>
            <a:xfrm rot="790679">
              <a:off x="19522004" y="3294664"/>
              <a:ext cx="1928589" cy="887151"/>
            </a:xfrm>
            <a:custGeom>
              <a:avLst/>
              <a:gdLst/>
              <a:ahLst/>
              <a:cxnLst/>
              <a:rect l="l" t="t" r="r" b="b"/>
              <a:pathLst>
                <a:path w="1928589" h="887151">
                  <a:moveTo>
                    <a:pt x="0" y="0"/>
                  </a:moveTo>
                  <a:lnTo>
                    <a:pt x="1928589" y="0"/>
                  </a:lnTo>
                  <a:lnTo>
                    <a:pt x="1928589" y="887151"/>
                  </a:lnTo>
                  <a:lnTo>
                    <a:pt x="0" y="887151"/>
                  </a:lnTo>
                  <a:lnTo>
                    <a:pt x="0" y="0"/>
                  </a:lnTo>
                  <a:close/>
                </a:path>
              </a:pathLst>
            </a:custGeom>
            <a:blipFill>
              <a:blip r:embed="rId9"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sp>
          <p:nvSpPr>
            <p:cNvPr id="64" name="Freeform 64"/>
            <p:cNvSpPr/>
            <p:nvPr/>
          </p:nvSpPr>
          <p:spPr>
            <a:xfrm>
              <a:off x="23128221" y="2910701"/>
              <a:ext cx="1912311" cy="2436065"/>
            </a:xfrm>
            <a:custGeom>
              <a:avLst/>
              <a:gdLst/>
              <a:ahLst/>
              <a:cxnLst/>
              <a:rect l="l" t="t" r="r" b="b"/>
              <a:pathLst>
                <a:path w="1912311" h="2436065">
                  <a:moveTo>
                    <a:pt x="0" y="0"/>
                  </a:moveTo>
                  <a:lnTo>
                    <a:pt x="1912311" y="0"/>
                  </a:lnTo>
                  <a:lnTo>
                    <a:pt x="1912311" y="2436065"/>
                  </a:lnTo>
                  <a:lnTo>
                    <a:pt x="0" y="2436065"/>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IE"/>
            </a:p>
          </p:txBody>
        </p:sp>
        <p:grpSp>
          <p:nvGrpSpPr>
            <p:cNvPr id="65" name="Group 65"/>
            <p:cNvGrpSpPr/>
            <p:nvPr/>
          </p:nvGrpSpPr>
          <p:grpSpPr>
            <a:xfrm>
              <a:off x="207299" y="0"/>
              <a:ext cx="26276370" cy="2170240"/>
              <a:chOff x="0" y="0"/>
              <a:chExt cx="5190394" cy="428689"/>
            </a:xfrm>
          </p:grpSpPr>
          <p:sp>
            <p:nvSpPr>
              <p:cNvPr id="66" name="Freeform 66"/>
              <p:cNvSpPr/>
              <p:nvPr/>
            </p:nvSpPr>
            <p:spPr>
              <a:xfrm>
                <a:off x="0" y="0"/>
                <a:ext cx="5190394" cy="428689"/>
              </a:xfrm>
              <a:custGeom>
                <a:avLst/>
                <a:gdLst/>
                <a:ahLst/>
                <a:cxnLst/>
                <a:rect l="l" t="t" r="r" b="b"/>
                <a:pathLst>
                  <a:path w="5190394" h="428689">
                    <a:moveTo>
                      <a:pt x="0" y="0"/>
                    </a:moveTo>
                    <a:lnTo>
                      <a:pt x="5190394" y="0"/>
                    </a:lnTo>
                    <a:lnTo>
                      <a:pt x="5190394" y="428689"/>
                    </a:lnTo>
                    <a:lnTo>
                      <a:pt x="0" y="428689"/>
                    </a:lnTo>
                    <a:close/>
                  </a:path>
                </a:pathLst>
              </a:custGeom>
              <a:solidFill>
                <a:srgbClr val="C41188"/>
              </a:solidFill>
            </p:spPr>
            <p:txBody>
              <a:bodyPr/>
              <a:lstStyle/>
              <a:p>
                <a:endParaRPr lang="en-IE"/>
              </a:p>
            </p:txBody>
          </p:sp>
          <p:sp>
            <p:nvSpPr>
              <p:cNvPr id="67" name="TextBox 67"/>
              <p:cNvSpPr txBox="1"/>
              <p:nvPr/>
            </p:nvSpPr>
            <p:spPr>
              <a:xfrm>
                <a:off x="0" y="57150"/>
                <a:ext cx="5190394" cy="371539"/>
              </a:xfrm>
              <a:prstGeom prst="rect">
                <a:avLst/>
              </a:prstGeom>
            </p:spPr>
            <p:txBody>
              <a:bodyPr lIns="50800" tIns="50800" rIns="50800" bIns="50800" rtlCol="0" anchor="ctr"/>
              <a:lstStyle/>
              <a:p>
                <a:pPr algn="ctr">
                  <a:lnSpc>
                    <a:spcPts val="1840"/>
                  </a:lnSpc>
                </a:pPr>
                <a:endParaRPr/>
              </a:p>
            </p:txBody>
          </p:sp>
        </p:grpSp>
        <p:sp>
          <p:nvSpPr>
            <p:cNvPr id="68" name="Freeform 68"/>
            <p:cNvSpPr/>
            <p:nvPr/>
          </p:nvSpPr>
          <p:spPr>
            <a:xfrm>
              <a:off x="16710396" y="2689481"/>
              <a:ext cx="1426504" cy="1731579"/>
            </a:xfrm>
            <a:custGeom>
              <a:avLst/>
              <a:gdLst/>
              <a:ahLst/>
              <a:cxnLst/>
              <a:rect l="l" t="t" r="r" b="b"/>
              <a:pathLst>
                <a:path w="1426504" h="1731579">
                  <a:moveTo>
                    <a:pt x="0" y="0"/>
                  </a:moveTo>
                  <a:lnTo>
                    <a:pt x="1426504" y="0"/>
                  </a:lnTo>
                  <a:lnTo>
                    <a:pt x="1426504" y="1731580"/>
                  </a:lnTo>
                  <a:lnTo>
                    <a:pt x="0" y="1731580"/>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p>
              <a:endParaRPr lang="en-IE"/>
            </a:p>
          </p:txBody>
        </p:sp>
        <p:sp>
          <p:nvSpPr>
            <p:cNvPr id="69" name="Freeform 69"/>
            <p:cNvSpPr/>
            <p:nvPr/>
          </p:nvSpPr>
          <p:spPr>
            <a:xfrm>
              <a:off x="23199712" y="1340908"/>
              <a:ext cx="1283084" cy="1315984"/>
            </a:xfrm>
            <a:custGeom>
              <a:avLst/>
              <a:gdLst/>
              <a:ahLst/>
              <a:cxnLst/>
              <a:rect l="l" t="t" r="r" b="b"/>
              <a:pathLst>
                <a:path w="1283084" h="1315984">
                  <a:moveTo>
                    <a:pt x="0" y="0"/>
                  </a:moveTo>
                  <a:lnTo>
                    <a:pt x="1283085" y="0"/>
                  </a:lnTo>
                  <a:lnTo>
                    <a:pt x="1283085" y="1315984"/>
                  </a:lnTo>
                  <a:lnTo>
                    <a:pt x="0" y="1315984"/>
                  </a:lnTo>
                  <a:lnTo>
                    <a:pt x="0" y="0"/>
                  </a:lnTo>
                  <a:close/>
                </a:path>
              </a:pathLst>
            </a:custGeom>
            <a:blipFill>
              <a:blip>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IE"/>
            </a:p>
          </p:txBody>
        </p:sp>
        <p:sp>
          <p:nvSpPr>
            <p:cNvPr id="70" name="Freeform 70"/>
            <p:cNvSpPr/>
            <p:nvPr/>
          </p:nvSpPr>
          <p:spPr>
            <a:xfrm>
              <a:off x="18906274" y="1340908"/>
              <a:ext cx="1283084" cy="1315984"/>
            </a:xfrm>
            <a:custGeom>
              <a:avLst/>
              <a:gdLst/>
              <a:ahLst/>
              <a:cxnLst/>
              <a:rect l="l" t="t" r="r" b="b"/>
              <a:pathLst>
                <a:path w="1283084" h="1315984">
                  <a:moveTo>
                    <a:pt x="0" y="0"/>
                  </a:moveTo>
                  <a:lnTo>
                    <a:pt x="1283084" y="0"/>
                  </a:lnTo>
                  <a:lnTo>
                    <a:pt x="1283084" y="1315984"/>
                  </a:lnTo>
                  <a:lnTo>
                    <a:pt x="0" y="1315984"/>
                  </a:lnTo>
                  <a:lnTo>
                    <a:pt x="0" y="0"/>
                  </a:lnTo>
                  <a:close/>
                </a:path>
              </a:pathLst>
            </a:custGeom>
            <a:blipFill>
              <a:blip>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IE"/>
            </a:p>
          </p:txBody>
        </p:sp>
        <p:sp>
          <p:nvSpPr>
            <p:cNvPr id="71" name="Freeform 71"/>
            <p:cNvSpPr/>
            <p:nvPr/>
          </p:nvSpPr>
          <p:spPr>
            <a:xfrm>
              <a:off x="15254288" y="1340908"/>
              <a:ext cx="1283084" cy="1315984"/>
            </a:xfrm>
            <a:custGeom>
              <a:avLst/>
              <a:gdLst/>
              <a:ahLst/>
              <a:cxnLst/>
              <a:rect l="l" t="t" r="r" b="b"/>
              <a:pathLst>
                <a:path w="1283084" h="1315984">
                  <a:moveTo>
                    <a:pt x="0" y="0"/>
                  </a:moveTo>
                  <a:lnTo>
                    <a:pt x="1283085" y="0"/>
                  </a:lnTo>
                  <a:lnTo>
                    <a:pt x="1283085" y="1315984"/>
                  </a:lnTo>
                  <a:lnTo>
                    <a:pt x="0" y="1315984"/>
                  </a:lnTo>
                  <a:lnTo>
                    <a:pt x="0" y="0"/>
                  </a:lnTo>
                  <a:close/>
                </a:path>
              </a:pathLst>
            </a:custGeom>
            <a:blipFill>
              <a:blip>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en-IE"/>
            </a:p>
          </p:txBody>
        </p:sp>
        <p:sp>
          <p:nvSpPr>
            <p:cNvPr id="72" name="Freeform 72"/>
            <p:cNvSpPr/>
            <p:nvPr/>
          </p:nvSpPr>
          <p:spPr>
            <a:xfrm>
              <a:off x="11939204" y="1340908"/>
              <a:ext cx="1283084" cy="1315984"/>
            </a:xfrm>
            <a:custGeom>
              <a:avLst/>
              <a:gdLst/>
              <a:ahLst/>
              <a:cxnLst/>
              <a:rect l="l" t="t" r="r" b="b"/>
              <a:pathLst>
                <a:path w="1283084" h="1315984">
                  <a:moveTo>
                    <a:pt x="0" y="0"/>
                  </a:moveTo>
                  <a:lnTo>
                    <a:pt x="1283084" y="0"/>
                  </a:lnTo>
                  <a:lnTo>
                    <a:pt x="1283084" y="1315984"/>
                  </a:lnTo>
                  <a:lnTo>
                    <a:pt x="0" y="1315984"/>
                  </a:lnTo>
                  <a:lnTo>
                    <a:pt x="0" y="0"/>
                  </a:lnTo>
                  <a:close/>
                </a:path>
              </a:pathLst>
            </a:custGeom>
            <a:blipFill>
              <a:blip>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en-IE"/>
            </a:p>
          </p:txBody>
        </p:sp>
        <p:sp>
          <p:nvSpPr>
            <p:cNvPr id="73" name="Freeform 73"/>
            <p:cNvSpPr/>
            <p:nvPr/>
          </p:nvSpPr>
          <p:spPr>
            <a:xfrm>
              <a:off x="8624120" y="1340908"/>
              <a:ext cx="1283084" cy="1315984"/>
            </a:xfrm>
            <a:custGeom>
              <a:avLst/>
              <a:gdLst/>
              <a:ahLst/>
              <a:cxnLst/>
              <a:rect l="l" t="t" r="r" b="b"/>
              <a:pathLst>
                <a:path w="1283084" h="1315984">
                  <a:moveTo>
                    <a:pt x="0" y="0"/>
                  </a:moveTo>
                  <a:lnTo>
                    <a:pt x="1283084" y="0"/>
                  </a:lnTo>
                  <a:lnTo>
                    <a:pt x="1283084" y="1315984"/>
                  </a:lnTo>
                  <a:lnTo>
                    <a:pt x="0" y="1315984"/>
                  </a:lnTo>
                  <a:lnTo>
                    <a:pt x="0" y="0"/>
                  </a:lnTo>
                  <a:close/>
                </a:path>
              </a:pathLst>
            </a:custGeom>
            <a:blipFill>
              <a:blip>
                <a:extLst>
                  <a:ext uri="{96DAC541-7B7A-43D3-8B79-37D633B846F1}">
                    <asvg:svgBlip xmlns:asvg="http://schemas.microsoft.com/office/drawing/2016/SVG/main" r:embed="rId16"/>
                  </a:ext>
                </a:extLst>
              </a:blip>
              <a:stretch>
                <a:fillRect/>
              </a:stretch>
            </a:blipFill>
            <a:ln cap="sq">
              <a:noFill/>
              <a:prstDash val="solid"/>
              <a:miter/>
            </a:ln>
          </p:spPr>
          <p:txBody>
            <a:bodyPr/>
            <a:lstStyle/>
            <a:p>
              <a:endParaRPr lang="en-IE"/>
            </a:p>
          </p:txBody>
        </p:sp>
        <p:sp>
          <p:nvSpPr>
            <p:cNvPr id="74" name="Freeform 74"/>
            <p:cNvSpPr/>
            <p:nvPr/>
          </p:nvSpPr>
          <p:spPr>
            <a:xfrm>
              <a:off x="4973091" y="1340908"/>
              <a:ext cx="1283084" cy="1315984"/>
            </a:xfrm>
            <a:custGeom>
              <a:avLst/>
              <a:gdLst/>
              <a:ahLst/>
              <a:cxnLst/>
              <a:rect l="l" t="t" r="r" b="b"/>
              <a:pathLst>
                <a:path w="1283084" h="1315984">
                  <a:moveTo>
                    <a:pt x="0" y="0"/>
                  </a:moveTo>
                  <a:lnTo>
                    <a:pt x="1283084" y="0"/>
                  </a:lnTo>
                  <a:lnTo>
                    <a:pt x="1283084" y="1315984"/>
                  </a:lnTo>
                  <a:lnTo>
                    <a:pt x="0" y="1315984"/>
                  </a:lnTo>
                  <a:lnTo>
                    <a:pt x="0" y="0"/>
                  </a:lnTo>
                  <a:close/>
                </a:path>
              </a:pathLst>
            </a:custGeom>
            <a:blipFill>
              <a:blip>
                <a:extLst>
                  <a:ext uri="{96DAC541-7B7A-43D3-8B79-37D633B846F1}">
                    <asvg:svgBlip xmlns:asvg="http://schemas.microsoft.com/office/drawing/2016/SVG/main" r:embed="rId17"/>
                  </a:ext>
                </a:extLst>
              </a:blip>
              <a:stretch>
                <a:fillRect/>
              </a:stretch>
            </a:blipFill>
            <a:ln cap="sq">
              <a:noFill/>
              <a:prstDash val="solid"/>
              <a:miter/>
            </a:ln>
          </p:spPr>
          <p:txBody>
            <a:bodyPr/>
            <a:lstStyle/>
            <a:p>
              <a:endParaRPr lang="en-IE"/>
            </a:p>
          </p:txBody>
        </p:sp>
        <p:sp>
          <p:nvSpPr>
            <p:cNvPr id="75" name="Freeform 75"/>
            <p:cNvSpPr/>
            <p:nvPr/>
          </p:nvSpPr>
          <p:spPr>
            <a:xfrm>
              <a:off x="1924707" y="1340908"/>
              <a:ext cx="1283084" cy="1315984"/>
            </a:xfrm>
            <a:custGeom>
              <a:avLst/>
              <a:gdLst/>
              <a:ahLst/>
              <a:cxnLst/>
              <a:rect l="l" t="t" r="r" b="b"/>
              <a:pathLst>
                <a:path w="1283084" h="1315984">
                  <a:moveTo>
                    <a:pt x="0" y="0"/>
                  </a:moveTo>
                  <a:lnTo>
                    <a:pt x="1283084" y="0"/>
                  </a:lnTo>
                  <a:lnTo>
                    <a:pt x="1283084" y="1315984"/>
                  </a:lnTo>
                  <a:lnTo>
                    <a:pt x="0" y="1315984"/>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IE"/>
            </a:p>
          </p:txBody>
        </p:sp>
        <p:sp>
          <p:nvSpPr>
            <p:cNvPr id="76" name="TextBox 76"/>
            <p:cNvSpPr txBox="1"/>
            <p:nvPr/>
          </p:nvSpPr>
          <p:spPr>
            <a:xfrm>
              <a:off x="1031770" y="5671783"/>
              <a:ext cx="3095313" cy="792057"/>
            </a:xfrm>
            <a:prstGeom prst="rect">
              <a:avLst/>
            </a:prstGeom>
          </p:spPr>
          <p:txBody>
            <a:bodyPr lIns="0" tIns="0" rIns="0" bIns="0" rtlCol="0" anchor="t">
              <a:spAutoFit/>
            </a:bodyPr>
            <a:lstStyle/>
            <a:p>
              <a:pPr marL="0" lvl="0" indent="0" algn="ctr">
                <a:lnSpc>
                  <a:spcPts val="2200"/>
                </a:lnSpc>
                <a:spcBef>
                  <a:spcPct val="0"/>
                </a:spcBef>
              </a:pPr>
              <a:r>
                <a:rPr lang="en-US" sz="2200" b="1">
                  <a:solidFill>
                    <a:srgbClr val="0077C0"/>
                  </a:solidFill>
                  <a:latin typeface="Poppins Semi-Bold"/>
                  <a:ea typeface="Poppins Semi-Bold"/>
                  <a:cs typeface="Poppins Semi-Bold"/>
                  <a:sym typeface="Poppins Semi-Bold"/>
                </a:rPr>
                <a:t>Feirmeoireacht na mbarr</a:t>
              </a:r>
            </a:p>
          </p:txBody>
        </p:sp>
        <p:sp>
          <p:nvSpPr>
            <p:cNvPr id="77" name="TextBox 77"/>
            <p:cNvSpPr txBox="1"/>
            <p:nvPr/>
          </p:nvSpPr>
          <p:spPr>
            <a:xfrm>
              <a:off x="18650927" y="5602817"/>
              <a:ext cx="2875398" cy="1573319"/>
            </a:xfrm>
            <a:prstGeom prst="rect">
              <a:avLst/>
            </a:prstGeom>
          </p:spPr>
          <p:txBody>
            <a:bodyPr lIns="0" tIns="0" rIns="0" bIns="0" rtlCol="0" anchor="t">
              <a:spAutoFit/>
            </a:bodyPr>
            <a:lstStyle/>
            <a:p>
              <a:pPr marL="0" lvl="0" indent="0" algn="ctr">
                <a:lnSpc>
                  <a:spcPts val="2300"/>
                </a:lnSpc>
                <a:spcBef>
                  <a:spcPct val="0"/>
                </a:spcBef>
              </a:pPr>
              <a:r>
                <a:rPr lang="en-US" sz="2300" b="1">
                  <a:solidFill>
                    <a:srgbClr val="0077C0"/>
                  </a:solidFill>
                  <a:latin typeface="Poppins Semi-Bold"/>
                  <a:ea typeface="Poppins Semi-Bold"/>
                  <a:cs typeface="Poppins Semi-Bold"/>
                  <a:sym typeface="Poppins Semi-Bold"/>
                </a:rPr>
                <a:t>Dáileadh amach timpeall an domhain</a:t>
              </a:r>
            </a:p>
          </p:txBody>
        </p:sp>
        <p:sp>
          <p:nvSpPr>
            <p:cNvPr id="78" name="TextBox 78"/>
            <p:cNvSpPr txBox="1"/>
            <p:nvPr/>
          </p:nvSpPr>
          <p:spPr>
            <a:xfrm>
              <a:off x="22328461" y="5890012"/>
              <a:ext cx="2782283" cy="1192319"/>
            </a:xfrm>
            <a:prstGeom prst="rect">
              <a:avLst/>
            </a:prstGeom>
          </p:spPr>
          <p:txBody>
            <a:bodyPr lIns="0" tIns="0" rIns="0" bIns="0" rtlCol="0" anchor="t">
              <a:spAutoFit/>
            </a:bodyPr>
            <a:lstStyle/>
            <a:p>
              <a:pPr marL="0" lvl="0" indent="0" algn="ctr">
                <a:lnSpc>
                  <a:spcPts val="2300"/>
                </a:lnSpc>
                <a:spcBef>
                  <a:spcPct val="0"/>
                </a:spcBef>
              </a:pPr>
              <a:r>
                <a:rPr lang="en-US" sz="2300" b="1">
                  <a:solidFill>
                    <a:srgbClr val="0077C0"/>
                  </a:solidFill>
                  <a:latin typeface="Poppins Semi-Bold"/>
                  <a:ea typeface="Poppins Semi-Bold"/>
                  <a:cs typeface="Poppins Semi-Bold"/>
                  <a:sym typeface="Poppins Semi-Bold"/>
                </a:rPr>
                <a:t>Úsáid agus cúram sa bhaile</a:t>
              </a:r>
            </a:p>
          </p:txBody>
        </p:sp>
        <p:sp>
          <p:nvSpPr>
            <p:cNvPr id="79" name="TextBox 79"/>
            <p:cNvSpPr txBox="1"/>
            <p:nvPr/>
          </p:nvSpPr>
          <p:spPr>
            <a:xfrm>
              <a:off x="8000964" y="6062943"/>
              <a:ext cx="3369885" cy="792057"/>
            </a:xfrm>
            <a:prstGeom prst="rect">
              <a:avLst/>
            </a:prstGeom>
          </p:spPr>
          <p:txBody>
            <a:bodyPr lIns="0" tIns="0" rIns="0" bIns="0" rtlCol="0" anchor="t">
              <a:spAutoFit/>
            </a:bodyPr>
            <a:lstStyle/>
            <a:p>
              <a:pPr marL="0" lvl="0" indent="0" algn="ctr">
                <a:lnSpc>
                  <a:spcPts val="2200"/>
                </a:lnSpc>
                <a:spcBef>
                  <a:spcPct val="0"/>
                </a:spcBef>
              </a:pPr>
              <a:r>
                <a:rPr lang="en-US" sz="2200" b="1">
                  <a:solidFill>
                    <a:srgbClr val="0077C0"/>
                  </a:solidFill>
                  <a:latin typeface="Poppins Semi-Bold"/>
                  <a:ea typeface="Poppins Semi-Bold"/>
                  <a:cs typeface="Poppins Semi-Bold"/>
                  <a:sym typeface="Poppins Semi-Bold"/>
                </a:rPr>
                <a:t>go dtí muileann  sníomhacháin</a:t>
              </a:r>
            </a:p>
          </p:txBody>
        </p:sp>
        <p:sp>
          <p:nvSpPr>
            <p:cNvPr id="80" name="TextBox 80"/>
            <p:cNvSpPr txBox="1"/>
            <p:nvPr/>
          </p:nvSpPr>
          <p:spPr>
            <a:xfrm>
              <a:off x="14846920" y="6072468"/>
              <a:ext cx="3095272" cy="811319"/>
            </a:xfrm>
            <a:prstGeom prst="rect">
              <a:avLst/>
            </a:prstGeom>
          </p:spPr>
          <p:txBody>
            <a:bodyPr lIns="0" tIns="0" rIns="0" bIns="0" rtlCol="0" anchor="t">
              <a:spAutoFit/>
            </a:bodyPr>
            <a:lstStyle/>
            <a:p>
              <a:pPr marL="0" lvl="0" indent="0" algn="ctr">
                <a:lnSpc>
                  <a:spcPts val="2300"/>
                </a:lnSpc>
                <a:spcBef>
                  <a:spcPct val="0"/>
                </a:spcBef>
              </a:pPr>
              <a:r>
                <a:rPr lang="en-US" sz="2300" b="1">
                  <a:solidFill>
                    <a:srgbClr val="0077C0"/>
                  </a:solidFill>
                  <a:latin typeface="Poppins Semi-Bold"/>
                  <a:ea typeface="Poppins Semi-Bold"/>
                  <a:cs typeface="Poppins Semi-Bold"/>
                  <a:sym typeface="Poppins Semi-Bold"/>
                </a:rPr>
                <a:t>ag táirgeadh na n-éadaí </a:t>
              </a:r>
            </a:p>
          </p:txBody>
        </p:sp>
        <p:sp>
          <p:nvSpPr>
            <p:cNvPr id="81" name="TextBox 81"/>
            <p:cNvSpPr txBox="1"/>
            <p:nvPr/>
          </p:nvSpPr>
          <p:spPr>
            <a:xfrm>
              <a:off x="11745551" y="5901230"/>
              <a:ext cx="2384719" cy="1160357"/>
            </a:xfrm>
            <a:prstGeom prst="rect">
              <a:avLst/>
            </a:prstGeom>
          </p:spPr>
          <p:txBody>
            <a:bodyPr lIns="0" tIns="0" rIns="0" bIns="0" rtlCol="0" anchor="t">
              <a:spAutoFit/>
            </a:bodyPr>
            <a:lstStyle/>
            <a:p>
              <a:pPr marL="0" lvl="0" indent="0" algn="ctr">
                <a:lnSpc>
                  <a:spcPts val="2200"/>
                </a:lnSpc>
                <a:spcBef>
                  <a:spcPct val="0"/>
                </a:spcBef>
              </a:pPr>
              <a:r>
                <a:rPr lang="en-US" sz="2200" b="1">
                  <a:solidFill>
                    <a:srgbClr val="0077C0"/>
                  </a:solidFill>
                  <a:latin typeface="Poppins Semi-Bold"/>
                  <a:ea typeface="Poppins Semi-Bold"/>
                  <a:cs typeface="Poppins Semi-Bold"/>
                  <a:sym typeface="Poppins Semi-Bold"/>
                </a:rPr>
                <a:t>ag sníomh, ag fí agus ag dathú </a:t>
              </a:r>
            </a:p>
          </p:txBody>
        </p:sp>
        <p:sp>
          <p:nvSpPr>
            <p:cNvPr id="82" name="TextBox 82"/>
            <p:cNvSpPr txBox="1"/>
            <p:nvPr/>
          </p:nvSpPr>
          <p:spPr>
            <a:xfrm>
              <a:off x="5012104" y="5520230"/>
              <a:ext cx="2098782" cy="1528657"/>
            </a:xfrm>
            <a:prstGeom prst="rect">
              <a:avLst/>
            </a:prstGeom>
          </p:spPr>
          <p:txBody>
            <a:bodyPr lIns="0" tIns="0" rIns="0" bIns="0" rtlCol="0" anchor="t">
              <a:spAutoFit/>
            </a:bodyPr>
            <a:lstStyle/>
            <a:p>
              <a:pPr marL="0" lvl="0" indent="0" algn="ctr">
                <a:lnSpc>
                  <a:spcPts val="2200"/>
                </a:lnSpc>
                <a:spcBef>
                  <a:spcPct val="0"/>
                </a:spcBef>
              </a:pPr>
              <a:r>
                <a:rPr lang="en-US" sz="2200" b="1">
                  <a:solidFill>
                    <a:srgbClr val="0077C0"/>
                  </a:solidFill>
                  <a:latin typeface="Poppins Semi-Bold"/>
                  <a:ea typeface="Poppins Semi-Bold"/>
                  <a:cs typeface="Poppins Semi-Bold"/>
                  <a:sym typeface="Poppins Semi-Bold"/>
                </a:rPr>
                <a:t>Ag baint agus ag scaradh cadáis</a:t>
              </a:r>
            </a:p>
          </p:txBody>
        </p:sp>
        <p:sp>
          <p:nvSpPr>
            <p:cNvPr id="83" name="TextBox 83"/>
            <p:cNvSpPr txBox="1"/>
            <p:nvPr/>
          </p:nvSpPr>
          <p:spPr>
            <a:xfrm>
              <a:off x="5963552" y="367676"/>
              <a:ext cx="14815169" cy="641773"/>
            </a:xfrm>
            <a:prstGeom prst="rect">
              <a:avLst/>
            </a:prstGeom>
          </p:spPr>
          <p:txBody>
            <a:bodyPr lIns="0" tIns="0" rIns="0" bIns="0" rtlCol="0" anchor="t">
              <a:spAutoFit/>
            </a:bodyPr>
            <a:lstStyle/>
            <a:p>
              <a:pPr algn="ctr">
                <a:lnSpc>
                  <a:spcPts val="3740"/>
                </a:lnSpc>
                <a:spcBef>
                  <a:spcPct val="0"/>
                </a:spcBef>
              </a:pPr>
              <a:r>
                <a:rPr lang="en-US" sz="3400" b="1" spc="-17">
                  <a:solidFill>
                    <a:srgbClr val="FFFFFF"/>
                  </a:solidFill>
                  <a:latin typeface="Tahoma Bold"/>
                  <a:ea typeface="Tahoma Bold"/>
                  <a:cs typeface="Tahoma Bold"/>
                  <a:sym typeface="Tahoma Bold"/>
                </a:rPr>
                <a:t>Cén fáth go bhfuil an oiread sin uisce á úsáid? </a:t>
              </a:r>
            </a:p>
          </p:txBody>
        </p:sp>
      </p:grpSp>
      <p:grpSp>
        <p:nvGrpSpPr>
          <p:cNvPr id="84" name="Group 84"/>
          <p:cNvGrpSpPr/>
          <p:nvPr/>
        </p:nvGrpSpPr>
        <p:grpSpPr>
          <a:xfrm>
            <a:off x="9638328" y="7884137"/>
            <a:ext cx="7102595" cy="2485731"/>
            <a:chOff x="0" y="0"/>
            <a:chExt cx="9470127" cy="3314308"/>
          </a:xfrm>
        </p:grpSpPr>
        <p:sp>
          <p:nvSpPr>
            <p:cNvPr id="85" name="Freeform 85"/>
            <p:cNvSpPr/>
            <p:nvPr/>
          </p:nvSpPr>
          <p:spPr>
            <a:xfrm>
              <a:off x="0" y="0"/>
              <a:ext cx="8248874" cy="3314308"/>
            </a:xfrm>
            <a:custGeom>
              <a:avLst/>
              <a:gdLst/>
              <a:ahLst/>
              <a:cxnLst/>
              <a:rect l="l" t="t" r="r" b="b"/>
              <a:pathLst>
                <a:path w="8248874" h="3314308">
                  <a:moveTo>
                    <a:pt x="0" y="0"/>
                  </a:moveTo>
                  <a:lnTo>
                    <a:pt x="8248874" y="0"/>
                  </a:lnTo>
                  <a:lnTo>
                    <a:pt x="8248874" y="3314308"/>
                  </a:lnTo>
                  <a:lnTo>
                    <a:pt x="0" y="3314308"/>
                  </a:lnTo>
                  <a:lnTo>
                    <a:pt x="0" y="0"/>
                  </a:lnTo>
                  <a:close/>
                </a:path>
              </a:pathLst>
            </a:custGeom>
            <a:blipFill>
              <a:blip>
                <a:extLst>
                  <a:ext uri="{96DAC541-7B7A-43D3-8B79-37D633B846F1}">
                    <asvg:svgBlip xmlns:asvg="http://schemas.microsoft.com/office/drawing/2016/SVG/main" r:embed="rId19"/>
                  </a:ext>
                </a:extLst>
              </a:blip>
              <a:stretch>
                <a:fillRect l="-3571" r="-3571"/>
              </a:stretch>
            </a:blipFill>
          </p:spPr>
          <p:txBody>
            <a:bodyPr/>
            <a:lstStyle/>
            <a:p>
              <a:endParaRPr lang="en-IE"/>
            </a:p>
          </p:txBody>
        </p:sp>
        <p:sp>
          <p:nvSpPr>
            <p:cNvPr id="86" name="TextBox 86"/>
            <p:cNvSpPr txBox="1"/>
            <p:nvPr/>
          </p:nvSpPr>
          <p:spPr>
            <a:xfrm>
              <a:off x="3994383" y="1462341"/>
              <a:ext cx="5475744" cy="426918"/>
            </a:xfrm>
            <a:prstGeom prst="rect">
              <a:avLst/>
            </a:prstGeom>
          </p:spPr>
          <p:txBody>
            <a:bodyPr lIns="0" tIns="0" rIns="0" bIns="0" rtlCol="0" anchor="t">
              <a:spAutoFit/>
            </a:bodyPr>
            <a:lstStyle/>
            <a:p>
              <a:pPr algn="l">
                <a:lnSpc>
                  <a:spcPts val="2410"/>
                </a:lnSpc>
                <a:spcBef>
                  <a:spcPct val="0"/>
                </a:spcBef>
              </a:pPr>
              <a:r>
                <a:rPr lang="en-US" sz="2191" spc="-10">
                  <a:solidFill>
                    <a:srgbClr val="000000"/>
                  </a:solidFill>
                  <a:latin typeface="Tahoma"/>
                  <a:ea typeface="Tahoma"/>
                  <a:cs typeface="Tahoma"/>
                  <a:sym typeface="Tahoma"/>
                </a:rPr>
                <a:t>d’uisce truaillithe na </a:t>
              </a:r>
            </a:p>
          </p:txBody>
        </p:sp>
        <p:sp>
          <p:nvSpPr>
            <p:cNvPr id="87" name="TextBox 87"/>
            <p:cNvSpPr txBox="1"/>
            <p:nvPr/>
          </p:nvSpPr>
          <p:spPr>
            <a:xfrm>
              <a:off x="2751978" y="1356659"/>
              <a:ext cx="1242405" cy="638281"/>
            </a:xfrm>
            <a:prstGeom prst="rect">
              <a:avLst/>
            </a:prstGeom>
          </p:spPr>
          <p:txBody>
            <a:bodyPr lIns="0" tIns="0" rIns="0" bIns="0" rtlCol="0" anchor="t">
              <a:spAutoFit/>
            </a:bodyPr>
            <a:lstStyle/>
            <a:p>
              <a:pPr algn="l">
                <a:lnSpc>
                  <a:spcPts val="3563"/>
                </a:lnSpc>
                <a:spcBef>
                  <a:spcPct val="0"/>
                </a:spcBef>
              </a:pPr>
              <a:r>
                <a:rPr lang="en-US" sz="3239" b="1" spc="-16">
                  <a:solidFill>
                    <a:srgbClr val="000000"/>
                  </a:solidFill>
                  <a:latin typeface="Poppins Bold"/>
                  <a:ea typeface="Poppins Bold"/>
                  <a:cs typeface="Poppins Bold"/>
                  <a:sym typeface="Poppins Bold"/>
                </a:rPr>
                <a:t>20%</a:t>
              </a:r>
            </a:p>
          </p:txBody>
        </p:sp>
        <p:sp>
          <p:nvSpPr>
            <p:cNvPr id="88" name="TextBox 88"/>
            <p:cNvSpPr txBox="1"/>
            <p:nvPr/>
          </p:nvSpPr>
          <p:spPr>
            <a:xfrm>
              <a:off x="1432832" y="1887281"/>
              <a:ext cx="5471446" cy="826250"/>
            </a:xfrm>
            <a:prstGeom prst="rect">
              <a:avLst/>
            </a:prstGeom>
          </p:spPr>
          <p:txBody>
            <a:bodyPr lIns="0" tIns="0" rIns="0" bIns="0" rtlCol="0" anchor="t">
              <a:spAutoFit/>
            </a:bodyPr>
            <a:lstStyle/>
            <a:p>
              <a:pPr algn="l">
                <a:lnSpc>
                  <a:spcPts val="2410"/>
                </a:lnSpc>
                <a:spcBef>
                  <a:spcPct val="0"/>
                </a:spcBef>
              </a:pPr>
              <a:r>
                <a:rPr lang="en-US" sz="2191" spc="-10">
                  <a:solidFill>
                    <a:srgbClr val="000000"/>
                  </a:solidFill>
                  <a:latin typeface="Tahoma"/>
                  <a:ea typeface="Tahoma"/>
                  <a:cs typeface="Tahoma"/>
                  <a:sym typeface="Tahoma"/>
                </a:rPr>
                <a:t>tionsclaíocha sa domhan as coiréail agus dathú na n-éadaí</a:t>
              </a:r>
            </a:p>
          </p:txBody>
        </p:sp>
        <p:sp>
          <p:nvSpPr>
            <p:cNvPr id="89" name="TextBox 89"/>
            <p:cNvSpPr txBox="1"/>
            <p:nvPr/>
          </p:nvSpPr>
          <p:spPr>
            <a:xfrm>
              <a:off x="1610954" y="536027"/>
              <a:ext cx="5026966" cy="383117"/>
            </a:xfrm>
            <a:prstGeom prst="rect">
              <a:avLst/>
            </a:prstGeom>
          </p:spPr>
          <p:txBody>
            <a:bodyPr lIns="0" tIns="0" rIns="0" bIns="0" rtlCol="0" anchor="t">
              <a:spAutoFit/>
            </a:bodyPr>
            <a:lstStyle/>
            <a:p>
              <a:pPr algn="ctr">
                <a:lnSpc>
                  <a:spcPts val="2200"/>
                </a:lnSpc>
                <a:spcBef>
                  <a:spcPct val="0"/>
                </a:spcBef>
              </a:pPr>
              <a:r>
                <a:rPr lang="en-US" sz="2000" b="1" spc="-10">
                  <a:solidFill>
                    <a:srgbClr val="000000"/>
                  </a:solidFill>
                  <a:latin typeface="Tahoma Bold"/>
                  <a:ea typeface="Tahoma Bold"/>
                  <a:cs typeface="Tahoma Bold"/>
                  <a:sym typeface="Tahoma Bold"/>
                </a:rPr>
                <a:t>Fadhb an truaillithe</a:t>
              </a:r>
            </a:p>
          </p:txBody>
        </p:sp>
        <p:sp>
          <p:nvSpPr>
            <p:cNvPr id="90" name="AutoShape 90"/>
            <p:cNvSpPr/>
            <p:nvPr/>
          </p:nvSpPr>
          <p:spPr>
            <a:xfrm>
              <a:off x="1432832" y="1135044"/>
              <a:ext cx="5670200" cy="0"/>
            </a:xfrm>
            <a:prstGeom prst="line">
              <a:avLst/>
            </a:prstGeom>
            <a:ln w="25400" cap="flat">
              <a:solidFill>
                <a:srgbClr val="000000"/>
              </a:solidFill>
              <a:prstDash val="solid"/>
              <a:headEnd type="none" w="sm" len="sm"/>
              <a:tailEnd type="none" w="sm" len="sm"/>
            </a:ln>
          </p:spPr>
          <p:txBody>
            <a:bodyPr/>
            <a:lstStyle/>
            <a:p>
              <a:endParaRPr lang="en-IE"/>
            </a:p>
          </p:txBody>
        </p:sp>
      </p:grpSp>
      <p:sp>
        <p:nvSpPr>
          <p:cNvPr id="91" name="Freeform 91"/>
          <p:cNvSpPr/>
          <p:nvPr/>
        </p:nvSpPr>
        <p:spPr>
          <a:xfrm flipV="1">
            <a:off x="8610574" y="7978110"/>
            <a:ext cx="1536728" cy="1475259"/>
          </a:xfrm>
          <a:custGeom>
            <a:avLst/>
            <a:gdLst/>
            <a:ahLst/>
            <a:cxnLst/>
            <a:rect l="l" t="t" r="r" b="b"/>
            <a:pathLst>
              <a:path w="1536728" h="1475259">
                <a:moveTo>
                  <a:pt x="0" y="1475259"/>
                </a:moveTo>
                <a:lnTo>
                  <a:pt x="1536729" y="1475259"/>
                </a:lnTo>
                <a:lnTo>
                  <a:pt x="1536729" y="0"/>
                </a:lnTo>
                <a:lnTo>
                  <a:pt x="0" y="0"/>
                </a:lnTo>
                <a:lnTo>
                  <a:pt x="0" y="1475259"/>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en-IE"/>
          </a:p>
        </p:txBody>
      </p:sp>
      <p:sp>
        <p:nvSpPr>
          <p:cNvPr id="92" name="TextBox 92"/>
          <p:cNvSpPr txBox="1"/>
          <p:nvPr/>
        </p:nvSpPr>
        <p:spPr>
          <a:xfrm>
            <a:off x="7728817" y="1066800"/>
            <a:ext cx="10005677" cy="938530"/>
          </a:xfrm>
          <a:prstGeom prst="rect">
            <a:avLst/>
          </a:prstGeom>
        </p:spPr>
        <p:txBody>
          <a:bodyPr lIns="0" tIns="0" rIns="0" bIns="0" rtlCol="0" anchor="t">
            <a:spAutoFit/>
          </a:bodyPr>
          <a:lstStyle/>
          <a:p>
            <a:pPr algn="r">
              <a:lnSpc>
                <a:spcPts val="3740"/>
              </a:lnSpc>
              <a:spcBef>
                <a:spcPct val="0"/>
              </a:spcBef>
            </a:pPr>
            <a:r>
              <a:rPr lang="en-US" sz="3400" spc="-17">
                <a:solidFill>
                  <a:srgbClr val="000000"/>
                </a:solidFill>
                <a:latin typeface="Tahoma"/>
                <a:ea typeface="Tahoma"/>
                <a:cs typeface="Tahoma"/>
                <a:sym typeface="Tahoma"/>
              </a:rPr>
              <a:t>Is é an earnáil fhaisin </a:t>
            </a:r>
            <a:r>
              <a:rPr lang="en-US" sz="3400" b="1" spc="-17">
                <a:solidFill>
                  <a:srgbClr val="000000"/>
                </a:solidFill>
                <a:latin typeface="Tahoma Bold"/>
                <a:ea typeface="Tahoma Bold"/>
                <a:cs typeface="Tahoma Bold"/>
                <a:sym typeface="Tahoma Bold"/>
              </a:rPr>
              <a:t>an dara earnáil is déine</a:t>
            </a:r>
            <a:r>
              <a:rPr lang="en-US" sz="3400" spc="-17">
                <a:solidFill>
                  <a:srgbClr val="000000"/>
                </a:solidFill>
                <a:latin typeface="Tahoma"/>
                <a:ea typeface="Tahoma"/>
                <a:cs typeface="Tahoma"/>
                <a:sym typeface="Tahoma"/>
              </a:rPr>
              <a:t> ar uisce sa domhan i ndiaidh na feirmeoireachta.</a:t>
            </a:r>
          </a:p>
        </p:txBody>
      </p:sp>
      <p:sp>
        <p:nvSpPr>
          <p:cNvPr id="93" name="TextBox 93"/>
          <p:cNvSpPr txBox="1"/>
          <p:nvPr/>
        </p:nvSpPr>
        <p:spPr>
          <a:xfrm>
            <a:off x="1028700" y="1176186"/>
            <a:ext cx="6118879" cy="1076326"/>
          </a:xfrm>
          <a:prstGeom prst="rect">
            <a:avLst/>
          </a:prstGeom>
        </p:spPr>
        <p:txBody>
          <a:bodyPr lIns="0" tIns="0" rIns="0" bIns="0" rtlCol="0" anchor="t">
            <a:spAutoFit/>
          </a:bodyPr>
          <a:lstStyle/>
          <a:p>
            <a:pPr marL="0" lvl="0" indent="0" algn="l">
              <a:lnSpc>
                <a:spcPts val="7200"/>
              </a:lnSpc>
              <a:spcBef>
                <a:spcPct val="0"/>
              </a:spcBef>
            </a:pPr>
            <a:r>
              <a:rPr lang="en-US" sz="8000" b="1" spc="-40">
                <a:solidFill>
                  <a:srgbClr val="C41188"/>
                </a:solidFill>
                <a:latin typeface="Poppins Bold"/>
                <a:ea typeface="Poppins Bold"/>
                <a:cs typeface="Poppins Bold"/>
                <a:sym typeface="Poppins Bold"/>
              </a:rPr>
              <a:t>Faisean</a:t>
            </a:r>
          </a:p>
        </p:txBody>
      </p:sp>
      <p:sp>
        <p:nvSpPr>
          <p:cNvPr id="94" name="TextBox 94"/>
          <p:cNvSpPr txBox="1"/>
          <p:nvPr/>
        </p:nvSpPr>
        <p:spPr>
          <a:xfrm>
            <a:off x="10742081" y="8972861"/>
            <a:ext cx="1154686" cy="317807"/>
          </a:xfrm>
          <a:prstGeom prst="rect">
            <a:avLst/>
          </a:prstGeom>
        </p:spPr>
        <p:txBody>
          <a:bodyPr lIns="0" tIns="0" rIns="0" bIns="0" rtlCol="0" anchor="t">
            <a:spAutoFit/>
          </a:bodyPr>
          <a:lstStyle/>
          <a:p>
            <a:pPr algn="l">
              <a:lnSpc>
                <a:spcPts val="2410"/>
              </a:lnSpc>
              <a:spcBef>
                <a:spcPct val="0"/>
              </a:spcBef>
            </a:pPr>
            <a:r>
              <a:rPr lang="en-US" sz="2191" spc="-10">
                <a:solidFill>
                  <a:srgbClr val="000000"/>
                </a:solidFill>
                <a:latin typeface="Tahoma"/>
                <a:ea typeface="Tahoma"/>
                <a:cs typeface="Tahoma"/>
                <a:sym typeface="Tahoma"/>
              </a:rPr>
              <a:t>Tagann</a:t>
            </a:r>
          </a:p>
        </p:txBody>
      </p:sp>
      <p:grpSp>
        <p:nvGrpSpPr>
          <p:cNvPr id="95" name="Group 95"/>
          <p:cNvGrpSpPr/>
          <p:nvPr/>
        </p:nvGrpSpPr>
        <p:grpSpPr>
          <a:xfrm>
            <a:off x="-423690" y="8963336"/>
            <a:ext cx="4720162" cy="1438082"/>
            <a:chOff x="0" y="0"/>
            <a:chExt cx="1243170" cy="378754"/>
          </a:xfrm>
        </p:grpSpPr>
        <p:sp>
          <p:nvSpPr>
            <p:cNvPr id="96" name="Freeform 96"/>
            <p:cNvSpPr/>
            <p:nvPr/>
          </p:nvSpPr>
          <p:spPr>
            <a:xfrm>
              <a:off x="0" y="0"/>
              <a:ext cx="1243170" cy="378754"/>
            </a:xfrm>
            <a:custGeom>
              <a:avLst/>
              <a:gdLst/>
              <a:ahLst/>
              <a:cxnLst/>
              <a:rect l="l" t="t" r="r" b="b"/>
              <a:pathLst>
                <a:path w="1243170" h="378754">
                  <a:moveTo>
                    <a:pt x="49205" y="0"/>
                  </a:moveTo>
                  <a:lnTo>
                    <a:pt x="1193965" y="0"/>
                  </a:lnTo>
                  <a:cubicBezTo>
                    <a:pt x="1221140" y="0"/>
                    <a:pt x="1243170" y="22030"/>
                    <a:pt x="1243170" y="49205"/>
                  </a:cubicBezTo>
                  <a:lnTo>
                    <a:pt x="1243170" y="329549"/>
                  </a:lnTo>
                  <a:cubicBezTo>
                    <a:pt x="1243170" y="356724"/>
                    <a:pt x="1221140" y="378754"/>
                    <a:pt x="1193965" y="378754"/>
                  </a:cubicBezTo>
                  <a:lnTo>
                    <a:pt x="49205" y="378754"/>
                  </a:lnTo>
                  <a:cubicBezTo>
                    <a:pt x="22030" y="378754"/>
                    <a:pt x="0" y="356724"/>
                    <a:pt x="0" y="329549"/>
                  </a:cubicBezTo>
                  <a:lnTo>
                    <a:pt x="0" y="49205"/>
                  </a:lnTo>
                  <a:cubicBezTo>
                    <a:pt x="0" y="22030"/>
                    <a:pt x="22030" y="0"/>
                    <a:pt x="49205" y="0"/>
                  </a:cubicBezTo>
                  <a:close/>
                </a:path>
              </a:pathLst>
            </a:custGeom>
            <a:solidFill>
              <a:srgbClr val="03A64A"/>
            </a:solidFill>
          </p:spPr>
          <p:txBody>
            <a:bodyPr/>
            <a:lstStyle/>
            <a:p>
              <a:endParaRPr lang="en-IE"/>
            </a:p>
          </p:txBody>
        </p:sp>
        <p:sp>
          <p:nvSpPr>
            <p:cNvPr id="97" name="TextBox 97"/>
            <p:cNvSpPr txBox="1"/>
            <p:nvPr/>
          </p:nvSpPr>
          <p:spPr>
            <a:xfrm>
              <a:off x="0" y="57150"/>
              <a:ext cx="1243170" cy="321604"/>
            </a:xfrm>
            <a:prstGeom prst="rect">
              <a:avLst/>
            </a:prstGeom>
          </p:spPr>
          <p:txBody>
            <a:bodyPr lIns="50800" tIns="50800" rIns="50800" bIns="50800" rtlCol="0" anchor="ctr"/>
            <a:lstStyle/>
            <a:p>
              <a:pPr algn="ctr">
                <a:lnSpc>
                  <a:spcPts val="1840"/>
                </a:lnSpc>
              </a:pPr>
              <a:endParaRPr/>
            </a:p>
          </p:txBody>
        </p:sp>
      </p:grpSp>
      <p:sp>
        <p:nvSpPr>
          <p:cNvPr id="98" name="TextBox 98"/>
          <p:cNvSpPr txBox="1"/>
          <p:nvPr/>
        </p:nvSpPr>
        <p:spPr>
          <a:xfrm>
            <a:off x="-257403" y="9267825"/>
            <a:ext cx="4553875" cy="648335"/>
          </a:xfrm>
          <a:prstGeom prst="rect">
            <a:avLst/>
          </a:prstGeom>
        </p:spPr>
        <p:txBody>
          <a:bodyPr lIns="0" tIns="0" rIns="0" bIns="0" rtlCol="0" anchor="t">
            <a:spAutoFit/>
          </a:bodyPr>
          <a:lstStyle/>
          <a:p>
            <a:pPr algn="ctr">
              <a:lnSpc>
                <a:spcPts val="2530"/>
              </a:lnSpc>
              <a:spcBef>
                <a:spcPct val="0"/>
              </a:spcBef>
            </a:pPr>
            <a:r>
              <a:rPr lang="en-US" sz="2300" b="1" spc="-11">
                <a:solidFill>
                  <a:srgbClr val="FFFFFF"/>
                </a:solidFill>
                <a:latin typeface="Poppins Medium"/>
                <a:ea typeface="Poppins Medium"/>
                <a:cs typeface="Poppins Medium"/>
                <a:sym typeface="Poppins Medium"/>
              </a:rPr>
              <a:t>ag sníomh = spinning</a:t>
            </a:r>
          </a:p>
          <a:p>
            <a:pPr algn="ctr">
              <a:lnSpc>
                <a:spcPts val="2530"/>
              </a:lnSpc>
              <a:spcBef>
                <a:spcPct val="0"/>
              </a:spcBef>
            </a:pPr>
            <a:r>
              <a:rPr lang="en-US" sz="2300" b="1" spc="-11">
                <a:solidFill>
                  <a:srgbClr val="FFFFFF"/>
                </a:solidFill>
                <a:latin typeface="Poppins Medium"/>
                <a:ea typeface="Poppins Medium"/>
                <a:cs typeface="Poppins Medium"/>
                <a:sym typeface="Poppins Medium"/>
              </a:rPr>
              <a:t> ag fí = weaving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9772" y="0"/>
            <a:ext cx="18497772" cy="13917466"/>
            <a:chOff x="0" y="0"/>
            <a:chExt cx="4871841" cy="3665506"/>
          </a:xfrm>
        </p:grpSpPr>
        <p:sp>
          <p:nvSpPr>
            <p:cNvPr id="3" name="Freeform 3"/>
            <p:cNvSpPr/>
            <p:nvPr/>
          </p:nvSpPr>
          <p:spPr>
            <a:xfrm>
              <a:off x="0" y="0"/>
              <a:ext cx="4871841" cy="3665505"/>
            </a:xfrm>
            <a:custGeom>
              <a:avLst/>
              <a:gdLst/>
              <a:ahLst/>
              <a:cxnLst/>
              <a:rect l="l" t="t" r="r" b="b"/>
              <a:pathLst>
                <a:path w="4871841" h="3665505">
                  <a:moveTo>
                    <a:pt x="0" y="0"/>
                  </a:moveTo>
                  <a:lnTo>
                    <a:pt x="4871841" y="0"/>
                  </a:lnTo>
                  <a:lnTo>
                    <a:pt x="4871841" y="3665505"/>
                  </a:lnTo>
                  <a:lnTo>
                    <a:pt x="0" y="3665505"/>
                  </a:lnTo>
                  <a:close/>
                </a:path>
              </a:pathLst>
            </a:custGeom>
            <a:solidFill>
              <a:srgbClr val="C41188"/>
            </a:solidFill>
          </p:spPr>
          <p:txBody>
            <a:bodyPr/>
            <a:lstStyle/>
            <a:p>
              <a:endParaRPr lang="en-IE"/>
            </a:p>
          </p:txBody>
        </p:sp>
        <p:sp>
          <p:nvSpPr>
            <p:cNvPr id="4" name="TextBox 4"/>
            <p:cNvSpPr txBox="1"/>
            <p:nvPr/>
          </p:nvSpPr>
          <p:spPr>
            <a:xfrm>
              <a:off x="0" y="57150"/>
              <a:ext cx="4871841" cy="3608356"/>
            </a:xfrm>
            <a:prstGeom prst="rect">
              <a:avLst/>
            </a:prstGeom>
          </p:spPr>
          <p:txBody>
            <a:bodyPr lIns="50800" tIns="50800" rIns="50800" bIns="50800" rtlCol="0" anchor="ctr"/>
            <a:lstStyle/>
            <a:p>
              <a:pPr algn="ctr">
                <a:lnSpc>
                  <a:spcPts val="1840"/>
                </a:lnSpc>
              </a:pPr>
              <a:endParaRPr/>
            </a:p>
          </p:txBody>
        </p:sp>
      </p:grpSp>
      <p:grpSp>
        <p:nvGrpSpPr>
          <p:cNvPr id="5" name="Group 5"/>
          <p:cNvGrpSpPr/>
          <p:nvPr/>
        </p:nvGrpSpPr>
        <p:grpSpPr>
          <a:xfrm>
            <a:off x="1028700" y="2821549"/>
            <a:ext cx="4978483" cy="6855851"/>
            <a:chOff x="0" y="0"/>
            <a:chExt cx="6637978" cy="9141135"/>
          </a:xfrm>
        </p:grpSpPr>
        <p:grpSp>
          <p:nvGrpSpPr>
            <p:cNvPr id="6" name="Group 6"/>
            <p:cNvGrpSpPr/>
            <p:nvPr/>
          </p:nvGrpSpPr>
          <p:grpSpPr>
            <a:xfrm>
              <a:off x="0" y="0"/>
              <a:ext cx="6637978" cy="9141135"/>
              <a:chOff x="0" y="0"/>
              <a:chExt cx="1311205" cy="1805656"/>
            </a:xfrm>
          </p:grpSpPr>
          <p:sp>
            <p:nvSpPr>
              <p:cNvPr id="7" name="Freeform 7"/>
              <p:cNvSpPr/>
              <p:nvPr/>
            </p:nvSpPr>
            <p:spPr>
              <a:xfrm>
                <a:off x="0" y="0"/>
                <a:ext cx="1311205" cy="1805656"/>
              </a:xfrm>
              <a:custGeom>
                <a:avLst/>
                <a:gdLst/>
                <a:ahLst/>
                <a:cxnLst/>
                <a:rect l="l" t="t" r="r" b="b"/>
                <a:pathLst>
                  <a:path w="1311205" h="1805656">
                    <a:moveTo>
                      <a:pt x="79309" y="0"/>
                    </a:moveTo>
                    <a:lnTo>
                      <a:pt x="1231897" y="0"/>
                    </a:lnTo>
                    <a:cubicBezTo>
                      <a:pt x="1275698" y="0"/>
                      <a:pt x="1311205" y="35508"/>
                      <a:pt x="1311205" y="79309"/>
                    </a:cubicBezTo>
                    <a:lnTo>
                      <a:pt x="1311205" y="1726347"/>
                    </a:lnTo>
                    <a:cubicBezTo>
                      <a:pt x="1311205" y="1747381"/>
                      <a:pt x="1302850" y="1767554"/>
                      <a:pt x="1287976" y="1782427"/>
                    </a:cubicBezTo>
                    <a:cubicBezTo>
                      <a:pt x="1273103" y="1797301"/>
                      <a:pt x="1252931" y="1805656"/>
                      <a:pt x="1231897" y="1805656"/>
                    </a:cubicBezTo>
                    <a:lnTo>
                      <a:pt x="79309" y="1805656"/>
                    </a:lnTo>
                    <a:cubicBezTo>
                      <a:pt x="58275" y="1805656"/>
                      <a:pt x="38102" y="1797301"/>
                      <a:pt x="23229" y="1782427"/>
                    </a:cubicBezTo>
                    <a:cubicBezTo>
                      <a:pt x="8356" y="1767554"/>
                      <a:pt x="0" y="1747381"/>
                      <a:pt x="0" y="1726347"/>
                    </a:cubicBezTo>
                    <a:lnTo>
                      <a:pt x="0" y="79309"/>
                    </a:lnTo>
                    <a:cubicBezTo>
                      <a:pt x="0" y="58275"/>
                      <a:pt x="8356" y="38102"/>
                      <a:pt x="23229" y="23229"/>
                    </a:cubicBezTo>
                    <a:cubicBezTo>
                      <a:pt x="38102" y="8356"/>
                      <a:pt x="58275" y="0"/>
                      <a:pt x="79309" y="0"/>
                    </a:cubicBezTo>
                    <a:close/>
                  </a:path>
                </a:pathLst>
              </a:custGeom>
              <a:solidFill>
                <a:srgbClr val="FFFFFF"/>
              </a:solidFill>
            </p:spPr>
            <p:txBody>
              <a:bodyPr/>
              <a:lstStyle/>
              <a:p>
                <a:endParaRPr lang="en-IE"/>
              </a:p>
            </p:txBody>
          </p:sp>
          <p:sp>
            <p:nvSpPr>
              <p:cNvPr id="8" name="TextBox 8"/>
              <p:cNvSpPr txBox="1"/>
              <p:nvPr/>
            </p:nvSpPr>
            <p:spPr>
              <a:xfrm>
                <a:off x="0" y="57150"/>
                <a:ext cx="1311205" cy="1748506"/>
              </a:xfrm>
              <a:prstGeom prst="rect">
                <a:avLst/>
              </a:prstGeom>
            </p:spPr>
            <p:txBody>
              <a:bodyPr lIns="50800" tIns="50800" rIns="50800" bIns="50800" rtlCol="0" anchor="ctr"/>
              <a:lstStyle/>
              <a:p>
                <a:pPr algn="ctr">
                  <a:lnSpc>
                    <a:spcPts val="1840"/>
                  </a:lnSpc>
                </a:pPr>
                <a:endParaRPr/>
              </a:p>
            </p:txBody>
          </p:sp>
        </p:grpSp>
        <p:sp>
          <p:nvSpPr>
            <p:cNvPr id="9" name="Freeform 9"/>
            <p:cNvSpPr/>
            <p:nvPr/>
          </p:nvSpPr>
          <p:spPr>
            <a:xfrm>
              <a:off x="1083574" y="2491225"/>
              <a:ext cx="4470829" cy="5935106"/>
            </a:xfrm>
            <a:custGeom>
              <a:avLst/>
              <a:gdLst/>
              <a:ahLst/>
              <a:cxnLst/>
              <a:rect l="l" t="t" r="r" b="b"/>
              <a:pathLst>
                <a:path w="4470829" h="5935106">
                  <a:moveTo>
                    <a:pt x="0" y="0"/>
                  </a:moveTo>
                  <a:lnTo>
                    <a:pt x="4470830" y="0"/>
                  </a:lnTo>
                  <a:lnTo>
                    <a:pt x="4470830" y="5935106"/>
                  </a:lnTo>
                  <a:lnTo>
                    <a:pt x="0" y="5935106"/>
                  </a:lnTo>
                  <a:lnTo>
                    <a:pt x="0" y="0"/>
                  </a:lnTo>
                  <a:close/>
                </a:path>
              </a:pathLst>
            </a:custGeom>
            <a:blipFill>
              <a:blip r:embed="rId3"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sp>
          <p:nvSpPr>
            <p:cNvPr id="10" name="TextBox 10"/>
            <p:cNvSpPr txBox="1"/>
            <p:nvPr/>
          </p:nvSpPr>
          <p:spPr>
            <a:xfrm>
              <a:off x="1924752" y="557694"/>
              <a:ext cx="2788474" cy="609600"/>
            </a:xfrm>
            <a:prstGeom prst="rect">
              <a:avLst/>
            </a:prstGeom>
          </p:spPr>
          <p:txBody>
            <a:bodyPr lIns="0" tIns="0" rIns="0" bIns="0" rtlCol="0" anchor="t">
              <a:spAutoFit/>
            </a:bodyPr>
            <a:lstStyle/>
            <a:p>
              <a:pPr marL="0" lvl="0" indent="0" algn="ctr">
                <a:lnSpc>
                  <a:spcPts val="3300"/>
                </a:lnSpc>
                <a:spcBef>
                  <a:spcPct val="0"/>
                </a:spcBef>
              </a:pPr>
              <a:r>
                <a:rPr lang="en-US" sz="3000" b="1" spc="-15">
                  <a:solidFill>
                    <a:srgbClr val="000000"/>
                  </a:solidFill>
                  <a:latin typeface="Poppins Semi-Bold"/>
                  <a:ea typeface="Poppins Semi-Bold"/>
                  <a:cs typeface="Poppins Semi-Bold"/>
                  <a:sym typeface="Poppins Semi-Bold"/>
                </a:rPr>
                <a:t>Deisigí é </a:t>
              </a:r>
            </a:p>
          </p:txBody>
        </p:sp>
      </p:grpSp>
      <p:grpSp>
        <p:nvGrpSpPr>
          <p:cNvPr id="11" name="Group 11"/>
          <p:cNvGrpSpPr/>
          <p:nvPr/>
        </p:nvGrpSpPr>
        <p:grpSpPr>
          <a:xfrm>
            <a:off x="6654758" y="2821549"/>
            <a:ext cx="4978483" cy="6855851"/>
            <a:chOff x="0" y="0"/>
            <a:chExt cx="6637978" cy="9141135"/>
          </a:xfrm>
        </p:grpSpPr>
        <p:grpSp>
          <p:nvGrpSpPr>
            <p:cNvPr id="12" name="Group 12"/>
            <p:cNvGrpSpPr/>
            <p:nvPr/>
          </p:nvGrpSpPr>
          <p:grpSpPr>
            <a:xfrm>
              <a:off x="0" y="0"/>
              <a:ext cx="6637978" cy="9141135"/>
              <a:chOff x="0" y="0"/>
              <a:chExt cx="1311205" cy="1805656"/>
            </a:xfrm>
          </p:grpSpPr>
          <p:sp>
            <p:nvSpPr>
              <p:cNvPr id="13" name="Freeform 13"/>
              <p:cNvSpPr/>
              <p:nvPr/>
            </p:nvSpPr>
            <p:spPr>
              <a:xfrm>
                <a:off x="0" y="0"/>
                <a:ext cx="1311205" cy="1805656"/>
              </a:xfrm>
              <a:custGeom>
                <a:avLst/>
                <a:gdLst/>
                <a:ahLst/>
                <a:cxnLst/>
                <a:rect l="l" t="t" r="r" b="b"/>
                <a:pathLst>
                  <a:path w="1311205" h="1805656">
                    <a:moveTo>
                      <a:pt x="79309" y="0"/>
                    </a:moveTo>
                    <a:lnTo>
                      <a:pt x="1231897" y="0"/>
                    </a:lnTo>
                    <a:cubicBezTo>
                      <a:pt x="1275698" y="0"/>
                      <a:pt x="1311205" y="35508"/>
                      <a:pt x="1311205" y="79309"/>
                    </a:cubicBezTo>
                    <a:lnTo>
                      <a:pt x="1311205" y="1726347"/>
                    </a:lnTo>
                    <a:cubicBezTo>
                      <a:pt x="1311205" y="1747381"/>
                      <a:pt x="1302850" y="1767554"/>
                      <a:pt x="1287976" y="1782427"/>
                    </a:cubicBezTo>
                    <a:cubicBezTo>
                      <a:pt x="1273103" y="1797301"/>
                      <a:pt x="1252931" y="1805656"/>
                      <a:pt x="1231897" y="1805656"/>
                    </a:cubicBezTo>
                    <a:lnTo>
                      <a:pt x="79309" y="1805656"/>
                    </a:lnTo>
                    <a:cubicBezTo>
                      <a:pt x="58275" y="1805656"/>
                      <a:pt x="38102" y="1797301"/>
                      <a:pt x="23229" y="1782427"/>
                    </a:cubicBezTo>
                    <a:cubicBezTo>
                      <a:pt x="8356" y="1767554"/>
                      <a:pt x="0" y="1747381"/>
                      <a:pt x="0" y="1726347"/>
                    </a:cubicBezTo>
                    <a:lnTo>
                      <a:pt x="0" y="79309"/>
                    </a:lnTo>
                    <a:cubicBezTo>
                      <a:pt x="0" y="58275"/>
                      <a:pt x="8356" y="38102"/>
                      <a:pt x="23229" y="23229"/>
                    </a:cubicBezTo>
                    <a:cubicBezTo>
                      <a:pt x="38102" y="8356"/>
                      <a:pt x="58275" y="0"/>
                      <a:pt x="79309" y="0"/>
                    </a:cubicBezTo>
                    <a:close/>
                  </a:path>
                </a:pathLst>
              </a:custGeom>
              <a:solidFill>
                <a:srgbClr val="FFFFFF"/>
              </a:solidFill>
            </p:spPr>
            <p:txBody>
              <a:bodyPr/>
              <a:lstStyle/>
              <a:p>
                <a:endParaRPr lang="en-IE"/>
              </a:p>
            </p:txBody>
          </p:sp>
          <p:sp>
            <p:nvSpPr>
              <p:cNvPr id="14" name="TextBox 14"/>
              <p:cNvSpPr txBox="1"/>
              <p:nvPr/>
            </p:nvSpPr>
            <p:spPr>
              <a:xfrm>
                <a:off x="0" y="57150"/>
                <a:ext cx="1311205" cy="1748506"/>
              </a:xfrm>
              <a:prstGeom prst="rect">
                <a:avLst/>
              </a:prstGeom>
            </p:spPr>
            <p:txBody>
              <a:bodyPr lIns="50800" tIns="50800" rIns="50800" bIns="50800" rtlCol="0" anchor="ctr"/>
              <a:lstStyle/>
              <a:p>
                <a:pPr algn="ctr">
                  <a:lnSpc>
                    <a:spcPts val="1840"/>
                  </a:lnSpc>
                </a:pPr>
                <a:endParaRPr/>
              </a:p>
            </p:txBody>
          </p:sp>
        </p:grpSp>
        <p:sp>
          <p:nvSpPr>
            <p:cNvPr id="15" name="Freeform 15"/>
            <p:cNvSpPr/>
            <p:nvPr/>
          </p:nvSpPr>
          <p:spPr>
            <a:xfrm>
              <a:off x="426521" y="2543795"/>
              <a:ext cx="5784936" cy="5648876"/>
            </a:xfrm>
            <a:custGeom>
              <a:avLst/>
              <a:gdLst/>
              <a:ahLst/>
              <a:cxnLst/>
              <a:rect l="l" t="t" r="r" b="b"/>
              <a:pathLst>
                <a:path w="5784936" h="5648876">
                  <a:moveTo>
                    <a:pt x="0" y="0"/>
                  </a:moveTo>
                  <a:lnTo>
                    <a:pt x="5784936" y="0"/>
                  </a:lnTo>
                  <a:lnTo>
                    <a:pt x="5784936" y="5648875"/>
                  </a:lnTo>
                  <a:lnTo>
                    <a:pt x="0" y="5648875"/>
                  </a:lnTo>
                  <a:lnTo>
                    <a:pt x="0" y="0"/>
                  </a:lnTo>
                  <a:close/>
                </a:path>
              </a:pathLst>
            </a:custGeom>
            <a:blipFill>
              <a:blip r:embed="rId4"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sp>
          <p:nvSpPr>
            <p:cNvPr id="16" name="TextBox 16"/>
            <p:cNvSpPr txBox="1"/>
            <p:nvPr/>
          </p:nvSpPr>
          <p:spPr>
            <a:xfrm>
              <a:off x="1883330" y="584200"/>
              <a:ext cx="2871318" cy="609600"/>
            </a:xfrm>
            <a:prstGeom prst="rect">
              <a:avLst/>
            </a:prstGeom>
          </p:spPr>
          <p:txBody>
            <a:bodyPr lIns="0" tIns="0" rIns="0" bIns="0" rtlCol="0" anchor="t">
              <a:spAutoFit/>
            </a:bodyPr>
            <a:lstStyle/>
            <a:p>
              <a:pPr marL="0" lvl="0" indent="0" algn="ctr">
                <a:lnSpc>
                  <a:spcPts val="3300"/>
                </a:lnSpc>
                <a:spcBef>
                  <a:spcPct val="0"/>
                </a:spcBef>
              </a:pPr>
              <a:r>
                <a:rPr lang="en-US" sz="3000" b="1" spc="-15">
                  <a:solidFill>
                    <a:srgbClr val="000000"/>
                  </a:solidFill>
                  <a:latin typeface="Poppins Semi-Bold"/>
                  <a:ea typeface="Poppins Semi-Bold"/>
                  <a:cs typeface="Poppins Semi-Bold"/>
                  <a:sym typeface="Poppins Semi-Bold"/>
                </a:rPr>
                <a:t>Roinnigí é</a:t>
              </a:r>
            </a:p>
          </p:txBody>
        </p:sp>
      </p:grpSp>
      <p:grpSp>
        <p:nvGrpSpPr>
          <p:cNvPr id="17" name="Group 17"/>
          <p:cNvGrpSpPr/>
          <p:nvPr/>
        </p:nvGrpSpPr>
        <p:grpSpPr>
          <a:xfrm>
            <a:off x="12280817" y="2821549"/>
            <a:ext cx="4978483" cy="6017651"/>
            <a:chOff x="0" y="0"/>
            <a:chExt cx="6637978" cy="8023535"/>
          </a:xfrm>
        </p:grpSpPr>
        <p:grpSp>
          <p:nvGrpSpPr>
            <p:cNvPr id="18" name="Group 18"/>
            <p:cNvGrpSpPr/>
            <p:nvPr/>
          </p:nvGrpSpPr>
          <p:grpSpPr>
            <a:xfrm>
              <a:off x="0" y="0"/>
              <a:ext cx="6637978" cy="8023535"/>
              <a:chOff x="0" y="0"/>
              <a:chExt cx="1311205" cy="1584896"/>
            </a:xfrm>
          </p:grpSpPr>
          <p:sp>
            <p:nvSpPr>
              <p:cNvPr id="19" name="Freeform 19"/>
              <p:cNvSpPr/>
              <p:nvPr/>
            </p:nvSpPr>
            <p:spPr>
              <a:xfrm>
                <a:off x="0" y="0"/>
                <a:ext cx="1311205" cy="1584896"/>
              </a:xfrm>
              <a:custGeom>
                <a:avLst/>
                <a:gdLst/>
                <a:ahLst/>
                <a:cxnLst/>
                <a:rect l="l" t="t" r="r" b="b"/>
                <a:pathLst>
                  <a:path w="1311205" h="1584896">
                    <a:moveTo>
                      <a:pt x="79309" y="0"/>
                    </a:moveTo>
                    <a:lnTo>
                      <a:pt x="1231897" y="0"/>
                    </a:lnTo>
                    <a:cubicBezTo>
                      <a:pt x="1275698" y="0"/>
                      <a:pt x="1311205" y="35508"/>
                      <a:pt x="1311205" y="79309"/>
                    </a:cubicBezTo>
                    <a:lnTo>
                      <a:pt x="1311205" y="1505587"/>
                    </a:lnTo>
                    <a:cubicBezTo>
                      <a:pt x="1311205" y="1526621"/>
                      <a:pt x="1302850" y="1546793"/>
                      <a:pt x="1287976" y="1561667"/>
                    </a:cubicBezTo>
                    <a:cubicBezTo>
                      <a:pt x="1273103" y="1576540"/>
                      <a:pt x="1252931" y="1584896"/>
                      <a:pt x="1231897" y="1584896"/>
                    </a:cubicBezTo>
                    <a:lnTo>
                      <a:pt x="79309" y="1584896"/>
                    </a:lnTo>
                    <a:cubicBezTo>
                      <a:pt x="58275" y="1584896"/>
                      <a:pt x="38102" y="1576540"/>
                      <a:pt x="23229" y="1561667"/>
                    </a:cubicBezTo>
                    <a:cubicBezTo>
                      <a:pt x="8356" y="1546793"/>
                      <a:pt x="0" y="1526621"/>
                      <a:pt x="0" y="1505587"/>
                    </a:cubicBezTo>
                    <a:lnTo>
                      <a:pt x="0" y="79309"/>
                    </a:lnTo>
                    <a:cubicBezTo>
                      <a:pt x="0" y="58275"/>
                      <a:pt x="8356" y="38102"/>
                      <a:pt x="23229" y="23229"/>
                    </a:cubicBezTo>
                    <a:cubicBezTo>
                      <a:pt x="38102" y="8356"/>
                      <a:pt x="58275" y="0"/>
                      <a:pt x="79309" y="0"/>
                    </a:cubicBezTo>
                    <a:close/>
                  </a:path>
                </a:pathLst>
              </a:custGeom>
              <a:solidFill>
                <a:srgbClr val="FFFFFF"/>
              </a:solidFill>
            </p:spPr>
            <p:txBody>
              <a:bodyPr/>
              <a:lstStyle/>
              <a:p>
                <a:endParaRPr lang="en-IE"/>
              </a:p>
            </p:txBody>
          </p:sp>
          <p:sp>
            <p:nvSpPr>
              <p:cNvPr id="20" name="TextBox 20"/>
              <p:cNvSpPr txBox="1"/>
              <p:nvPr/>
            </p:nvSpPr>
            <p:spPr>
              <a:xfrm>
                <a:off x="0" y="57150"/>
                <a:ext cx="1311205" cy="1527746"/>
              </a:xfrm>
              <a:prstGeom prst="rect">
                <a:avLst/>
              </a:prstGeom>
            </p:spPr>
            <p:txBody>
              <a:bodyPr lIns="50800" tIns="50800" rIns="50800" bIns="50800" rtlCol="0" anchor="ctr"/>
              <a:lstStyle/>
              <a:p>
                <a:pPr algn="ctr">
                  <a:lnSpc>
                    <a:spcPts val="1840"/>
                  </a:lnSpc>
                </a:pPr>
                <a:endParaRPr/>
              </a:p>
            </p:txBody>
          </p:sp>
        </p:grpSp>
        <p:sp>
          <p:nvSpPr>
            <p:cNvPr id="21" name="Freeform 21"/>
            <p:cNvSpPr/>
            <p:nvPr/>
          </p:nvSpPr>
          <p:spPr>
            <a:xfrm>
              <a:off x="356313" y="2051279"/>
              <a:ext cx="5925352" cy="4579797"/>
            </a:xfrm>
            <a:custGeom>
              <a:avLst/>
              <a:gdLst/>
              <a:ahLst/>
              <a:cxnLst/>
              <a:rect l="l" t="t" r="r" b="b"/>
              <a:pathLst>
                <a:path w="5925352" h="4579797">
                  <a:moveTo>
                    <a:pt x="0" y="0"/>
                  </a:moveTo>
                  <a:lnTo>
                    <a:pt x="5925352" y="0"/>
                  </a:lnTo>
                  <a:lnTo>
                    <a:pt x="5925352" y="4579798"/>
                  </a:lnTo>
                  <a:lnTo>
                    <a:pt x="0" y="4579798"/>
                  </a:lnTo>
                  <a:lnTo>
                    <a:pt x="0" y="0"/>
                  </a:lnTo>
                  <a:close/>
                </a:path>
              </a:pathLst>
            </a:custGeom>
            <a:blipFill>
              <a:blip r:embed="rId5"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sp>
          <p:nvSpPr>
            <p:cNvPr id="22" name="TextBox 22"/>
            <p:cNvSpPr txBox="1"/>
            <p:nvPr/>
          </p:nvSpPr>
          <p:spPr>
            <a:xfrm>
              <a:off x="230036" y="584200"/>
              <a:ext cx="6189815" cy="609600"/>
            </a:xfrm>
            <a:prstGeom prst="rect">
              <a:avLst/>
            </a:prstGeom>
          </p:spPr>
          <p:txBody>
            <a:bodyPr lIns="0" tIns="0" rIns="0" bIns="0" rtlCol="0" anchor="t">
              <a:spAutoFit/>
            </a:bodyPr>
            <a:lstStyle/>
            <a:p>
              <a:pPr algn="ctr">
                <a:lnSpc>
                  <a:spcPts val="3300"/>
                </a:lnSpc>
                <a:spcBef>
                  <a:spcPct val="0"/>
                </a:spcBef>
              </a:pPr>
              <a:r>
                <a:rPr lang="en-US" sz="3000" b="1" spc="-15">
                  <a:solidFill>
                    <a:srgbClr val="000000"/>
                  </a:solidFill>
                  <a:latin typeface="Poppins Semi-Bold"/>
                  <a:ea typeface="Poppins Semi-Bold"/>
                  <a:cs typeface="Poppins Semi-Bold"/>
                  <a:sym typeface="Poppins Semi-Bold"/>
                </a:rPr>
                <a:t>Athraígí go rud nua é!</a:t>
              </a:r>
            </a:p>
          </p:txBody>
        </p:sp>
      </p:grpSp>
      <p:sp>
        <p:nvSpPr>
          <p:cNvPr id="23" name="TextBox 23"/>
          <p:cNvSpPr txBox="1"/>
          <p:nvPr/>
        </p:nvSpPr>
        <p:spPr>
          <a:xfrm>
            <a:off x="1028700" y="1235928"/>
            <a:ext cx="13776377" cy="1076326"/>
          </a:xfrm>
          <a:prstGeom prst="rect">
            <a:avLst/>
          </a:prstGeom>
        </p:spPr>
        <p:txBody>
          <a:bodyPr lIns="0" tIns="0" rIns="0" bIns="0" rtlCol="0" anchor="t">
            <a:spAutoFit/>
          </a:bodyPr>
          <a:lstStyle/>
          <a:p>
            <a:pPr marL="0" lvl="0" indent="0" algn="l">
              <a:lnSpc>
                <a:spcPts val="7200"/>
              </a:lnSpc>
              <a:spcBef>
                <a:spcPct val="0"/>
              </a:spcBef>
            </a:pPr>
            <a:r>
              <a:rPr lang="en-US" sz="8000" b="1" spc="-40">
                <a:solidFill>
                  <a:srgbClr val="FFFFFF"/>
                </a:solidFill>
                <a:latin typeface="Poppins Bold"/>
                <a:ea typeface="Poppins Bold"/>
                <a:cs typeface="Poppins Bold"/>
                <a:sym typeface="Poppins Bold"/>
              </a:rPr>
              <a:t>Ná chaithigí amach é...</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171575"/>
            <a:ext cx="11019721" cy="1076326"/>
          </a:xfrm>
          <a:prstGeom prst="rect">
            <a:avLst/>
          </a:prstGeom>
        </p:spPr>
        <p:txBody>
          <a:bodyPr lIns="0" tIns="0" rIns="0" bIns="0" rtlCol="0" anchor="t">
            <a:spAutoFit/>
          </a:bodyPr>
          <a:lstStyle/>
          <a:p>
            <a:pPr marL="0" lvl="0" indent="0" algn="l">
              <a:lnSpc>
                <a:spcPts val="7200"/>
              </a:lnSpc>
              <a:spcBef>
                <a:spcPct val="0"/>
              </a:spcBef>
            </a:pPr>
            <a:r>
              <a:rPr lang="en-US" sz="8000" b="1" spc="-40">
                <a:solidFill>
                  <a:srgbClr val="C41188"/>
                </a:solidFill>
                <a:latin typeface="Poppins Bold"/>
                <a:ea typeface="Poppins Bold"/>
                <a:cs typeface="Poppins Bold"/>
                <a:sym typeface="Poppins Bold"/>
              </a:rPr>
              <a:t>Céard a dhéanfá?</a:t>
            </a:r>
          </a:p>
        </p:txBody>
      </p:sp>
      <p:sp>
        <p:nvSpPr>
          <p:cNvPr id="3" name="Freeform 3"/>
          <p:cNvSpPr/>
          <p:nvPr/>
        </p:nvSpPr>
        <p:spPr>
          <a:xfrm>
            <a:off x="7376391" y="3135301"/>
            <a:ext cx="3760877" cy="5320428"/>
          </a:xfrm>
          <a:custGeom>
            <a:avLst/>
            <a:gdLst/>
            <a:ahLst/>
            <a:cxnLst/>
            <a:rect l="l" t="t" r="r" b="b"/>
            <a:pathLst>
              <a:path w="3760877" h="5320428">
                <a:moveTo>
                  <a:pt x="0" y="0"/>
                </a:moveTo>
                <a:lnTo>
                  <a:pt x="3760877" y="0"/>
                </a:lnTo>
                <a:lnTo>
                  <a:pt x="3760877" y="5320427"/>
                </a:lnTo>
                <a:lnTo>
                  <a:pt x="0" y="5320427"/>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IE"/>
          </a:p>
        </p:txBody>
      </p:sp>
      <p:sp>
        <p:nvSpPr>
          <p:cNvPr id="4" name="TextBox 4"/>
          <p:cNvSpPr txBox="1"/>
          <p:nvPr/>
        </p:nvSpPr>
        <p:spPr>
          <a:xfrm>
            <a:off x="10761393" y="1249681"/>
            <a:ext cx="6497907" cy="998220"/>
          </a:xfrm>
          <a:prstGeom prst="rect">
            <a:avLst/>
          </a:prstGeom>
        </p:spPr>
        <p:txBody>
          <a:bodyPr lIns="0" tIns="0" rIns="0" bIns="0" rtlCol="0" anchor="t">
            <a:spAutoFit/>
          </a:bodyPr>
          <a:lstStyle/>
          <a:p>
            <a:pPr marL="0" lvl="0" indent="0" algn="r">
              <a:lnSpc>
                <a:spcPts val="3960"/>
              </a:lnSpc>
              <a:spcBef>
                <a:spcPct val="0"/>
              </a:spcBef>
            </a:pPr>
            <a:r>
              <a:rPr lang="en-US" sz="3600" spc="-18">
                <a:solidFill>
                  <a:srgbClr val="000000"/>
                </a:solidFill>
                <a:latin typeface="Tahoma"/>
                <a:ea typeface="Tahoma"/>
                <a:cs typeface="Tahoma"/>
                <a:sym typeface="Tahoma"/>
              </a:rPr>
              <a:t>Téigh sa tói</a:t>
            </a:r>
            <a:r>
              <a:rPr lang="en-US" sz="3600" u="none" strike="noStrike" spc="-18">
                <a:solidFill>
                  <a:srgbClr val="000000"/>
                </a:solidFill>
                <a:latin typeface="Tahoma"/>
                <a:ea typeface="Tahoma"/>
                <a:cs typeface="Tahoma"/>
                <a:sym typeface="Tahoma"/>
              </a:rPr>
              <a:t>r ar na </a:t>
            </a:r>
            <a:r>
              <a:rPr lang="en-US" sz="3600" b="1" u="sng" strike="noStrike" spc="-18">
                <a:solidFill>
                  <a:srgbClr val="C41188"/>
                </a:solidFill>
                <a:latin typeface="Tahoma Bold"/>
                <a:ea typeface="Tahoma Bold"/>
                <a:cs typeface="Tahoma Bold"/>
                <a:sym typeface="Tahoma Bold"/>
                <a:hlinkClick r:id="rId4" tooltip="https://greenschoolsireland.org/resources/water-action-cards/"/>
              </a:rPr>
              <a:t>Cár</a:t>
            </a:r>
            <a:r>
              <a:rPr lang="en-US" sz="3600" b="1" u="sng" strike="noStrike" spc="-18">
                <a:solidFill>
                  <a:srgbClr val="C41188"/>
                </a:solidFill>
                <a:latin typeface="Tahoma Bold"/>
                <a:ea typeface="Tahoma Bold"/>
                <a:cs typeface="Tahoma Bold"/>
                <a:sym typeface="Tahoma Bold"/>
                <a:hlinkClick r:id="rId4" tooltip="https://greenschoolsireland.org/resources/water-action-cards/"/>
              </a:rPr>
              <a:t>t</a:t>
            </a:r>
            <a:r>
              <a:rPr lang="en-US" sz="3600" b="1" u="sng" strike="noStrike" spc="-18">
                <a:solidFill>
                  <a:srgbClr val="C41188"/>
                </a:solidFill>
                <a:latin typeface="Tahoma Bold"/>
                <a:ea typeface="Tahoma Bold"/>
                <a:cs typeface="Tahoma Bold"/>
                <a:sym typeface="Tahoma Bold"/>
                <a:hlinkClick r:id="rId4" tooltip="https://greenschoolsireland.org/resources/water-action-cards/"/>
              </a:rPr>
              <a:t>aí</a:t>
            </a:r>
            <a:r>
              <a:rPr lang="en-US" sz="3600" b="1" u="sng" strike="noStrike" spc="-18">
                <a:solidFill>
                  <a:srgbClr val="C41188"/>
                </a:solidFill>
                <a:latin typeface="Tahoma Bold"/>
                <a:ea typeface="Tahoma Bold"/>
                <a:cs typeface="Tahoma Bold"/>
                <a:sym typeface="Tahoma Bold"/>
                <a:hlinkClick r:id="rId4" tooltip="https://greenschoolsireland.org/resources/water-action-cards/"/>
              </a:rPr>
              <a:t> Gn</a:t>
            </a:r>
            <a:r>
              <a:rPr lang="en-US" sz="3600" b="1" u="sng" strike="noStrike" spc="-18">
                <a:solidFill>
                  <a:srgbClr val="C41188"/>
                </a:solidFill>
                <a:latin typeface="Tahoma Bold"/>
                <a:ea typeface="Tahoma Bold"/>
                <a:cs typeface="Tahoma Bold"/>
                <a:sym typeface="Tahoma Bold"/>
                <a:hlinkClick r:id="rId4" tooltip="https://greenschoolsireland.org/resources/water-action-cards/"/>
              </a:rPr>
              <a:t>ím</a:t>
            </a:r>
            <a:r>
              <a:rPr lang="en-US" sz="3600" b="1" u="sng" strike="noStrike" spc="-18">
                <a:solidFill>
                  <a:srgbClr val="C41188"/>
                </a:solidFill>
                <a:latin typeface="Tahoma Bold"/>
                <a:ea typeface="Tahoma Bold"/>
                <a:cs typeface="Tahoma Bold"/>
                <a:sym typeface="Tahoma Bold"/>
                <a:hlinkClick r:id="rId4" tooltip="https://greenschoolsireland.org/resources/water-action-cards/"/>
              </a:rPr>
              <a:t>h </a:t>
            </a:r>
            <a:r>
              <a:rPr lang="en-US" sz="3600" b="1" u="sng" strike="noStrike" spc="-18">
                <a:solidFill>
                  <a:srgbClr val="C41188"/>
                </a:solidFill>
                <a:latin typeface="Tahoma Bold"/>
                <a:ea typeface="Tahoma Bold"/>
                <a:cs typeface="Tahoma Bold"/>
                <a:sym typeface="Tahoma Bold"/>
                <a:hlinkClick r:id="rId4" tooltip="https://greenschoolsireland.org/resources/water-action-cards/"/>
              </a:rPr>
              <a:t>ar son Uisce</a:t>
            </a:r>
            <a:r>
              <a:rPr lang="en-US" sz="3600" u="none" strike="noStrike" spc="-18">
                <a:solidFill>
                  <a:srgbClr val="000000"/>
                </a:solidFill>
                <a:latin typeface="Tahoma"/>
                <a:ea typeface="Tahoma"/>
                <a:cs typeface="Tahoma"/>
                <a:sym typeface="Tahoma"/>
              </a:rPr>
              <a:t>.</a:t>
            </a:r>
          </a:p>
        </p:txBody>
      </p:sp>
      <p:sp>
        <p:nvSpPr>
          <p:cNvPr id="5" name="TextBox 5"/>
          <p:cNvSpPr txBox="1"/>
          <p:nvPr/>
        </p:nvSpPr>
        <p:spPr>
          <a:xfrm>
            <a:off x="2584083" y="8755380"/>
            <a:ext cx="13119834" cy="998220"/>
          </a:xfrm>
          <a:prstGeom prst="rect">
            <a:avLst/>
          </a:prstGeom>
        </p:spPr>
        <p:txBody>
          <a:bodyPr lIns="0" tIns="0" rIns="0" bIns="0" rtlCol="0" anchor="t">
            <a:spAutoFit/>
          </a:bodyPr>
          <a:lstStyle/>
          <a:p>
            <a:pPr marL="0" lvl="0" indent="0" algn="ctr">
              <a:lnSpc>
                <a:spcPts val="3960"/>
              </a:lnSpc>
              <a:spcBef>
                <a:spcPct val="0"/>
              </a:spcBef>
            </a:pPr>
            <a:r>
              <a:rPr lang="en-US" sz="3600" spc="-18">
                <a:solidFill>
                  <a:srgbClr val="000000"/>
                </a:solidFill>
                <a:latin typeface="Tahoma"/>
                <a:ea typeface="Tahoma"/>
                <a:cs typeface="Tahoma"/>
                <a:sym typeface="Tahoma"/>
              </a:rPr>
              <a:t>Roghnaigh gníomhaíocht. Misnigh daoine chun páirt a ghlacadh. Bíodh tionchar agat! </a:t>
            </a:r>
          </a:p>
        </p:txBody>
      </p:sp>
      <p:grpSp>
        <p:nvGrpSpPr>
          <p:cNvPr id="6" name="Group 6"/>
          <p:cNvGrpSpPr/>
          <p:nvPr/>
        </p:nvGrpSpPr>
        <p:grpSpPr>
          <a:xfrm>
            <a:off x="7713779" y="7531272"/>
            <a:ext cx="3086100" cy="747142"/>
            <a:chOff x="0" y="0"/>
            <a:chExt cx="812800" cy="196778"/>
          </a:xfrm>
        </p:grpSpPr>
        <p:sp>
          <p:nvSpPr>
            <p:cNvPr id="7" name="Freeform 7"/>
            <p:cNvSpPr/>
            <p:nvPr/>
          </p:nvSpPr>
          <p:spPr>
            <a:xfrm>
              <a:off x="0" y="0"/>
              <a:ext cx="812800" cy="196778"/>
            </a:xfrm>
            <a:custGeom>
              <a:avLst/>
              <a:gdLst/>
              <a:ahLst/>
              <a:cxnLst/>
              <a:rect l="l" t="t" r="r" b="b"/>
              <a:pathLst>
                <a:path w="812800" h="196778">
                  <a:moveTo>
                    <a:pt x="98389" y="0"/>
                  </a:moveTo>
                  <a:lnTo>
                    <a:pt x="714411" y="0"/>
                  </a:lnTo>
                  <a:cubicBezTo>
                    <a:pt x="768750" y="0"/>
                    <a:pt x="812800" y="44050"/>
                    <a:pt x="812800" y="98389"/>
                  </a:cubicBezTo>
                  <a:lnTo>
                    <a:pt x="812800" y="98389"/>
                  </a:lnTo>
                  <a:cubicBezTo>
                    <a:pt x="812800" y="124483"/>
                    <a:pt x="802434" y="149509"/>
                    <a:pt x="783983" y="167961"/>
                  </a:cubicBezTo>
                  <a:cubicBezTo>
                    <a:pt x="765531" y="186412"/>
                    <a:pt x="740505" y="196778"/>
                    <a:pt x="714411" y="196778"/>
                  </a:cubicBezTo>
                  <a:lnTo>
                    <a:pt x="98389" y="196778"/>
                  </a:lnTo>
                  <a:cubicBezTo>
                    <a:pt x="44050" y="196778"/>
                    <a:pt x="0" y="152728"/>
                    <a:pt x="0" y="98389"/>
                  </a:cubicBezTo>
                  <a:lnTo>
                    <a:pt x="0" y="98389"/>
                  </a:lnTo>
                  <a:cubicBezTo>
                    <a:pt x="0" y="44050"/>
                    <a:pt x="44050" y="0"/>
                    <a:pt x="98389" y="0"/>
                  </a:cubicBezTo>
                  <a:close/>
                </a:path>
              </a:pathLst>
            </a:custGeom>
            <a:solidFill>
              <a:srgbClr val="C41188"/>
            </a:solidFill>
          </p:spPr>
          <p:txBody>
            <a:bodyPr/>
            <a:lstStyle/>
            <a:p>
              <a:endParaRPr lang="en-IE"/>
            </a:p>
          </p:txBody>
        </p:sp>
        <p:sp>
          <p:nvSpPr>
            <p:cNvPr id="8" name="TextBox 8"/>
            <p:cNvSpPr txBox="1"/>
            <p:nvPr/>
          </p:nvSpPr>
          <p:spPr>
            <a:xfrm>
              <a:off x="0" y="57150"/>
              <a:ext cx="812800" cy="139628"/>
            </a:xfrm>
            <a:prstGeom prst="rect">
              <a:avLst/>
            </a:prstGeom>
          </p:spPr>
          <p:txBody>
            <a:bodyPr lIns="50800" tIns="50800" rIns="50800" bIns="50800" rtlCol="0" anchor="ctr"/>
            <a:lstStyle/>
            <a:p>
              <a:pPr algn="ctr">
                <a:lnSpc>
                  <a:spcPts val="1840"/>
                </a:lnSpc>
              </a:pPr>
              <a:r>
                <a:rPr lang="en-US" sz="2000" b="1">
                  <a:solidFill>
                    <a:srgbClr val="FFFFFF"/>
                  </a:solidFill>
                  <a:latin typeface="Tahoma Bold"/>
                  <a:ea typeface="Tahoma Bold"/>
                  <a:cs typeface="Tahoma Bold"/>
                  <a:sym typeface="Tahoma Bold"/>
                </a:rPr>
                <a:t>Cur stop leis an dramhbhia</a:t>
              </a:r>
            </a:p>
          </p:txBody>
        </p:sp>
      </p:grpSp>
      <p:sp>
        <p:nvSpPr>
          <p:cNvPr id="9" name="Freeform 9"/>
          <p:cNvSpPr/>
          <p:nvPr/>
        </p:nvSpPr>
        <p:spPr>
          <a:xfrm rot="-1054729">
            <a:off x="4536753" y="2691601"/>
            <a:ext cx="3760877" cy="5320428"/>
          </a:xfrm>
          <a:custGeom>
            <a:avLst/>
            <a:gdLst/>
            <a:ahLst/>
            <a:cxnLst/>
            <a:rect l="l" t="t" r="r" b="b"/>
            <a:pathLst>
              <a:path w="3760877" h="5320428">
                <a:moveTo>
                  <a:pt x="0" y="0"/>
                </a:moveTo>
                <a:lnTo>
                  <a:pt x="3760878" y="0"/>
                </a:lnTo>
                <a:lnTo>
                  <a:pt x="3760878" y="5320427"/>
                </a:lnTo>
                <a:lnTo>
                  <a:pt x="0" y="5320427"/>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IE"/>
          </a:p>
        </p:txBody>
      </p:sp>
      <p:grpSp>
        <p:nvGrpSpPr>
          <p:cNvPr id="10" name="Group 10"/>
          <p:cNvGrpSpPr/>
          <p:nvPr/>
        </p:nvGrpSpPr>
        <p:grpSpPr>
          <a:xfrm rot="-1089536">
            <a:off x="5540407" y="6943622"/>
            <a:ext cx="3086100" cy="747142"/>
            <a:chOff x="0" y="0"/>
            <a:chExt cx="812800" cy="196778"/>
          </a:xfrm>
        </p:grpSpPr>
        <p:sp>
          <p:nvSpPr>
            <p:cNvPr id="11" name="Freeform 11"/>
            <p:cNvSpPr/>
            <p:nvPr/>
          </p:nvSpPr>
          <p:spPr>
            <a:xfrm>
              <a:off x="0" y="0"/>
              <a:ext cx="812800" cy="196778"/>
            </a:xfrm>
            <a:custGeom>
              <a:avLst/>
              <a:gdLst/>
              <a:ahLst/>
              <a:cxnLst/>
              <a:rect l="l" t="t" r="r" b="b"/>
              <a:pathLst>
                <a:path w="812800" h="196778">
                  <a:moveTo>
                    <a:pt x="98389" y="0"/>
                  </a:moveTo>
                  <a:lnTo>
                    <a:pt x="714411" y="0"/>
                  </a:lnTo>
                  <a:cubicBezTo>
                    <a:pt x="768750" y="0"/>
                    <a:pt x="812800" y="44050"/>
                    <a:pt x="812800" y="98389"/>
                  </a:cubicBezTo>
                  <a:lnTo>
                    <a:pt x="812800" y="98389"/>
                  </a:lnTo>
                  <a:cubicBezTo>
                    <a:pt x="812800" y="124483"/>
                    <a:pt x="802434" y="149509"/>
                    <a:pt x="783983" y="167961"/>
                  </a:cubicBezTo>
                  <a:cubicBezTo>
                    <a:pt x="765531" y="186412"/>
                    <a:pt x="740505" y="196778"/>
                    <a:pt x="714411" y="196778"/>
                  </a:cubicBezTo>
                  <a:lnTo>
                    <a:pt x="98389" y="196778"/>
                  </a:lnTo>
                  <a:cubicBezTo>
                    <a:pt x="44050" y="196778"/>
                    <a:pt x="0" y="152728"/>
                    <a:pt x="0" y="98389"/>
                  </a:cubicBezTo>
                  <a:lnTo>
                    <a:pt x="0" y="98389"/>
                  </a:lnTo>
                  <a:cubicBezTo>
                    <a:pt x="0" y="44050"/>
                    <a:pt x="44050" y="0"/>
                    <a:pt x="98389" y="0"/>
                  </a:cubicBezTo>
                  <a:close/>
                </a:path>
              </a:pathLst>
            </a:custGeom>
            <a:solidFill>
              <a:srgbClr val="C41188"/>
            </a:solidFill>
          </p:spPr>
          <p:txBody>
            <a:bodyPr/>
            <a:lstStyle/>
            <a:p>
              <a:endParaRPr lang="en-IE"/>
            </a:p>
          </p:txBody>
        </p:sp>
        <p:sp>
          <p:nvSpPr>
            <p:cNvPr id="12" name="TextBox 12"/>
            <p:cNvSpPr txBox="1"/>
            <p:nvPr/>
          </p:nvSpPr>
          <p:spPr>
            <a:xfrm>
              <a:off x="0" y="57150"/>
              <a:ext cx="812800" cy="139628"/>
            </a:xfrm>
            <a:prstGeom prst="rect">
              <a:avLst/>
            </a:prstGeom>
          </p:spPr>
          <p:txBody>
            <a:bodyPr lIns="50800" tIns="50800" rIns="50800" bIns="50800" rtlCol="0" anchor="ctr"/>
            <a:lstStyle/>
            <a:p>
              <a:pPr algn="ctr">
                <a:lnSpc>
                  <a:spcPts val="1840"/>
                </a:lnSpc>
              </a:pPr>
              <a:r>
                <a:rPr lang="en-US" sz="2000" b="1">
                  <a:solidFill>
                    <a:srgbClr val="FFFFFF"/>
                  </a:solidFill>
                  <a:latin typeface="Tahoma Bold"/>
                  <a:ea typeface="Tahoma Bold"/>
                  <a:cs typeface="Tahoma Bold"/>
                  <a:sym typeface="Tahoma Bold"/>
                </a:rPr>
                <a:t>Malartaigh Éadaí</a:t>
              </a:r>
            </a:p>
          </p:txBody>
        </p:sp>
      </p:grpSp>
      <p:sp>
        <p:nvSpPr>
          <p:cNvPr id="13" name="Freeform 13"/>
          <p:cNvSpPr/>
          <p:nvPr/>
        </p:nvSpPr>
        <p:spPr>
          <a:xfrm rot="1070428">
            <a:off x="9981409" y="2744955"/>
            <a:ext cx="3760877" cy="5320428"/>
          </a:xfrm>
          <a:custGeom>
            <a:avLst/>
            <a:gdLst/>
            <a:ahLst/>
            <a:cxnLst/>
            <a:rect l="l" t="t" r="r" b="b"/>
            <a:pathLst>
              <a:path w="3760877" h="5320428">
                <a:moveTo>
                  <a:pt x="0" y="0"/>
                </a:moveTo>
                <a:lnTo>
                  <a:pt x="3760877" y="0"/>
                </a:lnTo>
                <a:lnTo>
                  <a:pt x="3760877" y="5320428"/>
                </a:lnTo>
                <a:lnTo>
                  <a:pt x="0" y="5320428"/>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IE"/>
          </a:p>
        </p:txBody>
      </p:sp>
      <p:grpSp>
        <p:nvGrpSpPr>
          <p:cNvPr id="14" name="Group 14"/>
          <p:cNvGrpSpPr/>
          <p:nvPr/>
        </p:nvGrpSpPr>
        <p:grpSpPr>
          <a:xfrm rot="1133868">
            <a:off x="9645846" y="6960959"/>
            <a:ext cx="3086100" cy="747142"/>
            <a:chOff x="0" y="0"/>
            <a:chExt cx="812800" cy="196778"/>
          </a:xfrm>
        </p:grpSpPr>
        <p:sp>
          <p:nvSpPr>
            <p:cNvPr id="15" name="Freeform 15"/>
            <p:cNvSpPr/>
            <p:nvPr/>
          </p:nvSpPr>
          <p:spPr>
            <a:xfrm>
              <a:off x="0" y="0"/>
              <a:ext cx="812800" cy="196778"/>
            </a:xfrm>
            <a:custGeom>
              <a:avLst/>
              <a:gdLst/>
              <a:ahLst/>
              <a:cxnLst/>
              <a:rect l="l" t="t" r="r" b="b"/>
              <a:pathLst>
                <a:path w="812800" h="196778">
                  <a:moveTo>
                    <a:pt x="98389" y="0"/>
                  </a:moveTo>
                  <a:lnTo>
                    <a:pt x="714411" y="0"/>
                  </a:lnTo>
                  <a:cubicBezTo>
                    <a:pt x="768750" y="0"/>
                    <a:pt x="812800" y="44050"/>
                    <a:pt x="812800" y="98389"/>
                  </a:cubicBezTo>
                  <a:lnTo>
                    <a:pt x="812800" y="98389"/>
                  </a:lnTo>
                  <a:cubicBezTo>
                    <a:pt x="812800" y="124483"/>
                    <a:pt x="802434" y="149509"/>
                    <a:pt x="783983" y="167961"/>
                  </a:cubicBezTo>
                  <a:cubicBezTo>
                    <a:pt x="765531" y="186412"/>
                    <a:pt x="740505" y="196778"/>
                    <a:pt x="714411" y="196778"/>
                  </a:cubicBezTo>
                  <a:lnTo>
                    <a:pt x="98389" y="196778"/>
                  </a:lnTo>
                  <a:cubicBezTo>
                    <a:pt x="44050" y="196778"/>
                    <a:pt x="0" y="152728"/>
                    <a:pt x="0" y="98389"/>
                  </a:cubicBezTo>
                  <a:lnTo>
                    <a:pt x="0" y="98389"/>
                  </a:lnTo>
                  <a:cubicBezTo>
                    <a:pt x="0" y="44050"/>
                    <a:pt x="44050" y="0"/>
                    <a:pt x="98389" y="0"/>
                  </a:cubicBezTo>
                  <a:close/>
                </a:path>
              </a:pathLst>
            </a:custGeom>
            <a:solidFill>
              <a:srgbClr val="C41188"/>
            </a:solidFill>
          </p:spPr>
          <p:txBody>
            <a:bodyPr/>
            <a:lstStyle/>
            <a:p>
              <a:endParaRPr lang="en-IE"/>
            </a:p>
          </p:txBody>
        </p:sp>
        <p:sp>
          <p:nvSpPr>
            <p:cNvPr id="16" name="TextBox 16"/>
            <p:cNvSpPr txBox="1"/>
            <p:nvPr/>
          </p:nvSpPr>
          <p:spPr>
            <a:xfrm>
              <a:off x="0" y="57150"/>
              <a:ext cx="812800" cy="139628"/>
            </a:xfrm>
            <a:prstGeom prst="rect">
              <a:avLst/>
            </a:prstGeom>
          </p:spPr>
          <p:txBody>
            <a:bodyPr lIns="50800" tIns="50800" rIns="50800" bIns="50800" rtlCol="0" anchor="ctr"/>
            <a:lstStyle/>
            <a:p>
              <a:pPr algn="ctr">
                <a:lnSpc>
                  <a:spcPts val="1840"/>
                </a:lnSpc>
              </a:pPr>
              <a:r>
                <a:rPr lang="en-US" sz="2000" b="1">
                  <a:solidFill>
                    <a:srgbClr val="FFFFFF"/>
                  </a:solidFill>
                  <a:latin typeface="Tahoma Bold"/>
                  <a:ea typeface="Tahoma Bold"/>
                  <a:cs typeface="Tahoma Bold"/>
                  <a:sym typeface="Tahoma Bold"/>
                </a:rPr>
                <a:t>Déan uaschúrsáil ar éadaí</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70556" y="400472"/>
            <a:ext cx="3982329" cy="2167147"/>
            <a:chOff x="0" y="0"/>
            <a:chExt cx="5309772" cy="2889529"/>
          </a:xfrm>
        </p:grpSpPr>
        <p:sp>
          <p:nvSpPr>
            <p:cNvPr id="3" name="Freeform 3"/>
            <p:cNvSpPr/>
            <p:nvPr/>
          </p:nvSpPr>
          <p:spPr>
            <a:xfrm>
              <a:off x="3266762" y="0"/>
              <a:ext cx="2043010" cy="2889529"/>
            </a:xfrm>
            <a:custGeom>
              <a:avLst/>
              <a:gdLst/>
              <a:ahLst/>
              <a:cxnLst/>
              <a:rect l="l" t="t" r="r" b="b"/>
              <a:pathLst>
                <a:path w="2043010" h="2889529">
                  <a:moveTo>
                    <a:pt x="0" y="0"/>
                  </a:moveTo>
                  <a:lnTo>
                    <a:pt x="2043010" y="0"/>
                  </a:lnTo>
                  <a:lnTo>
                    <a:pt x="2043010" y="2889529"/>
                  </a:lnTo>
                  <a:lnTo>
                    <a:pt x="0" y="2889529"/>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IE"/>
            </a:p>
          </p:txBody>
        </p:sp>
        <p:sp>
          <p:nvSpPr>
            <p:cNvPr id="4" name="Freeform 4"/>
            <p:cNvSpPr/>
            <p:nvPr/>
          </p:nvSpPr>
          <p:spPr>
            <a:xfrm>
              <a:off x="0" y="643449"/>
              <a:ext cx="3266762" cy="1602631"/>
            </a:xfrm>
            <a:custGeom>
              <a:avLst/>
              <a:gdLst/>
              <a:ahLst/>
              <a:cxnLst/>
              <a:rect l="l" t="t" r="r" b="b"/>
              <a:pathLst>
                <a:path w="3266762" h="1602631">
                  <a:moveTo>
                    <a:pt x="0" y="0"/>
                  </a:moveTo>
                  <a:lnTo>
                    <a:pt x="3266762" y="0"/>
                  </a:lnTo>
                  <a:lnTo>
                    <a:pt x="3266762" y="1602631"/>
                  </a:lnTo>
                  <a:lnTo>
                    <a:pt x="0" y="160263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IE"/>
            </a:p>
          </p:txBody>
        </p:sp>
      </p:grpSp>
      <p:sp>
        <p:nvSpPr>
          <p:cNvPr id="5" name="TextBox 5"/>
          <p:cNvSpPr txBox="1"/>
          <p:nvPr/>
        </p:nvSpPr>
        <p:spPr>
          <a:xfrm>
            <a:off x="3633027" y="1626921"/>
            <a:ext cx="10237528" cy="1076326"/>
          </a:xfrm>
          <a:prstGeom prst="rect">
            <a:avLst/>
          </a:prstGeom>
        </p:spPr>
        <p:txBody>
          <a:bodyPr lIns="0" tIns="0" rIns="0" bIns="0" rtlCol="0" anchor="t">
            <a:spAutoFit/>
          </a:bodyPr>
          <a:lstStyle/>
          <a:p>
            <a:pPr marL="0" lvl="0" indent="0" algn="ctr">
              <a:lnSpc>
                <a:spcPts val="7200"/>
              </a:lnSpc>
              <a:spcBef>
                <a:spcPct val="0"/>
              </a:spcBef>
            </a:pPr>
            <a:r>
              <a:rPr lang="en-US" sz="8000" b="1" spc="-40">
                <a:solidFill>
                  <a:srgbClr val="003E7E"/>
                </a:solidFill>
                <a:latin typeface="Poppins Bold"/>
                <a:ea typeface="Poppins Bold"/>
                <a:cs typeface="Poppins Bold"/>
                <a:sym typeface="Poppins Bold"/>
              </a:rPr>
              <a:t>Foghlaim tuilleadh</a:t>
            </a:r>
          </a:p>
        </p:txBody>
      </p:sp>
      <p:grpSp>
        <p:nvGrpSpPr>
          <p:cNvPr id="6" name="Group 6"/>
          <p:cNvGrpSpPr/>
          <p:nvPr/>
        </p:nvGrpSpPr>
        <p:grpSpPr>
          <a:xfrm>
            <a:off x="1028700" y="3891967"/>
            <a:ext cx="15467750" cy="1026249"/>
            <a:chOff x="0" y="0"/>
            <a:chExt cx="20623666" cy="1368332"/>
          </a:xfrm>
        </p:grpSpPr>
        <p:grpSp>
          <p:nvGrpSpPr>
            <p:cNvPr id="7" name="Group 7"/>
            <p:cNvGrpSpPr/>
            <p:nvPr/>
          </p:nvGrpSpPr>
          <p:grpSpPr>
            <a:xfrm>
              <a:off x="204894" y="0"/>
              <a:ext cx="20418772" cy="1366754"/>
              <a:chOff x="0" y="0"/>
              <a:chExt cx="4033338" cy="269976"/>
            </a:xfrm>
          </p:grpSpPr>
          <p:sp>
            <p:nvSpPr>
              <p:cNvPr id="8" name="Freeform 8"/>
              <p:cNvSpPr/>
              <p:nvPr/>
            </p:nvSpPr>
            <p:spPr>
              <a:xfrm>
                <a:off x="0" y="0"/>
                <a:ext cx="4033338" cy="269976"/>
              </a:xfrm>
              <a:custGeom>
                <a:avLst/>
                <a:gdLst/>
                <a:ahLst/>
                <a:cxnLst/>
                <a:rect l="l" t="t" r="r" b="b"/>
                <a:pathLst>
                  <a:path w="4033338" h="269976">
                    <a:moveTo>
                      <a:pt x="25783" y="0"/>
                    </a:moveTo>
                    <a:lnTo>
                      <a:pt x="4007555" y="0"/>
                    </a:lnTo>
                    <a:cubicBezTo>
                      <a:pt x="4014393" y="0"/>
                      <a:pt x="4020951" y="2716"/>
                      <a:pt x="4025786" y="7552"/>
                    </a:cubicBezTo>
                    <a:cubicBezTo>
                      <a:pt x="4030621" y="12387"/>
                      <a:pt x="4033338" y="18945"/>
                      <a:pt x="4033338" y="25783"/>
                    </a:cubicBezTo>
                    <a:lnTo>
                      <a:pt x="4033338" y="244193"/>
                    </a:lnTo>
                    <a:cubicBezTo>
                      <a:pt x="4033338" y="251031"/>
                      <a:pt x="4030621" y="257589"/>
                      <a:pt x="4025786" y="262425"/>
                    </a:cubicBezTo>
                    <a:cubicBezTo>
                      <a:pt x="4020951" y="267260"/>
                      <a:pt x="4014393" y="269976"/>
                      <a:pt x="4007555" y="269976"/>
                    </a:cubicBezTo>
                    <a:lnTo>
                      <a:pt x="25783" y="269976"/>
                    </a:lnTo>
                    <a:cubicBezTo>
                      <a:pt x="18945" y="269976"/>
                      <a:pt x="12387" y="267260"/>
                      <a:pt x="7552" y="262425"/>
                    </a:cubicBezTo>
                    <a:cubicBezTo>
                      <a:pt x="2716" y="257589"/>
                      <a:pt x="0" y="251031"/>
                      <a:pt x="0" y="244193"/>
                    </a:cubicBezTo>
                    <a:lnTo>
                      <a:pt x="0" y="25783"/>
                    </a:lnTo>
                    <a:cubicBezTo>
                      <a:pt x="0" y="18945"/>
                      <a:pt x="2716" y="12387"/>
                      <a:pt x="7552" y="7552"/>
                    </a:cubicBezTo>
                    <a:cubicBezTo>
                      <a:pt x="12387" y="2716"/>
                      <a:pt x="18945" y="0"/>
                      <a:pt x="25783" y="0"/>
                    </a:cubicBezTo>
                    <a:close/>
                  </a:path>
                </a:pathLst>
              </a:custGeom>
              <a:solidFill>
                <a:srgbClr val="003E7E"/>
              </a:solidFill>
            </p:spPr>
            <p:txBody>
              <a:bodyPr/>
              <a:lstStyle/>
              <a:p>
                <a:endParaRPr lang="en-IE"/>
              </a:p>
            </p:txBody>
          </p:sp>
          <p:sp>
            <p:nvSpPr>
              <p:cNvPr id="9" name="TextBox 9"/>
              <p:cNvSpPr txBox="1"/>
              <p:nvPr/>
            </p:nvSpPr>
            <p:spPr>
              <a:xfrm>
                <a:off x="0" y="57150"/>
                <a:ext cx="4033338" cy="212826"/>
              </a:xfrm>
              <a:prstGeom prst="rect">
                <a:avLst/>
              </a:prstGeom>
            </p:spPr>
            <p:txBody>
              <a:bodyPr lIns="50800" tIns="50800" rIns="50800" bIns="50800" rtlCol="0" anchor="ctr"/>
              <a:lstStyle/>
              <a:p>
                <a:pPr algn="ctr">
                  <a:lnSpc>
                    <a:spcPts val="1840"/>
                  </a:lnSpc>
                </a:pPr>
                <a:endParaRPr/>
              </a:p>
            </p:txBody>
          </p:sp>
        </p:grpSp>
        <p:grpSp>
          <p:nvGrpSpPr>
            <p:cNvPr id="10" name="Group 10"/>
            <p:cNvGrpSpPr/>
            <p:nvPr/>
          </p:nvGrpSpPr>
          <p:grpSpPr>
            <a:xfrm>
              <a:off x="6202906" y="0"/>
              <a:ext cx="14420760" cy="1366754"/>
              <a:chOff x="0" y="0"/>
              <a:chExt cx="2848545" cy="269976"/>
            </a:xfrm>
          </p:grpSpPr>
          <p:sp>
            <p:nvSpPr>
              <p:cNvPr id="11" name="Freeform 11"/>
              <p:cNvSpPr/>
              <p:nvPr/>
            </p:nvSpPr>
            <p:spPr>
              <a:xfrm>
                <a:off x="0" y="0"/>
                <a:ext cx="2848545" cy="269976"/>
              </a:xfrm>
              <a:custGeom>
                <a:avLst/>
                <a:gdLst/>
                <a:ahLst/>
                <a:cxnLst/>
                <a:rect l="l" t="t" r="r" b="b"/>
                <a:pathLst>
                  <a:path w="2848545" h="269976">
                    <a:moveTo>
                      <a:pt x="36506" y="0"/>
                    </a:moveTo>
                    <a:lnTo>
                      <a:pt x="2812039" y="0"/>
                    </a:lnTo>
                    <a:cubicBezTo>
                      <a:pt x="2821721" y="0"/>
                      <a:pt x="2831006" y="3846"/>
                      <a:pt x="2837853" y="10692"/>
                    </a:cubicBezTo>
                    <a:cubicBezTo>
                      <a:pt x="2844699" y="17539"/>
                      <a:pt x="2848545" y="26824"/>
                      <a:pt x="2848545" y="36506"/>
                    </a:cubicBezTo>
                    <a:lnTo>
                      <a:pt x="2848545" y="233470"/>
                    </a:lnTo>
                    <a:cubicBezTo>
                      <a:pt x="2848545" y="253632"/>
                      <a:pt x="2832201" y="269976"/>
                      <a:pt x="2812039" y="269976"/>
                    </a:cubicBezTo>
                    <a:lnTo>
                      <a:pt x="36506" y="269976"/>
                    </a:lnTo>
                    <a:cubicBezTo>
                      <a:pt x="26824" y="269976"/>
                      <a:pt x="17539" y="266130"/>
                      <a:pt x="10692" y="259284"/>
                    </a:cubicBezTo>
                    <a:cubicBezTo>
                      <a:pt x="3846" y="252437"/>
                      <a:pt x="0" y="243152"/>
                      <a:pt x="0" y="233470"/>
                    </a:cubicBezTo>
                    <a:lnTo>
                      <a:pt x="0" y="36506"/>
                    </a:lnTo>
                    <a:cubicBezTo>
                      <a:pt x="0" y="16344"/>
                      <a:pt x="16344" y="0"/>
                      <a:pt x="36506" y="0"/>
                    </a:cubicBezTo>
                    <a:close/>
                  </a:path>
                </a:pathLst>
              </a:custGeom>
              <a:solidFill>
                <a:srgbClr val="D5E9FF"/>
              </a:solidFill>
            </p:spPr>
            <p:txBody>
              <a:bodyPr/>
              <a:lstStyle/>
              <a:p>
                <a:endParaRPr lang="en-IE"/>
              </a:p>
            </p:txBody>
          </p:sp>
          <p:sp>
            <p:nvSpPr>
              <p:cNvPr id="12" name="TextBox 12"/>
              <p:cNvSpPr txBox="1"/>
              <p:nvPr/>
            </p:nvSpPr>
            <p:spPr>
              <a:xfrm>
                <a:off x="0" y="57150"/>
                <a:ext cx="2848545" cy="212826"/>
              </a:xfrm>
              <a:prstGeom prst="rect">
                <a:avLst/>
              </a:prstGeom>
            </p:spPr>
            <p:txBody>
              <a:bodyPr lIns="50800" tIns="50800" rIns="50800" bIns="50800" rtlCol="0" anchor="ctr"/>
              <a:lstStyle/>
              <a:p>
                <a:pPr algn="ctr">
                  <a:lnSpc>
                    <a:spcPts val="1840"/>
                  </a:lnSpc>
                </a:pPr>
                <a:endParaRPr/>
              </a:p>
            </p:txBody>
          </p:sp>
        </p:grpSp>
        <p:grpSp>
          <p:nvGrpSpPr>
            <p:cNvPr id="13" name="Group 13"/>
            <p:cNvGrpSpPr/>
            <p:nvPr/>
          </p:nvGrpSpPr>
          <p:grpSpPr>
            <a:xfrm>
              <a:off x="6202906" y="0"/>
              <a:ext cx="938228" cy="1368332"/>
              <a:chOff x="0" y="0"/>
              <a:chExt cx="185329" cy="270288"/>
            </a:xfrm>
          </p:grpSpPr>
          <p:sp>
            <p:nvSpPr>
              <p:cNvPr id="14" name="Freeform 14"/>
              <p:cNvSpPr/>
              <p:nvPr/>
            </p:nvSpPr>
            <p:spPr>
              <a:xfrm>
                <a:off x="0" y="0"/>
                <a:ext cx="185329" cy="270288"/>
              </a:xfrm>
              <a:custGeom>
                <a:avLst/>
                <a:gdLst/>
                <a:ahLst/>
                <a:cxnLst/>
                <a:rect l="l" t="t" r="r" b="b"/>
                <a:pathLst>
                  <a:path w="185329" h="270288">
                    <a:moveTo>
                      <a:pt x="0" y="0"/>
                    </a:moveTo>
                    <a:lnTo>
                      <a:pt x="185329" y="0"/>
                    </a:lnTo>
                    <a:lnTo>
                      <a:pt x="185329" y="270288"/>
                    </a:lnTo>
                    <a:lnTo>
                      <a:pt x="0" y="270288"/>
                    </a:lnTo>
                    <a:close/>
                  </a:path>
                </a:pathLst>
              </a:custGeom>
              <a:solidFill>
                <a:srgbClr val="003E7E"/>
              </a:solidFill>
            </p:spPr>
            <p:txBody>
              <a:bodyPr/>
              <a:lstStyle/>
              <a:p>
                <a:endParaRPr lang="en-IE"/>
              </a:p>
            </p:txBody>
          </p:sp>
          <p:sp>
            <p:nvSpPr>
              <p:cNvPr id="15" name="TextBox 15"/>
              <p:cNvSpPr txBox="1"/>
              <p:nvPr/>
            </p:nvSpPr>
            <p:spPr>
              <a:xfrm>
                <a:off x="0" y="57150"/>
                <a:ext cx="185329" cy="213138"/>
              </a:xfrm>
              <a:prstGeom prst="rect">
                <a:avLst/>
              </a:prstGeom>
            </p:spPr>
            <p:txBody>
              <a:bodyPr lIns="50800" tIns="50800" rIns="50800" bIns="50800" rtlCol="0" anchor="ctr"/>
              <a:lstStyle/>
              <a:p>
                <a:pPr algn="ctr">
                  <a:lnSpc>
                    <a:spcPts val="1840"/>
                  </a:lnSpc>
                </a:pPr>
                <a:endParaRPr/>
              </a:p>
            </p:txBody>
          </p:sp>
        </p:grpSp>
        <p:sp>
          <p:nvSpPr>
            <p:cNvPr id="16" name="TextBox 16"/>
            <p:cNvSpPr txBox="1"/>
            <p:nvPr/>
          </p:nvSpPr>
          <p:spPr>
            <a:xfrm>
              <a:off x="0" y="193580"/>
              <a:ext cx="7141134" cy="865295"/>
            </a:xfrm>
            <a:prstGeom prst="rect">
              <a:avLst/>
            </a:prstGeom>
          </p:spPr>
          <p:txBody>
            <a:bodyPr lIns="0" tIns="0" rIns="0" bIns="0" rtlCol="0" anchor="t">
              <a:spAutoFit/>
            </a:bodyPr>
            <a:lstStyle/>
            <a:p>
              <a:pPr algn="r">
                <a:lnSpc>
                  <a:spcPts val="5179"/>
                </a:lnSpc>
              </a:pPr>
              <a:r>
                <a:rPr lang="en-US" sz="3699" b="1">
                  <a:solidFill>
                    <a:srgbClr val="FFFFFF"/>
                  </a:solidFill>
                  <a:latin typeface="Poppins Semi-Bold"/>
                  <a:ea typeface="Poppins Semi-Bold"/>
                  <a:cs typeface="Poppins Semi-Bold"/>
                  <a:sym typeface="Poppins Semi-Bold"/>
                </a:rPr>
                <a:t>Uisce ar Domhan </a:t>
              </a:r>
            </a:p>
          </p:txBody>
        </p:sp>
        <p:sp>
          <p:nvSpPr>
            <p:cNvPr id="17" name="TextBox 17"/>
            <p:cNvSpPr txBox="1"/>
            <p:nvPr/>
          </p:nvSpPr>
          <p:spPr>
            <a:xfrm>
              <a:off x="7977338" y="285337"/>
              <a:ext cx="11900671" cy="773538"/>
            </a:xfrm>
            <a:prstGeom prst="rect">
              <a:avLst/>
            </a:prstGeom>
          </p:spPr>
          <p:txBody>
            <a:bodyPr lIns="0" tIns="0" rIns="0" bIns="0" rtlCol="0" anchor="t">
              <a:spAutoFit/>
            </a:bodyPr>
            <a:lstStyle/>
            <a:p>
              <a:pPr algn="l">
                <a:lnSpc>
                  <a:spcPts val="4887"/>
                </a:lnSpc>
                <a:spcBef>
                  <a:spcPct val="0"/>
                </a:spcBef>
              </a:pPr>
              <a:r>
                <a:rPr lang="en-US" sz="3490">
                  <a:solidFill>
                    <a:srgbClr val="000000"/>
                  </a:solidFill>
                  <a:latin typeface="Tahoma"/>
                  <a:ea typeface="Tahoma"/>
                  <a:cs typeface="Tahoma"/>
                  <a:sym typeface="Tahoma"/>
                </a:rPr>
                <a:t>Cuir tús le d’aistear Uisce </a:t>
              </a:r>
            </a:p>
          </p:txBody>
        </p:sp>
      </p:grpSp>
      <p:sp>
        <p:nvSpPr>
          <p:cNvPr id="18" name="TextBox 18"/>
          <p:cNvSpPr txBox="1"/>
          <p:nvPr/>
        </p:nvSpPr>
        <p:spPr>
          <a:xfrm>
            <a:off x="886670" y="3065197"/>
            <a:ext cx="16514659" cy="502920"/>
          </a:xfrm>
          <a:prstGeom prst="rect">
            <a:avLst/>
          </a:prstGeom>
        </p:spPr>
        <p:txBody>
          <a:bodyPr lIns="0" tIns="0" rIns="0" bIns="0" rtlCol="0" anchor="t">
            <a:spAutoFit/>
          </a:bodyPr>
          <a:lstStyle/>
          <a:p>
            <a:pPr algn="ctr">
              <a:lnSpc>
                <a:spcPts val="3960"/>
              </a:lnSpc>
              <a:spcBef>
                <a:spcPct val="0"/>
              </a:spcBef>
            </a:pPr>
            <a:r>
              <a:rPr lang="en-US" sz="3600" spc="-18">
                <a:solidFill>
                  <a:srgbClr val="000000"/>
                </a:solidFill>
                <a:latin typeface="Tahoma"/>
                <a:ea typeface="Tahoma"/>
                <a:cs typeface="Tahoma"/>
                <a:sym typeface="Tahoma"/>
              </a:rPr>
              <a:t>Lean ort le ceachtanna eile sa t</a:t>
            </a:r>
            <a:r>
              <a:rPr lang="en-US" sz="3600" b="1" spc="-18">
                <a:solidFill>
                  <a:srgbClr val="000000"/>
                </a:solidFill>
                <a:latin typeface="Tahoma Bold"/>
                <a:ea typeface="Tahoma Bold"/>
                <a:cs typeface="Tahoma Bold"/>
                <a:sym typeface="Tahoma Bold"/>
              </a:rPr>
              <a:t>Sraith Foghlama Uisce</a:t>
            </a:r>
            <a:r>
              <a:rPr lang="en-US" sz="3600" spc="-18">
                <a:solidFill>
                  <a:srgbClr val="000000"/>
                </a:solidFill>
                <a:latin typeface="Tahoma"/>
                <a:ea typeface="Tahoma"/>
                <a:cs typeface="Tahoma"/>
                <a:sym typeface="Tahoma"/>
              </a:rPr>
              <a:t>:</a:t>
            </a:r>
          </a:p>
        </p:txBody>
      </p:sp>
      <p:grpSp>
        <p:nvGrpSpPr>
          <p:cNvPr id="19" name="Group 19"/>
          <p:cNvGrpSpPr/>
          <p:nvPr/>
        </p:nvGrpSpPr>
        <p:grpSpPr>
          <a:xfrm>
            <a:off x="1325473" y="5143500"/>
            <a:ext cx="15170977" cy="1026249"/>
            <a:chOff x="0" y="0"/>
            <a:chExt cx="20227969" cy="1368332"/>
          </a:xfrm>
        </p:grpSpPr>
        <p:grpSp>
          <p:nvGrpSpPr>
            <p:cNvPr id="20" name="Group 20"/>
            <p:cNvGrpSpPr/>
            <p:nvPr/>
          </p:nvGrpSpPr>
          <p:grpSpPr>
            <a:xfrm>
              <a:off x="0" y="0"/>
              <a:ext cx="20227969" cy="1366754"/>
              <a:chOff x="0" y="0"/>
              <a:chExt cx="3995648" cy="269976"/>
            </a:xfrm>
          </p:grpSpPr>
          <p:sp>
            <p:nvSpPr>
              <p:cNvPr id="21" name="Freeform 21"/>
              <p:cNvSpPr/>
              <p:nvPr/>
            </p:nvSpPr>
            <p:spPr>
              <a:xfrm>
                <a:off x="0" y="0"/>
                <a:ext cx="3995648" cy="269976"/>
              </a:xfrm>
              <a:custGeom>
                <a:avLst/>
                <a:gdLst/>
                <a:ahLst/>
                <a:cxnLst/>
                <a:rect l="l" t="t" r="r" b="b"/>
                <a:pathLst>
                  <a:path w="3995648" h="269976">
                    <a:moveTo>
                      <a:pt x="26026" y="0"/>
                    </a:moveTo>
                    <a:lnTo>
                      <a:pt x="3969622" y="0"/>
                    </a:lnTo>
                    <a:cubicBezTo>
                      <a:pt x="3983996" y="0"/>
                      <a:pt x="3995648" y="11652"/>
                      <a:pt x="3995648" y="26026"/>
                    </a:cubicBezTo>
                    <a:lnTo>
                      <a:pt x="3995648" y="243950"/>
                    </a:lnTo>
                    <a:cubicBezTo>
                      <a:pt x="3995648" y="258324"/>
                      <a:pt x="3983996" y="269976"/>
                      <a:pt x="3969622" y="269976"/>
                    </a:cubicBezTo>
                    <a:lnTo>
                      <a:pt x="26026" y="269976"/>
                    </a:lnTo>
                    <a:cubicBezTo>
                      <a:pt x="11652" y="269976"/>
                      <a:pt x="0" y="258324"/>
                      <a:pt x="0" y="243950"/>
                    </a:cubicBezTo>
                    <a:lnTo>
                      <a:pt x="0" y="26026"/>
                    </a:lnTo>
                    <a:cubicBezTo>
                      <a:pt x="0" y="11652"/>
                      <a:pt x="11652" y="0"/>
                      <a:pt x="26026" y="0"/>
                    </a:cubicBezTo>
                    <a:close/>
                  </a:path>
                </a:pathLst>
              </a:custGeom>
              <a:solidFill>
                <a:srgbClr val="0076BF"/>
              </a:solidFill>
            </p:spPr>
            <p:txBody>
              <a:bodyPr/>
              <a:lstStyle/>
              <a:p>
                <a:endParaRPr lang="en-IE"/>
              </a:p>
            </p:txBody>
          </p:sp>
          <p:sp>
            <p:nvSpPr>
              <p:cNvPr id="22" name="TextBox 22"/>
              <p:cNvSpPr txBox="1"/>
              <p:nvPr/>
            </p:nvSpPr>
            <p:spPr>
              <a:xfrm>
                <a:off x="0" y="57150"/>
                <a:ext cx="3995648" cy="212826"/>
              </a:xfrm>
              <a:prstGeom prst="rect">
                <a:avLst/>
              </a:prstGeom>
            </p:spPr>
            <p:txBody>
              <a:bodyPr lIns="50800" tIns="50800" rIns="50800" bIns="50800" rtlCol="0" anchor="ctr"/>
              <a:lstStyle/>
              <a:p>
                <a:pPr algn="ctr">
                  <a:lnSpc>
                    <a:spcPts val="1840"/>
                  </a:lnSpc>
                </a:pPr>
                <a:endParaRPr/>
              </a:p>
            </p:txBody>
          </p:sp>
        </p:grpSp>
        <p:grpSp>
          <p:nvGrpSpPr>
            <p:cNvPr id="23" name="Group 23"/>
            <p:cNvGrpSpPr/>
            <p:nvPr/>
          </p:nvGrpSpPr>
          <p:grpSpPr>
            <a:xfrm>
              <a:off x="5941964" y="0"/>
              <a:ext cx="14286005" cy="1366754"/>
              <a:chOff x="0" y="0"/>
              <a:chExt cx="2821927" cy="269976"/>
            </a:xfrm>
          </p:grpSpPr>
          <p:sp>
            <p:nvSpPr>
              <p:cNvPr id="24" name="Freeform 24"/>
              <p:cNvSpPr/>
              <p:nvPr/>
            </p:nvSpPr>
            <p:spPr>
              <a:xfrm>
                <a:off x="0" y="0"/>
                <a:ext cx="2821927" cy="269976"/>
              </a:xfrm>
              <a:custGeom>
                <a:avLst/>
                <a:gdLst/>
                <a:ahLst/>
                <a:cxnLst/>
                <a:rect l="l" t="t" r="r" b="b"/>
                <a:pathLst>
                  <a:path w="2821927" h="269976">
                    <a:moveTo>
                      <a:pt x="36851" y="0"/>
                    </a:moveTo>
                    <a:lnTo>
                      <a:pt x="2785076" y="0"/>
                    </a:lnTo>
                    <a:cubicBezTo>
                      <a:pt x="2805428" y="0"/>
                      <a:pt x="2821927" y="16499"/>
                      <a:pt x="2821927" y="36851"/>
                    </a:cubicBezTo>
                    <a:lnTo>
                      <a:pt x="2821927" y="233125"/>
                    </a:lnTo>
                    <a:cubicBezTo>
                      <a:pt x="2821927" y="253477"/>
                      <a:pt x="2805428" y="269976"/>
                      <a:pt x="2785076" y="269976"/>
                    </a:cubicBezTo>
                    <a:lnTo>
                      <a:pt x="36851" y="269976"/>
                    </a:lnTo>
                    <a:cubicBezTo>
                      <a:pt x="16499" y="269976"/>
                      <a:pt x="0" y="253477"/>
                      <a:pt x="0" y="233125"/>
                    </a:cubicBezTo>
                    <a:lnTo>
                      <a:pt x="0" y="36851"/>
                    </a:lnTo>
                    <a:cubicBezTo>
                      <a:pt x="0" y="16499"/>
                      <a:pt x="16499" y="0"/>
                      <a:pt x="36851" y="0"/>
                    </a:cubicBezTo>
                    <a:close/>
                  </a:path>
                </a:pathLst>
              </a:custGeom>
              <a:solidFill>
                <a:srgbClr val="CCECFF"/>
              </a:solidFill>
            </p:spPr>
            <p:txBody>
              <a:bodyPr/>
              <a:lstStyle/>
              <a:p>
                <a:endParaRPr lang="en-IE"/>
              </a:p>
            </p:txBody>
          </p:sp>
          <p:sp>
            <p:nvSpPr>
              <p:cNvPr id="25" name="TextBox 25"/>
              <p:cNvSpPr txBox="1"/>
              <p:nvPr/>
            </p:nvSpPr>
            <p:spPr>
              <a:xfrm>
                <a:off x="0" y="57150"/>
                <a:ext cx="2821927" cy="212826"/>
              </a:xfrm>
              <a:prstGeom prst="rect">
                <a:avLst/>
              </a:prstGeom>
            </p:spPr>
            <p:txBody>
              <a:bodyPr lIns="50800" tIns="50800" rIns="50800" bIns="50800" rtlCol="0" anchor="ctr"/>
              <a:lstStyle/>
              <a:p>
                <a:pPr algn="ctr">
                  <a:lnSpc>
                    <a:spcPts val="1840"/>
                  </a:lnSpc>
                </a:pPr>
                <a:endParaRPr/>
              </a:p>
            </p:txBody>
          </p:sp>
        </p:grpSp>
        <p:grpSp>
          <p:nvGrpSpPr>
            <p:cNvPr id="26" name="Group 26"/>
            <p:cNvGrpSpPr/>
            <p:nvPr/>
          </p:nvGrpSpPr>
          <p:grpSpPr>
            <a:xfrm>
              <a:off x="5941964" y="0"/>
              <a:ext cx="929461" cy="1368332"/>
              <a:chOff x="0" y="0"/>
              <a:chExt cx="183597" cy="270288"/>
            </a:xfrm>
          </p:grpSpPr>
          <p:sp>
            <p:nvSpPr>
              <p:cNvPr id="27" name="Freeform 27"/>
              <p:cNvSpPr/>
              <p:nvPr/>
            </p:nvSpPr>
            <p:spPr>
              <a:xfrm>
                <a:off x="0" y="0"/>
                <a:ext cx="183597" cy="270288"/>
              </a:xfrm>
              <a:custGeom>
                <a:avLst/>
                <a:gdLst/>
                <a:ahLst/>
                <a:cxnLst/>
                <a:rect l="l" t="t" r="r" b="b"/>
                <a:pathLst>
                  <a:path w="183597" h="270288">
                    <a:moveTo>
                      <a:pt x="0" y="0"/>
                    </a:moveTo>
                    <a:lnTo>
                      <a:pt x="183597" y="0"/>
                    </a:lnTo>
                    <a:lnTo>
                      <a:pt x="183597" y="270288"/>
                    </a:lnTo>
                    <a:lnTo>
                      <a:pt x="0" y="270288"/>
                    </a:lnTo>
                    <a:close/>
                  </a:path>
                </a:pathLst>
              </a:custGeom>
              <a:solidFill>
                <a:srgbClr val="0076BF"/>
              </a:solidFill>
            </p:spPr>
            <p:txBody>
              <a:bodyPr/>
              <a:lstStyle/>
              <a:p>
                <a:endParaRPr lang="en-IE"/>
              </a:p>
            </p:txBody>
          </p:sp>
          <p:sp>
            <p:nvSpPr>
              <p:cNvPr id="28" name="TextBox 28"/>
              <p:cNvSpPr txBox="1"/>
              <p:nvPr/>
            </p:nvSpPr>
            <p:spPr>
              <a:xfrm>
                <a:off x="0" y="57150"/>
                <a:ext cx="183597" cy="213138"/>
              </a:xfrm>
              <a:prstGeom prst="rect">
                <a:avLst/>
              </a:prstGeom>
            </p:spPr>
            <p:txBody>
              <a:bodyPr lIns="50800" tIns="50800" rIns="50800" bIns="50800" rtlCol="0" anchor="ctr"/>
              <a:lstStyle/>
              <a:p>
                <a:pPr algn="ctr">
                  <a:lnSpc>
                    <a:spcPts val="1840"/>
                  </a:lnSpc>
                </a:pPr>
                <a:endParaRPr/>
              </a:p>
            </p:txBody>
          </p:sp>
        </p:grpSp>
        <p:sp>
          <p:nvSpPr>
            <p:cNvPr id="29" name="TextBox 29"/>
            <p:cNvSpPr txBox="1"/>
            <p:nvPr/>
          </p:nvSpPr>
          <p:spPr>
            <a:xfrm>
              <a:off x="256530" y="215595"/>
              <a:ext cx="6150164" cy="865295"/>
            </a:xfrm>
            <a:prstGeom prst="rect">
              <a:avLst/>
            </a:prstGeom>
          </p:spPr>
          <p:txBody>
            <a:bodyPr lIns="0" tIns="0" rIns="0" bIns="0" rtlCol="0" anchor="t">
              <a:spAutoFit/>
            </a:bodyPr>
            <a:lstStyle/>
            <a:p>
              <a:pPr algn="r">
                <a:lnSpc>
                  <a:spcPts val="5179"/>
                </a:lnSpc>
              </a:pPr>
              <a:r>
                <a:rPr lang="en-US" sz="3699" b="1" dirty="0" err="1">
                  <a:solidFill>
                    <a:srgbClr val="FFFFFF"/>
                  </a:solidFill>
                  <a:latin typeface="Poppins Semi-Bold"/>
                  <a:ea typeface="Poppins Semi-Bold"/>
                  <a:cs typeface="Poppins Semi-Bold"/>
                  <a:sym typeface="Poppins Semi-Bold"/>
                </a:rPr>
                <a:t>Uisce</a:t>
              </a:r>
              <a:r>
                <a:rPr lang="en-US" sz="3699" b="1" dirty="0">
                  <a:solidFill>
                    <a:srgbClr val="FFFFFF"/>
                  </a:solidFill>
                  <a:latin typeface="Poppins Semi-Bold"/>
                  <a:ea typeface="Poppins Semi-Bold"/>
                  <a:cs typeface="Poppins Semi-Bold"/>
                  <a:sym typeface="Poppins Semi-Bold"/>
                </a:rPr>
                <a:t> ó </a:t>
              </a:r>
              <a:r>
                <a:rPr lang="en-US" sz="3699" b="1" dirty="0" err="1">
                  <a:solidFill>
                    <a:srgbClr val="FFFFFF"/>
                  </a:solidFill>
                  <a:latin typeface="Poppins Semi-Bold"/>
                  <a:ea typeface="Poppins Semi-Bold"/>
                  <a:cs typeface="Poppins Semi-Bold"/>
                  <a:sym typeface="Poppins Semi-Bold"/>
                </a:rPr>
                <a:t>lá</a:t>
              </a:r>
              <a:r>
                <a:rPr lang="en-US" sz="3699" b="1" dirty="0">
                  <a:solidFill>
                    <a:srgbClr val="FFFFFF"/>
                  </a:solidFill>
                  <a:latin typeface="Poppins Semi-Bold"/>
                  <a:ea typeface="Poppins Semi-Bold"/>
                  <a:cs typeface="Poppins Semi-Bold"/>
                  <a:sym typeface="Poppins Semi-Bold"/>
                </a:rPr>
                <a:t> go </a:t>
              </a:r>
              <a:r>
                <a:rPr lang="en-US" sz="3699" b="1" dirty="0" err="1">
                  <a:solidFill>
                    <a:srgbClr val="FFFFFF"/>
                  </a:solidFill>
                  <a:latin typeface="Poppins Semi-Bold"/>
                  <a:ea typeface="Poppins Semi-Bold"/>
                  <a:cs typeface="Poppins Semi-Bold"/>
                  <a:sym typeface="Poppins Semi-Bold"/>
                </a:rPr>
                <a:t>lá</a:t>
              </a:r>
              <a:endParaRPr lang="en-US" sz="3699" b="1" dirty="0">
                <a:solidFill>
                  <a:srgbClr val="FFFFFF"/>
                </a:solidFill>
                <a:latin typeface="Poppins Semi-Bold"/>
                <a:ea typeface="Poppins Semi-Bold"/>
                <a:cs typeface="Poppins Semi-Bold"/>
                <a:sym typeface="Poppins Semi-Bold"/>
              </a:endParaRPr>
            </a:p>
          </p:txBody>
        </p:sp>
        <p:sp>
          <p:nvSpPr>
            <p:cNvPr id="30" name="TextBox 30"/>
            <p:cNvSpPr txBox="1"/>
            <p:nvPr/>
          </p:nvSpPr>
          <p:spPr>
            <a:xfrm>
              <a:off x="7330934" y="263220"/>
              <a:ext cx="12445414" cy="795655"/>
            </a:xfrm>
            <a:prstGeom prst="rect">
              <a:avLst/>
            </a:prstGeom>
          </p:spPr>
          <p:txBody>
            <a:bodyPr lIns="0" tIns="0" rIns="0" bIns="0" rtlCol="0" anchor="t">
              <a:spAutoFit/>
            </a:bodyPr>
            <a:lstStyle/>
            <a:p>
              <a:pPr algn="ctr">
                <a:lnSpc>
                  <a:spcPts val="5040"/>
                </a:lnSpc>
                <a:spcBef>
                  <a:spcPct val="0"/>
                </a:spcBef>
              </a:pPr>
              <a:r>
                <a:rPr lang="en-US" sz="3600">
                  <a:solidFill>
                    <a:srgbClr val="000000"/>
                  </a:solidFill>
                  <a:latin typeface="Tahoma"/>
                  <a:ea typeface="Tahoma"/>
                  <a:cs typeface="Tahoma"/>
                  <a:sym typeface="Tahoma"/>
                </a:rPr>
                <a:t>Foghlaim conas a úsáidimid uisce go laethúil</a:t>
              </a:r>
            </a:p>
          </p:txBody>
        </p:sp>
      </p:grpSp>
      <p:grpSp>
        <p:nvGrpSpPr>
          <p:cNvPr id="31" name="Group 31"/>
          <p:cNvGrpSpPr/>
          <p:nvPr/>
        </p:nvGrpSpPr>
        <p:grpSpPr>
          <a:xfrm>
            <a:off x="1325473" y="6381431"/>
            <a:ext cx="15170977" cy="1714269"/>
            <a:chOff x="0" y="0"/>
            <a:chExt cx="20227969" cy="2285692"/>
          </a:xfrm>
        </p:grpSpPr>
        <p:grpSp>
          <p:nvGrpSpPr>
            <p:cNvPr id="32" name="Group 32"/>
            <p:cNvGrpSpPr/>
            <p:nvPr/>
          </p:nvGrpSpPr>
          <p:grpSpPr>
            <a:xfrm>
              <a:off x="0" y="1578"/>
              <a:ext cx="20227969" cy="1366754"/>
              <a:chOff x="0" y="0"/>
              <a:chExt cx="3995648" cy="269976"/>
            </a:xfrm>
          </p:grpSpPr>
          <p:sp>
            <p:nvSpPr>
              <p:cNvPr id="33" name="Freeform 33"/>
              <p:cNvSpPr/>
              <p:nvPr/>
            </p:nvSpPr>
            <p:spPr>
              <a:xfrm>
                <a:off x="0" y="0"/>
                <a:ext cx="3995648" cy="269976"/>
              </a:xfrm>
              <a:custGeom>
                <a:avLst/>
                <a:gdLst/>
                <a:ahLst/>
                <a:cxnLst/>
                <a:rect l="l" t="t" r="r" b="b"/>
                <a:pathLst>
                  <a:path w="3995648" h="269976">
                    <a:moveTo>
                      <a:pt x="26026" y="0"/>
                    </a:moveTo>
                    <a:lnTo>
                      <a:pt x="3969622" y="0"/>
                    </a:lnTo>
                    <a:cubicBezTo>
                      <a:pt x="3983996" y="0"/>
                      <a:pt x="3995648" y="11652"/>
                      <a:pt x="3995648" y="26026"/>
                    </a:cubicBezTo>
                    <a:lnTo>
                      <a:pt x="3995648" y="243950"/>
                    </a:lnTo>
                    <a:cubicBezTo>
                      <a:pt x="3995648" y="258324"/>
                      <a:pt x="3983996" y="269976"/>
                      <a:pt x="3969622" y="269976"/>
                    </a:cubicBezTo>
                    <a:lnTo>
                      <a:pt x="26026" y="269976"/>
                    </a:lnTo>
                    <a:cubicBezTo>
                      <a:pt x="11652" y="269976"/>
                      <a:pt x="0" y="258324"/>
                      <a:pt x="0" y="243950"/>
                    </a:cubicBezTo>
                    <a:lnTo>
                      <a:pt x="0" y="26026"/>
                    </a:lnTo>
                    <a:cubicBezTo>
                      <a:pt x="0" y="11652"/>
                      <a:pt x="11652" y="0"/>
                      <a:pt x="26026" y="0"/>
                    </a:cubicBezTo>
                    <a:close/>
                  </a:path>
                </a:pathLst>
              </a:custGeom>
              <a:solidFill>
                <a:srgbClr val="03A64A"/>
              </a:solidFill>
            </p:spPr>
            <p:txBody>
              <a:bodyPr/>
              <a:lstStyle/>
              <a:p>
                <a:endParaRPr lang="en-IE"/>
              </a:p>
            </p:txBody>
          </p:sp>
          <p:sp>
            <p:nvSpPr>
              <p:cNvPr id="34" name="TextBox 34"/>
              <p:cNvSpPr txBox="1"/>
              <p:nvPr/>
            </p:nvSpPr>
            <p:spPr>
              <a:xfrm>
                <a:off x="0" y="57150"/>
                <a:ext cx="3995648" cy="212826"/>
              </a:xfrm>
              <a:prstGeom prst="rect">
                <a:avLst/>
              </a:prstGeom>
            </p:spPr>
            <p:txBody>
              <a:bodyPr lIns="50800" tIns="50800" rIns="50800" bIns="50800" rtlCol="0" anchor="ctr"/>
              <a:lstStyle/>
              <a:p>
                <a:pPr algn="ctr">
                  <a:lnSpc>
                    <a:spcPts val="1840"/>
                  </a:lnSpc>
                </a:pPr>
                <a:endParaRPr/>
              </a:p>
            </p:txBody>
          </p:sp>
        </p:grpSp>
        <p:grpSp>
          <p:nvGrpSpPr>
            <p:cNvPr id="35" name="Group 35"/>
            <p:cNvGrpSpPr/>
            <p:nvPr/>
          </p:nvGrpSpPr>
          <p:grpSpPr>
            <a:xfrm>
              <a:off x="6123037" y="1578"/>
              <a:ext cx="14104932" cy="2284113"/>
              <a:chOff x="0" y="0"/>
              <a:chExt cx="2786159" cy="451183"/>
            </a:xfrm>
          </p:grpSpPr>
          <p:sp>
            <p:nvSpPr>
              <p:cNvPr id="36" name="Freeform 36"/>
              <p:cNvSpPr/>
              <p:nvPr/>
            </p:nvSpPr>
            <p:spPr>
              <a:xfrm>
                <a:off x="0" y="0"/>
                <a:ext cx="2786159" cy="451183"/>
              </a:xfrm>
              <a:custGeom>
                <a:avLst/>
                <a:gdLst/>
                <a:ahLst/>
                <a:cxnLst/>
                <a:rect l="l" t="t" r="r" b="b"/>
                <a:pathLst>
                  <a:path w="2786159" h="451183">
                    <a:moveTo>
                      <a:pt x="37324" y="0"/>
                    </a:moveTo>
                    <a:lnTo>
                      <a:pt x="2748836" y="0"/>
                    </a:lnTo>
                    <a:cubicBezTo>
                      <a:pt x="2769449" y="0"/>
                      <a:pt x="2786159" y="16710"/>
                      <a:pt x="2786159" y="37324"/>
                    </a:cubicBezTo>
                    <a:lnTo>
                      <a:pt x="2786159" y="413859"/>
                    </a:lnTo>
                    <a:cubicBezTo>
                      <a:pt x="2786159" y="423758"/>
                      <a:pt x="2782227" y="433251"/>
                      <a:pt x="2775228" y="440251"/>
                    </a:cubicBezTo>
                    <a:cubicBezTo>
                      <a:pt x="2768228" y="447251"/>
                      <a:pt x="2758735" y="451183"/>
                      <a:pt x="2748836" y="451183"/>
                    </a:cubicBezTo>
                    <a:lnTo>
                      <a:pt x="37324" y="451183"/>
                    </a:lnTo>
                    <a:cubicBezTo>
                      <a:pt x="27425" y="451183"/>
                      <a:pt x="17931" y="447251"/>
                      <a:pt x="10932" y="440251"/>
                    </a:cubicBezTo>
                    <a:cubicBezTo>
                      <a:pt x="3932" y="433251"/>
                      <a:pt x="0" y="423758"/>
                      <a:pt x="0" y="413859"/>
                    </a:cubicBezTo>
                    <a:lnTo>
                      <a:pt x="0" y="37324"/>
                    </a:lnTo>
                    <a:cubicBezTo>
                      <a:pt x="0" y="27425"/>
                      <a:pt x="3932" y="17931"/>
                      <a:pt x="10932" y="10932"/>
                    </a:cubicBezTo>
                    <a:cubicBezTo>
                      <a:pt x="17931" y="3932"/>
                      <a:pt x="27425" y="0"/>
                      <a:pt x="37324" y="0"/>
                    </a:cubicBezTo>
                    <a:close/>
                  </a:path>
                </a:pathLst>
              </a:custGeom>
              <a:solidFill>
                <a:srgbClr val="F2FBD6"/>
              </a:solidFill>
            </p:spPr>
            <p:txBody>
              <a:bodyPr/>
              <a:lstStyle/>
              <a:p>
                <a:endParaRPr lang="en-IE"/>
              </a:p>
            </p:txBody>
          </p:sp>
          <p:sp>
            <p:nvSpPr>
              <p:cNvPr id="37" name="TextBox 37"/>
              <p:cNvSpPr txBox="1"/>
              <p:nvPr/>
            </p:nvSpPr>
            <p:spPr>
              <a:xfrm>
                <a:off x="0" y="57150"/>
                <a:ext cx="2786159" cy="394033"/>
              </a:xfrm>
              <a:prstGeom prst="rect">
                <a:avLst/>
              </a:prstGeom>
            </p:spPr>
            <p:txBody>
              <a:bodyPr lIns="50800" tIns="50800" rIns="50800" bIns="50800" rtlCol="0" anchor="ctr"/>
              <a:lstStyle/>
              <a:p>
                <a:pPr algn="ctr">
                  <a:lnSpc>
                    <a:spcPts val="1840"/>
                  </a:lnSpc>
                </a:pPr>
                <a:endParaRPr/>
              </a:p>
            </p:txBody>
          </p:sp>
        </p:grpSp>
        <p:sp>
          <p:nvSpPr>
            <p:cNvPr id="38" name="TextBox 38"/>
            <p:cNvSpPr txBox="1"/>
            <p:nvPr/>
          </p:nvSpPr>
          <p:spPr>
            <a:xfrm>
              <a:off x="393506" y="217478"/>
              <a:ext cx="5511451" cy="865295"/>
            </a:xfrm>
            <a:prstGeom prst="rect">
              <a:avLst/>
            </a:prstGeom>
          </p:spPr>
          <p:txBody>
            <a:bodyPr lIns="0" tIns="0" rIns="0" bIns="0" rtlCol="0" anchor="t">
              <a:spAutoFit/>
            </a:bodyPr>
            <a:lstStyle/>
            <a:p>
              <a:pPr algn="r">
                <a:lnSpc>
                  <a:spcPts val="5179"/>
                </a:lnSpc>
              </a:pPr>
              <a:r>
                <a:rPr lang="en-US" sz="3699" b="1">
                  <a:solidFill>
                    <a:srgbClr val="FFFFFF"/>
                  </a:solidFill>
                  <a:latin typeface="Poppins Semi-Bold"/>
                  <a:ea typeface="Poppins Semi-Bold"/>
                  <a:cs typeface="Poppins Semi-Bold"/>
                  <a:sym typeface="Poppins Semi-Bold"/>
                </a:rPr>
                <a:t>FiaUisce </a:t>
              </a:r>
            </a:p>
          </p:txBody>
        </p:sp>
        <p:grpSp>
          <p:nvGrpSpPr>
            <p:cNvPr id="39" name="Group 39"/>
            <p:cNvGrpSpPr/>
            <p:nvPr/>
          </p:nvGrpSpPr>
          <p:grpSpPr>
            <a:xfrm>
              <a:off x="5941964" y="0"/>
              <a:ext cx="929461" cy="1368332"/>
              <a:chOff x="0" y="0"/>
              <a:chExt cx="183597" cy="270288"/>
            </a:xfrm>
          </p:grpSpPr>
          <p:sp>
            <p:nvSpPr>
              <p:cNvPr id="40" name="Freeform 40"/>
              <p:cNvSpPr/>
              <p:nvPr/>
            </p:nvSpPr>
            <p:spPr>
              <a:xfrm>
                <a:off x="0" y="0"/>
                <a:ext cx="183597" cy="270288"/>
              </a:xfrm>
              <a:custGeom>
                <a:avLst/>
                <a:gdLst/>
                <a:ahLst/>
                <a:cxnLst/>
                <a:rect l="l" t="t" r="r" b="b"/>
                <a:pathLst>
                  <a:path w="183597" h="270288">
                    <a:moveTo>
                      <a:pt x="0" y="0"/>
                    </a:moveTo>
                    <a:lnTo>
                      <a:pt x="183597" y="0"/>
                    </a:lnTo>
                    <a:lnTo>
                      <a:pt x="183597" y="270288"/>
                    </a:lnTo>
                    <a:lnTo>
                      <a:pt x="0" y="270288"/>
                    </a:lnTo>
                    <a:close/>
                  </a:path>
                </a:pathLst>
              </a:custGeom>
              <a:solidFill>
                <a:srgbClr val="03A64A"/>
              </a:solidFill>
            </p:spPr>
            <p:txBody>
              <a:bodyPr/>
              <a:lstStyle/>
              <a:p>
                <a:endParaRPr lang="en-IE"/>
              </a:p>
            </p:txBody>
          </p:sp>
          <p:sp>
            <p:nvSpPr>
              <p:cNvPr id="41" name="TextBox 41"/>
              <p:cNvSpPr txBox="1"/>
              <p:nvPr/>
            </p:nvSpPr>
            <p:spPr>
              <a:xfrm>
                <a:off x="0" y="57150"/>
                <a:ext cx="183597" cy="213138"/>
              </a:xfrm>
              <a:prstGeom prst="rect">
                <a:avLst/>
              </a:prstGeom>
            </p:spPr>
            <p:txBody>
              <a:bodyPr lIns="50800" tIns="50800" rIns="50800" bIns="50800" rtlCol="0" anchor="ctr"/>
              <a:lstStyle/>
              <a:p>
                <a:pPr algn="ctr">
                  <a:lnSpc>
                    <a:spcPts val="1840"/>
                  </a:lnSpc>
                </a:pPr>
                <a:endParaRPr/>
              </a:p>
            </p:txBody>
          </p:sp>
        </p:grpSp>
        <p:sp>
          <p:nvSpPr>
            <p:cNvPr id="42" name="TextBox 42"/>
            <p:cNvSpPr txBox="1"/>
            <p:nvPr/>
          </p:nvSpPr>
          <p:spPr>
            <a:xfrm>
              <a:off x="7330934" y="265103"/>
              <a:ext cx="12709906" cy="1646555"/>
            </a:xfrm>
            <a:prstGeom prst="rect">
              <a:avLst/>
            </a:prstGeom>
          </p:spPr>
          <p:txBody>
            <a:bodyPr lIns="0" tIns="0" rIns="0" bIns="0" rtlCol="0" anchor="t">
              <a:spAutoFit/>
            </a:bodyPr>
            <a:lstStyle/>
            <a:p>
              <a:pPr marL="0" lvl="0" indent="0" algn="ctr">
                <a:lnSpc>
                  <a:spcPts val="5040"/>
                </a:lnSpc>
                <a:spcBef>
                  <a:spcPct val="0"/>
                </a:spcBef>
              </a:pPr>
              <a:r>
                <a:rPr lang="en-US" sz="3600">
                  <a:solidFill>
                    <a:srgbClr val="000000"/>
                  </a:solidFill>
                  <a:latin typeface="Tahoma"/>
                  <a:ea typeface="Tahoma"/>
                  <a:cs typeface="Tahoma"/>
                  <a:sym typeface="Tahoma"/>
                </a:rPr>
                <a:t>Foghlaim faoi aibhneacha, lochanna, bogaigh agus fiadhúlra.</a:t>
              </a:r>
            </a:p>
          </p:txBody>
        </p:sp>
      </p:grpSp>
      <p:grpSp>
        <p:nvGrpSpPr>
          <p:cNvPr id="43" name="Group 43"/>
          <p:cNvGrpSpPr/>
          <p:nvPr/>
        </p:nvGrpSpPr>
        <p:grpSpPr>
          <a:xfrm>
            <a:off x="886670" y="8552900"/>
            <a:ext cx="8009245" cy="1295400"/>
            <a:chOff x="0" y="0"/>
            <a:chExt cx="10678993" cy="1727200"/>
          </a:xfrm>
        </p:grpSpPr>
        <p:grpSp>
          <p:nvGrpSpPr>
            <p:cNvPr id="44" name="Group 44"/>
            <p:cNvGrpSpPr/>
            <p:nvPr/>
          </p:nvGrpSpPr>
          <p:grpSpPr>
            <a:xfrm>
              <a:off x="0" y="0"/>
              <a:ext cx="1036151" cy="1036151"/>
              <a:chOff x="0" y="0"/>
              <a:chExt cx="812800" cy="812800"/>
            </a:xfrm>
          </p:grpSpPr>
          <p:sp>
            <p:nvSpPr>
              <p:cNvPr id="45" name="Freeform 4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E7E"/>
              </a:solidFill>
            </p:spPr>
            <p:txBody>
              <a:bodyPr/>
              <a:lstStyle/>
              <a:p>
                <a:endParaRPr lang="en-IE"/>
              </a:p>
            </p:txBody>
          </p:sp>
          <p:sp>
            <p:nvSpPr>
              <p:cNvPr id="46" name="TextBox 46"/>
              <p:cNvSpPr txBox="1"/>
              <p:nvPr/>
            </p:nvSpPr>
            <p:spPr>
              <a:xfrm>
                <a:off x="76200" y="133350"/>
                <a:ext cx="660400" cy="603250"/>
              </a:xfrm>
              <a:prstGeom prst="rect">
                <a:avLst/>
              </a:prstGeom>
            </p:spPr>
            <p:txBody>
              <a:bodyPr lIns="50800" tIns="50800" rIns="50800" bIns="50800" rtlCol="0" anchor="ctr"/>
              <a:lstStyle/>
              <a:p>
                <a:pPr algn="ctr">
                  <a:lnSpc>
                    <a:spcPts val="1840"/>
                  </a:lnSpc>
                </a:pPr>
                <a:endParaRPr/>
              </a:p>
            </p:txBody>
          </p:sp>
        </p:grpSp>
        <p:sp>
          <p:nvSpPr>
            <p:cNvPr id="47" name="Freeform 47"/>
            <p:cNvSpPr/>
            <p:nvPr/>
          </p:nvSpPr>
          <p:spPr>
            <a:xfrm>
              <a:off x="176501" y="309715"/>
              <a:ext cx="683149" cy="416721"/>
            </a:xfrm>
            <a:custGeom>
              <a:avLst/>
              <a:gdLst/>
              <a:ahLst/>
              <a:cxnLst/>
              <a:rect l="l" t="t" r="r" b="b"/>
              <a:pathLst>
                <a:path w="683149" h="416721">
                  <a:moveTo>
                    <a:pt x="0" y="0"/>
                  </a:moveTo>
                  <a:lnTo>
                    <a:pt x="683149" y="0"/>
                  </a:lnTo>
                  <a:lnTo>
                    <a:pt x="683149" y="416721"/>
                  </a:lnTo>
                  <a:lnTo>
                    <a:pt x="0" y="4167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IE"/>
            </a:p>
          </p:txBody>
        </p:sp>
        <p:sp>
          <p:nvSpPr>
            <p:cNvPr id="48" name="TextBox 48"/>
            <p:cNvSpPr txBox="1"/>
            <p:nvPr/>
          </p:nvSpPr>
          <p:spPr>
            <a:xfrm>
              <a:off x="1309163" y="28575"/>
              <a:ext cx="9369830" cy="1698625"/>
            </a:xfrm>
            <a:prstGeom prst="rect">
              <a:avLst/>
            </a:prstGeom>
          </p:spPr>
          <p:txBody>
            <a:bodyPr lIns="0" tIns="0" rIns="0" bIns="0" rtlCol="0" anchor="t">
              <a:spAutoFit/>
            </a:bodyPr>
            <a:lstStyle/>
            <a:p>
              <a:pPr algn="l">
                <a:lnSpc>
                  <a:spcPts val="3300"/>
                </a:lnSpc>
                <a:spcBef>
                  <a:spcPct val="0"/>
                </a:spcBef>
              </a:pPr>
              <a:r>
                <a:rPr lang="en-US" sz="3000" spc="-15">
                  <a:solidFill>
                    <a:srgbClr val="000000"/>
                  </a:solidFill>
                  <a:latin typeface="Tahoma"/>
                  <a:ea typeface="Tahoma"/>
                  <a:cs typeface="Tahoma"/>
                  <a:sym typeface="Tahoma"/>
                </a:rPr>
                <a:t>Aimsigh níos mó acmhainní, gníomhartha, comórtais, agus spreagadh ag:</a:t>
              </a:r>
            </a:p>
            <a:p>
              <a:pPr algn="l">
                <a:lnSpc>
                  <a:spcPts val="3300"/>
                </a:lnSpc>
                <a:spcBef>
                  <a:spcPct val="0"/>
                </a:spcBef>
              </a:pPr>
              <a:r>
                <a:rPr lang="en-US" sz="3000" u="sng" spc="-15">
                  <a:solidFill>
                    <a:srgbClr val="000000"/>
                  </a:solidFill>
                  <a:latin typeface="Tahoma"/>
                  <a:ea typeface="Tahoma"/>
                  <a:cs typeface="Tahoma"/>
                  <a:sym typeface="Tahoma"/>
                  <a:hlinkClick r:id="rId5" tooltip="https://greenschoolsireland.org/the-programme/themes/water/"/>
                </a:rPr>
                <a:t>greenschoolsireland.org/water</a:t>
              </a:r>
              <a:r>
                <a:rPr lang="en-US" sz="3000" spc="-15">
                  <a:solidFill>
                    <a:srgbClr val="000000"/>
                  </a:solidFill>
                  <a:latin typeface="Tahoma"/>
                  <a:ea typeface="Tahoma"/>
                  <a:cs typeface="Tahoma"/>
                  <a:sym typeface="Tahoma"/>
                </a:rPr>
                <a:t>. </a:t>
              </a:r>
            </a:p>
          </p:txBody>
        </p:sp>
      </p:grpSp>
      <p:grpSp>
        <p:nvGrpSpPr>
          <p:cNvPr id="49" name="Group 49"/>
          <p:cNvGrpSpPr/>
          <p:nvPr/>
        </p:nvGrpSpPr>
        <p:grpSpPr>
          <a:xfrm>
            <a:off x="9113723" y="8552900"/>
            <a:ext cx="8586293" cy="1295400"/>
            <a:chOff x="0" y="0"/>
            <a:chExt cx="11448391" cy="1727200"/>
          </a:xfrm>
        </p:grpSpPr>
        <p:grpSp>
          <p:nvGrpSpPr>
            <p:cNvPr id="50" name="Group 50"/>
            <p:cNvGrpSpPr/>
            <p:nvPr/>
          </p:nvGrpSpPr>
          <p:grpSpPr>
            <a:xfrm>
              <a:off x="0" y="0"/>
              <a:ext cx="1036151" cy="1036151"/>
              <a:chOff x="0" y="0"/>
              <a:chExt cx="812800" cy="812800"/>
            </a:xfrm>
          </p:grpSpPr>
          <p:sp>
            <p:nvSpPr>
              <p:cNvPr id="51" name="Freeform 5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E7E"/>
              </a:solidFill>
            </p:spPr>
            <p:txBody>
              <a:bodyPr/>
              <a:lstStyle/>
              <a:p>
                <a:endParaRPr lang="en-IE"/>
              </a:p>
            </p:txBody>
          </p:sp>
          <p:sp>
            <p:nvSpPr>
              <p:cNvPr id="52" name="TextBox 52"/>
              <p:cNvSpPr txBox="1"/>
              <p:nvPr/>
            </p:nvSpPr>
            <p:spPr>
              <a:xfrm>
                <a:off x="76200" y="133350"/>
                <a:ext cx="660400" cy="603250"/>
              </a:xfrm>
              <a:prstGeom prst="rect">
                <a:avLst/>
              </a:prstGeom>
            </p:spPr>
            <p:txBody>
              <a:bodyPr lIns="50800" tIns="50800" rIns="50800" bIns="50800" rtlCol="0" anchor="ctr"/>
              <a:lstStyle/>
              <a:p>
                <a:pPr algn="ctr">
                  <a:lnSpc>
                    <a:spcPts val="1840"/>
                  </a:lnSpc>
                </a:pPr>
                <a:endParaRPr/>
              </a:p>
            </p:txBody>
          </p:sp>
        </p:grpSp>
        <p:sp>
          <p:nvSpPr>
            <p:cNvPr id="53" name="Freeform 53"/>
            <p:cNvSpPr/>
            <p:nvPr/>
          </p:nvSpPr>
          <p:spPr>
            <a:xfrm>
              <a:off x="229621" y="319042"/>
              <a:ext cx="576909" cy="398067"/>
            </a:xfrm>
            <a:custGeom>
              <a:avLst/>
              <a:gdLst/>
              <a:ahLst/>
              <a:cxnLst/>
              <a:rect l="l" t="t" r="r" b="b"/>
              <a:pathLst>
                <a:path w="576909" h="398067">
                  <a:moveTo>
                    <a:pt x="0" y="0"/>
                  </a:moveTo>
                  <a:lnTo>
                    <a:pt x="576909" y="0"/>
                  </a:lnTo>
                  <a:lnTo>
                    <a:pt x="576909" y="398067"/>
                  </a:lnTo>
                  <a:lnTo>
                    <a:pt x="0" y="39806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IE"/>
            </a:p>
          </p:txBody>
        </p:sp>
        <p:sp>
          <p:nvSpPr>
            <p:cNvPr id="54" name="TextBox 54"/>
            <p:cNvSpPr txBox="1"/>
            <p:nvPr/>
          </p:nvSpPr>
          <p:spPr>
            <a:xfrm>
              <a:off x="1309163" y="28575"/>
              <a:ext cx="10139228" cy="1698625"/>
            </a:xfrm>
            <a:prstGeom prst="rect">
              <a:avLst/>
            </a:prstGeom>
          </p:spPr>
          <p:txBody>
            <a:bodyPr lIns="0" tIns="0" rIns="0" bIns="0" rtlCol="0" anchor="t">
              <a:spAutoFit/>
            </a:bodyPr>
            <a:lstStyle/>
            <a:p>
              <a:pPr algn="l">
                <a:lnSpc>
                  <a:spcPts val="3300"/>
                </a:lnSpc>
                <a:spcBef>
                  <a:spcPct val="0"/>
                </a:spcBef>
              </a:pPr>
              <a:r>
                <a:rPr lang="en-US" sz="3000" spc="-15">
                  <a:solidFill>
                    <a:srgbClr val="000000"/>
                  </a:solidFill>
                  <a:latin typeface="Tahoma"/>
                  <a:ea typeface="Tahoma"/>
                  <a:cs typeface="Tahoma"/>
                  <a:sym typeface="Tahoma"/>
                </a:rPr>
                <a:t>An bhfuil tacaíocht ag teastáil nó an bhfuil ceisteanna agat? Téigh i dteagmháil linn ag:</a:t>
              </a:r>
            </a:p>
            <a:p>
              <a:pPr algn="l">
                <a:lnSpc>
                  <a:spcPts val="3300"/>
                </a:lnSpc>
                <a:spcBef>
                  <a:spcPct val="0"/>
                </a:spcBef>
              </a:pPr>
              <a:r>
                <a:rPr lang="en-US" sz="3000" u="sng" spc="-15">
                  <a:solidFill>
                    <a:srgbClr val="000000"/>
                  </a:solidFill>
                  <a:latin typeface="Tahoma"/>
                  <a:ea typeface="Tahoma"/>
                  <a:cs typeface="Tahoma"/>
                  <a:sym typeface="Tahoma"/>
                  <a:hlinkClick r:id="rId7" tooltip="mailto:water@greenschoolsireland.org"/>
                </a:rPr>
                <a:t>water@</a:t>
              </a:r>
              <a:r>
                <a:rPr lang="en-US" sz="3000" u="sng" spc="-15">
                  <a:solidFill>
                    <a:srgbClr val="000000"/>
                  </a:solidFill>
                  <a:latin typeface="Tahoma"/>
                  <a:ea typeface="Tahoma"/>
                  <a:cs typeface="Tahoma"/>
                  <a:sym typeface="Tahoma"/>
                  <a:hlinkClick r:id="rId7" tooltip="mailto:water@greenschoolsireland.org"/>
                </a:rPr>
                <a:t>greenschoolsireland.org </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1261</Words>
  <Application>Microsoft Office PowerPoint</Application>
  <PresentationFormat>Custom</PresentationFormat>
  <Paragraphs>152</Paragraphs>
  <Slides>9</Slides>
  <Notes>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9</vt:i4>
      </vt:variant>
    </vt:vector>
  </HeadingPairs>
  <TitlesOfParts>
    <vt:vector size="21" baseType="lpstr">
      <vt:lpstr>Poppins Semi-Bold</vt:lpstr>
      <vt:lpstr>Tahoma W01</vt:lpstr>
      <vt:lpstr>Tahoma Bold</vt:lpstr>
      <vt:lpstr>Tahoma</vt:lpstr>
      <vt:lpstr>Arial</vt:lpstr>
      <vt:lpstr>Poppins Bold</vt:lpstr>
      <vt:lpstr>Hitchcut</vt:lpstr>
      <vt:lpstr>Poppins</vt:lpstr>
      <vt:lpstr>Poppins Medium</vt:lpstr>
      <vt:lpstr>Poppins Medium Italics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Gaeilge Water Learning Series (Part 3): Hidden Water</dc:title>
  <cp:lastModifiedBy>Meadhbh O'Leary Fitzpatrick</cp:lastModifiedBy>
  <cp:revision>4</cp:revision>
  <dcterms:created xsi:type="dcterms:W3CDTF">2006-08-16T00:00:00Z</dcterms:created>
  <dcterms:modified xsi:type="dcterms:W3CDTF">2026-10-01T10:58:04Z</dcterms:modified>
  <dc:identifier>DAHUyTKDqVU</dc:identifier>
</cp:coreProperties>
</file>