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4"/>
  </p:notesMasterIdLst>
  <p:sldIdLst>
    <p:sldId id="256" r:id="rId5"/>
    <p:sldId id="260" r:id="rId6"/>
    <p:sldId id="259" r:id="rId7"/>
    <p:sldId id="261" r:id="rId8"/>
    <p:sldId id="262" r:id="rId9"/>
    <p:sldId id="263" r:id="rId10"/>
    <p:sldId id="264"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85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3457" autoAdjust="0"/>
  </p:normalViewPr>
  <p:slideViewPr>
    <p:cSldViewPr snapToGrid="0">
      <p:cViewPr varScale="1">
        <p:scale>
          <a:sx n="63" d="100"/>
          <a:sy n="63" d="100"/>
        </p:scale>
        <p:origin x="780" y="56"/>
      </p:cViewPr>
      <p:guideLst/>
    </p:cSldViewPr>
  </p:slideViewPr>
  <p:notesTextViewPr>
    <p:cViewPr>
      <p:scale>
        <a:sx n="200" d="100"/>
        <a:sy n="200" d="100"/>
      </p:scale>
      <p:origin x="0" y="-68"/>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48EAF5B-D97C-49E3-A885-0415AF624EE7}" type="datetimeFigureOut">
              <a:rPr lang="en-IE" smtClean="0"/>
              <a:t>03/09/2026</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AE1F0D-1B78-45AB-8003-59B5D763DCB1}" type="slidenum">
              <a:rPr lang="en-IE" smtClean="0"/>
              <a:t>‹#›</a:t>
            </a:fld>
            <a:endParaRPr lang="en-IE"/>
          </a:p>
        </p:txBody>
      </p:sp>
    </p:spTree>
    <p:extLst>
      <p:ext uri="{BB962C8B-B14F-4D97-AF65-F5344CB8AC3E}">
        <p14:creationId xmlns:p14="http://schemas.microsoft.com/office/powerpoint/2010/main" val="12006350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mailto:bioevents@greenschoolsireland.org"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Hi Everyone, My name is Clare- work on the Biodiversity Team.</a:t>
            </a:r>
          </a:p>
          <a:p>
            <a:r>
              <a:rPr lang="en-IE" dirty="0"/>
              <a:t>We have gotten lots of feedback on our application forms and in an effort to make things more straightforward, we have a new system.</a:t>
            </a:r>
          </a:p>
          <a:p>
            <a:r>
              <a:rPr lang="en-IE" dirty="0"/>
              <a:t>Rather than filling out a lot of text boxes in an application form, you can now work with your students to create a </a:t>
            </a:r>
            <a:r>
              <a:rPr lang="en-IE" dirty="0" err="1"/>
              <a:t>Powerpoint</a:t>
            </a:r>
            <a:r>
              <a:rPr lang="en-IE" dirty="0"/>
              <a:t> Presentation to showcase the work you have done on the Food and Biodiversity theme. You will upload this as part of the usual Submit online form. This form has been simplified with just the basic school information and some tick box questions to allow us to get some key information .The rest of the details on the 7 steps can be added to this form.</a:t>
            </a:r>
          </a:p>
          <a:p>
            <a:r>
              <a:rPr lang="en-IE" dirty="0"/>
              <a:t>Let’s look through the template now.</a:t>
            </a:r>
          </a:p>
        </p:txBody>
      </p:sp>
      <p:sp>
        <p:nvSpPr>
          <p:cNvPr id="4" name="Slide Number Placeholder 3"/>
          <p:cNvSpPr>
            <a:spLocks noGrp="1"/>
          </p:cNvSpPr>
          <p:nvPr>
            <p:ph type="sldNum" sz="quarter" idx="5"/>
          </p:nvPr>
        </p:nvSpPr>
        <p:spPr/>
        <p:txBody>
          <a:bodyPr/>
          <a:lstStyle/>
          <a:p>
            <a:fld id="{77AE1F0D-1B78-45AB-8003-59B5D763DCB1}" type="slidenum">
              <a:rPr lang="en-IE" smtClean="0"/>
              <a:t>1</a:t>
            </a:fld>
            <a:endParaRPr lang="en-IE"/>
          </a:p>
        </p:txBody>
      </p:sp>
    </p:spTree>
    <p:extLst>
      <p:ext uri="{BB962C8B-B14F-4D97-AF65-F5344CB8AC3E}">
        <p14:creationId xmlns:p14="http://schemas.microsoft.com/office/powerpoint/2010/main" val="42608324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dirty="0"/>
              <a:t>Before we get started, here are a few things to bare in mind.</a:t>
            </a:r>
          </a:p>
          <a:p>
            <a:pPr marL="0" marR="0" lvl="0" indent="0" algn="l" defTabSz="914400" rtl="0" eaLnBrk="1" fontAlgn="auto" latinLnBrk="0" hangingPunct="1">
              <a:lnSpc>
                <a:spcPct val="100000"/>
              </a:lnSpc>
              <a:spcBef>
                <a:spcPts val="0"/>
              </a:spcBef>
              <a:spcAft>
                <a:spcPts val="0"/>
              </a:spcAft>
              <a:buClrTx/>
              <a:buSzTx/>
              <a:buFontTx/>
              <a:buNone/>
              <a:tabLst/>
              <a:defRPr/>
            </a:pPr>
            <a:r>
              <a:rPr lang="en-IE" dirty="0"/>
              <a:t>We have created this template to allow students on the committee to take control and make this presentation their own. You can also use it for your renewal visit.</a:t>
            </a:r>
          </a:p>
          <a:p>
            <a:r>
              <a:rPr lang="en-IE" dirty="0"/>
              <a:t>We have kept this template simple but feel free to add your own spin on it. You can change the design or colours to fit your school.</a:t>
            </a:r>
          </a:p>
          <a:p>
            <a:r>
              <a:rPr lang="en-IE" dirty="0"/>
              <a:t>There is space to add information for each of the 7 steps but you can add more slides if needed.</a:t>
            </a:r>
          </a:p>
          <a:p>
            <a:r>
              <a:rPr lang="en-IE" dirty="0"/>
              <a:t>When the presentation is complete, please attach it to your application form on submit.com along with the requested information. The application form asks for the results of your awareness survey and to tick some boxes to tell us what crops you grew and recipes you created during your work on the theme.</a:t>
            </a:r>
          </a:p>
          <a:p>
            <a:endParaRPr lang="en-IE" dirty="0"/>
          </a:p>
        </p:txBody>
      </p:sp>
      <p:sp>
        <p:nvSpPr>
          <p:cNvPr id="4" name="Slide Number Placeholder 3"/>
          <p:cNvSpPr>
            <a:spLocks noGrp="1"/>
          </p:cNvSpPr>
          <p:nvPr>
            <p:ph type="sldNum" sz="quarter" idx="5"/>
          </p:nvPr>
        </p:nvSpPr>
        <p:spPr/>
        <p:txBody>
          <a:bodyPr/>
          <a:lstStyle/>
          <a:p>
            <a:fld id="{77AE1F0D-1B78-45AB-8003-59B5D763DCB1}" type="slidenum">
              <a:rPr lang="en-IE" smtClean="0"/>
              <a:t>2</a:t>
            </a:fld>
            <a:endParaRPr lang="en-IE"/>
          </a:p>
        </p:txBody>
      </p:sp>
    </p:spTree>
    <p:extLst>
      <p:ext uri="{BB962C8B-B14F-4D97-AF65-F5344CB8AC3E}">
        <p14:creationId xmlns:p14="http://schemas.microsoft.com/office/powerpoint/2010/main" val="31210408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When adapting the template you can go to “Insert” and then choose to add a text box, an image, a video etc. This will allow you to fill in our green boxes provided.</a:t>
            </a:r>
          </a:p>
          <a:p>
            <a:r>
              <a:rPr lang="en-IE" dirty="0"/>
              <a:t>Step 1 is the Green Schools committee.</a:t>
            </a:r>
          </a:p>
          <a:p>
            <a:r>
              <a:rPr lang="en-IE" dirty="0"/>
              <a:t>You can add an image of the students or write their names, draw a picture etc. whatever you want to represent your committee</a:t>
            </a:r>
          </a:p>
          <a:p>
            <a:r>
              <a:rPr lang="en-IE" dirty="0"/>
              <a:t>You can also add the minutes of one meeting or a picture to show us a typical meeting</a:t>
            </a:r>
          </a:p>
        </p:txBody>
      </p:sp>
      <p:sp>
        <p:nvSpPr>
          <p:cNvPr id="4" name="Slide Number Placeholder 3"/>
          <p:cNvSpPr>
            <a:spLocks noGrp="1"/>
          </p:cNvSpPr>
          <p:nvPr>
            <p:ph type="sldNum" sz="quarter" idx="5"/>
          </p:nvPr>
        </p:nvSpPr>
        <p:spPr/>
        <p:txBody>
          <a:bodyPr/>
          <a:lstStyle/>
          <a:p>
            <a:fld id="{77AE1F0D-1B78-45AB-8003-59B5D763DCB1}" type="slidenum">
              <a:rPr lang="en-IE" smtClean="0"/>
              <a:t>3</a:t>
            </a:fld>
            <a:endParaRPr lang="en-IE"/>
          </a:p>
        </p:txBody>
      </p:sp>
    </p:spTree>
    <p:extLst>
      <p:ext uri="{BB962C8B-B14F-4D97-AF65-F5344CB8AC3E}">
        <p14:creationId xmlns:p14="http://schemas.microsoft.com/office/powerpoint/2010/main" val="2201683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Onto step two- the environmental review.</a:t>
            </a:r>
          </a:p>
          <a:p>
            <a:endParaRPr lang="en-IE" dirty="0"/>
          </a:p>
          <a:p>
            <a:r>
              <a:rPr lang="en-IE" dirty="0"/>
              <a:t>Please add a picture of your Food habitat map here.</a:t>
            </a:r>
          </a:p>
          <a:p>
            <a:r>
              <a:rPr lang="en-IE" dirty="0"/>
              <a:t>You will be asked to fill in the results of the awareness survey to the submit form so you don’t need to do that here. But you can add a graph or chart of the results, or an image of students completing the survey etc.</a:t>
            </a:r>
          </a:p>
        </p:txBody>
      </p:sp>
      <p:sp>
        <p:nvSpPr>
          <p:cNvPr id="4" name="Slide Number Placeholder 3"/>
          <p:cNvSpPr>
            <a:spLocks noGrp="1"/>
          </p:cNvSpPr>
          <p:nvPr>
            <p:ph type="sldNum" sz="quarter" idx="5"/>
          </p:nvPr>
        </p:nvSpPr>
        <p:spPr/>
        <p:txBody>
          <a:bodyPr/>
          <a:lstStyle/>
          <a:p>
            <a:fld id="{77AE1F0D-1B78-45AB-8003-59B5D763DCB1}" type="slidenum">
              <a:rPr lang="en-IE" smtClean="0"/>
              <a:t>4</a:t>
            </a:fld>
            <a:endParaRPr lang="en-IE"/>
          </a:p>
        </p:txBody>
      </p:sp>
    </p:spTree>
    <p:extLst>
      <p:ext uri="{BB962C8B-B14F-4D97-AF65-F5344CB8AC3E}">
        <p14:creationId xmlns:p14="http://schemas.microsoft.com/office/powerpoint/2010/main" val="10711452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The third step is the action plan. You will be asked to upload a picture of your action plan directly to the submit form so you can clearly read all of your amazing actions but you can also add it here if you wish. Or you can add pictures of some of your actions, maybe some images of your crops or your Global Topic project work.</a:t>
            </a:r>
          </a:p>
        </p:txBody>
      </p:sp>
      <p:sp>
        <p:nvSpPr>
          <p:cNvPr id="4" name="Slide Number Placeholder 3"/>
          <p:cNvSpPr>
            <a:spLocks noGrp="1"/>
          </p:cNvSpPr>
          <p:nvPr>
            <p:ph type="sldNum" sz="quarter" idx="5"/>
          </p:nvPr>
        </p:nvSpPr>
        <p:spPr/>
        <p:txBody>
          <a:bodyPr/>
          <a:lstStyle/>
          <a:p>
            <a:fld id="{77AE1F0D-1B78-45AB-8003-59B5D763DCB1}" type="slidenum">
              <a:rPr lang="en-IE" smtClean="0"/>
              <a:t>5</a:t>
            </a:fld>
            <a:endParaRPr lang="en-IE"/>
          </a:p>
        </p:txBody>
      </p:sp>
    </p:spTree>
    <p:extLst>
      <p:ext uri="{BB962C8B-B14F-4D97-AF65-F5344CB8AC3E}">
        <p14:creationId xmlns:p14="http://schemas.microsoft.com/office/powerpoint/2010/main" val="29707779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Now onto step 4- monitoring and evaluation.</a:t>
            </a:r>
          </a:p>
          <a:p>
            <a:r>
              <a:rPr lang="en-IE" dirty="0"/>
              <a:t>As with step 2, we would like to see your Food Habitat from Year 2. This can be a newly created map or you can just add any new details of changes to grounds, where you grew your crops etc to the map from year 1.</a:t>
            </a:r>
          </a:p>
          <a:p>
            <a:r>
              <a:rPr lang="en-IE" dirty="0"/>
              <a:t>Again you will be asked to add your year 2 survey results directly to the submit form but you can include a graph or chart here if you wish or a description of what changed between year 1 and 2</a:t>
            </a:r>
          </a:p>
        </p:txBody>
      </p:sp>
      <p:sp>
        <p:nvSpPr>
          <p:cNvPr id="4" name="Slide Number Placeholder 3"/>
          <p:cNvSpPr>
            <a:spLocks noGrp="1"/>
          </p:cNvSpPr>
          <p:nvPr>
            <p:ph type="sldNum" sz="quarter" idx="5"/>
          </p:nvPr>
        </p:nvSpPr>
        <p:spPr/>
        <p:txBody>
          <a:bodyPr/>
          <a:lstStyle/>
          <a:p>
            <a:fld id="{77AE1F0D-1B78-45AB-8003-59B5D763DCB1}" type="slidenum">
              <a:rPr lang="en-IE" smtClean="0"/>
              <a:t>6</a:t>
            </a:fld>
            <a:endParaRPr lang="en-IE"/>
          </a:p>
        </p:txBody>
      </p:sp>
    </p:spTree>
    <p:extLst>
      <p:ext uri="{BB962C8B-B14F-4D97-AF65-F5344CB8AC3E}">
        <p14:creationId xmlns:p14="http://schemas.microsoft.com/office/powerpoint/2010/main" val="26978461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Step 5 is “Curriculum Links”. This step asks you to link work being done around the school with this theme. There maybe connections with maths when students are carrying out the survey or art when they design a poster to display the Green Code etc. </a:t>
            </a:r>
          </a:p>
          <a:p>
            <a:r>
              <a:rPr lang="en-IE" dirty="0"/>
              <a:t>You can complete the template that is linked here and add a picture of it or you can add some pictures or description of some of the work happening in classes in the school that connect to home </a:t>
            </a:r>
            <a:r>
              <a:rPr lang="en-IE" dirty="0" err="1"/>
              <a:t>ec</a:t>
            </a:r>
            <a:r>
              <a:rPr lang="en-IE" dirty="0"/>
              <a:t>, </a:t>
            </a:r>
            <a:r>
              <a:rPr lang="en-IE" dirty="0" err="1"/>
              <a:t>sphe</a:t>
            </a:r>
            <a:r>
              <a:rPr lang="en-IE" dirty="0"/>
              <a:t> etc.</a:t>
            </a:r>
          </a:p>
        </p:txBody>
      </p:sp>
      <p:sp>
        <p:nvSpPr>
          <p:cNvPr id="4" name="Slide Number Placeholder 3"/>
          <p:cNvSpPr>
            <a:spLocks noGrp="1"/>
          </p:cNvSpPr>
          <p:nvPr>
            <p:ph type="sldNum" sz="quarter" idx="5"/>
          </p:nvPr>
        </p:nvSpPr>
        <p:spPr/>
        <p:txBody>
          <a:bodyPr/>
          <a:lstStyle/>
          <a:p>
            <a:fld id="{77AE1F0D-1B78-45AB-8003-59B5D763DCB1}" type="slidenum">
              <a:rPr lang="en-IE" smtClean="0"/>
              <a:t>7</a:t>
            </a:fld>
            <a:endParaRPr lang="en-IE"/>
          </a:p>
        </p:txBody>
      </p:sp>
    </p:spTree>
    <p:extLst>
      <p:ext uri="{BB962C8B-B14F-4D97-AF65-F5344CB8AC3E}">
        <p14:creationId xmlns:p14="http://schemas.microsoft.com/office/powerpoint/2010/main" val="7685322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Step Six is informing and involving- showing us how you kept the school and wider community engaged with the programme.</a:t>
            </a:r>
          </a:p>
          <a:p>
            <a:r>
              <a:rPr lang="en-IE" dirty="0"/>
              <a:t>You could include a picture of your GS notice board, a description of how you communicated with the classes in the school. If you had an article in the school or parish newsletter you could show us that. </a:t>
            </a:r>
          </a:p>
          <a:p>
            <a:r>
              <a:rPr lang="en-IE" dirty="0"/>
              <a:t>Please also add an image, video or description of your day or days of action to tell us what you got up to</a:t>
            </a:r>
          </a:p>
          <a:p>
            <a:r>
              <a:rPr lang="en-IE" dirty="0"/>
              <a:t>Don’t forget you can also add an extra slide if you need more room</a:t>
            </a:r>
          </a:p>
        </p:txBody>
      </p:sp>
      <p:sp>
        <p:nvSpPr>
          <p:cNvPr id="4" name="Slide Number Placeholder 3"/>
          <p:cNvSpPr>
            <a:spLocks noGrp="1"/>
          </p:cNvSpPr>
          <p:nvPr>
            <p:ph type="sldNum" sz="quarter" idx="5"/>
          </p:nvPr>
        </p:nvSpPr>
        <p:spPr/>
        <p:txBody>
          <a:bodyPr/>
          <a:lstStyle/>
          <a:p>
            <a:fld id="{77AE1F0D-1B78-45AB-8003-59B5D763DCB1}" type="slidenum">
              <a:rPr lang="en-IE" smtClean="0"/>
              <a:t>8</a:t>
            </a:fld>
            <a:endParaRPr lang="en-IE"/>
          </a:p>
        </p:txBody>
      </p:sp>
    </p:spTree>
    <p:extLst>
      <p:ext uri="{BB962C8B-B14F-4D97-AF65-F5344CB8AC3E}">
        <p14:creationId xmlns:p14="http://schemas.microsoft.com/office/powerpoint/2010/main" val="32186780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The final step is the Green Code. This is usually a slogan, a poem, a song or even a school charter that demonstrates the school’s commitment to caring for the environment.</a:t>
            </a:r>
          </a:p>
          <a:p>
            <a:r>
              <a:rPr lang="en-IE" dirty="0"/>
              <a:t>You can add a picture of your code, audio of it being performed or even a video.</a:t>
            </a:r>
          </a:p>
          <a:p>
            <a:endParaRPr lang="en-IE" dirty="0"/>
          </a:p>
          <a:p>
            <a:r>
              <a:rPr lang="en-IE" dirty="0"/>
              <a:t>That is it for the presentation. To give you some tips:</a:t>
            </a:r>
          </a:p>
          <a:p>
            <a:pPr marL="171450" indent="-171450">
              <a:buFontTx/>
              <a:buChar char="-"/>
            </a:pPr>
            <a:r>
              <a:rPr lang="en-IE" dirty="0"/>
              <a:t>You can use this presentation during your renewal visit to guide you as you chat to the assessor about your work on the programme.</a:t>
            </a:r>
          </a:p>
          <a:p>
            <a:pPr marL="171450" indent="-171450">
              <a:buFontTx/>
              <a:buChar char="-"/>
            </a:pPr>
            <a:r>
              <a:rPr lang="en-IE" dirty="0"/>
              <a:t>You can fill this out as you go along on the programme. This could be the job of a committee member to add in pictures as you go along. This will reduce work when you come to apply and means you are less likely to lose track of pictures and information.</a:t>
            </a:r>
          </a:p>
          <a:p>
            <a:pPr marL="171450" indent="-171450">
              <a:buFontTx/>
              <a:buChar char="-"/>
            </a:pPr>
            <a:r>
              <a:rPr lang="en-IE" dirty="0"/>
              <a:t>Once you are finished the presentation if must be uploaded to submit.com along with the basic information in the application form. Bare in mind that submit only allows files below 25 megabytes. If your file is larger than this, you could split it in two. Upload slides 1 to 5 as one file and slides 6 to 10 in another.</a:t>
            </a:r>
          </a:p>
          <a:p>
            <a:pPr marL="171450" indent="-171450">
              <a:buFontTx/>
              <a:buChar char="-"/>
            </a:pPr>
            <a:r>
              <a:rPr lang="en-IE" dirty="0"/>
              <a:t>If you are including large files like videos, you could upload them to a google drive or </a:t>
            </a:r>
            <a:r>
              <a:rPr lang="en-IE" dirty="0" err="1"/>
              <a:t>youtube</a:t>
            </a:r>
            <a:r>
              <a:rPr lang="en-IE" dirty="0"/>
              <a:t> (as an unlisted or private video) and share the link with us.</a:t>
            </a:r>
          </a:p>
          <a:p>
            <a:pPr marL="171450" indent="-171450">
              <a:buFontTx/>
              <a:buChar char="-"/>
            </a:pPr>
            <a:endParaRPr lang="en-IE" dirty="0"/>
          </a:p>
          <a:p>
            <a:pPr marL="0" marR="0" lvl="0" indent="0" algn="l" defTabSz="914400" rtl="0" eaLnBrk="1" fontAlgn="auto" latinLnBrk="0" hangingPunct="1">
              <a:lnSpc>
                <a:spcPct val="100000"/>
              </a:lnSpc>
              <a:spcBef>
                <a:spcPts val="0"/>
              </a:spcBef>
              <a:spcAft>
                <a:spcPts val="0"/>
              </a:spcAft>
              <a:buClrTx/>
              <a:buSzTx/>
              <a:buFontTx/>
              <a:buNone/>
              <a:tabLst/>
              <a:defRPr/>
            </a:pPr>
            <a:r>
              <a:rPr lang="en-IE" dirty="0"/>
              <a:t>If you do have any questions about the process, please send us an email at </a:t>
            </a:r>
            <a:r>
              <a:rPr lang="en-IE" sz="1200" u="sng" kern="1200" dirty="0">
                <a:solidFill>
                  <a:schemeClr val="tx1"/>
                </a:solidFill>
                <a:effectLst/>
                <a:latin typeface="+mn-lt"/>
                <a:ea typeface="+mn-ea"/>
                <a:cs typeface="+mn-cs"/>
                <a:hlinkClick r:id="rId3"/>
              </a:rPr>
              <a:t>bioevents@greenschoolsireland.org</a:t>
            </a:r>
            <a:endParaRPr lang="en-IE" dirty="0"/>
          </a:p>
          <a:p>
            <a:pPr marL="0" indent="0">
              <a:buFontTx/>
              <a:buNone/>
            </a:pPr>
            <a:endParaRPr lang="en-IE" dirty="0"/>
          </a:p>
          <a:p>
            <a:pPr marL="0" indent="0">
              <a:buFontTx/>
              <a:buNone/>
            </a:pPr>
            <a:r>
              <a:rPr lang="en-IE" dirty="0"/>
              <a:t>Thanks for watching. We hope you find completing the application straightforward and that you can enjoy keeping the presentation as a record of all the amazing work and positive experiences you have had whilst working on this theme.</a:t>
            </a:r>
          </a:p>
          <a:p>
            <a:pPr marL="0" indent="0">
              <a:buFontTx/>
              <a:buNone/>
            </a:pPr>
            <a:endParaRPr lang="en-IE" dirty="0"/>
          </a:p>
        </p:txBody>
      </p:sp>
      <p:sp>
        <p:nvSpPr>
          <p:cNvPr id="4" name="Slide Number Placeholder 3"/>
          <p:cNvSpPr>
            <a:spLocks noGrp="1"/>
          </p:cNvSpPr>
          <p:nvPr>
            <p:ph type="sldNum" sz="quarter" idx="5"/>
          </p:nvPr>
        </p:nvSpPr>
        <p:spPr/>
        <p:txBody>
          <a:bodyPr/>
          <a:lstStyle/>
          <a:p>
            <a:fld id="{77AE1F0D-1B78-45AB-8003-59B5D763DCB1}" type="slidenum">
              <a:rPr lang="en-IE" smtClean="0"/>
              <a:t>9</a:t>
            </a:fld>
            <a:endParaRPr lang="en-IE"/>
          </a:p>
        </p:txBody>
      </p:sp>
    </p:spTree>
    <p:extLst>
      <p:ext uri="{BB962C8B-B14F-4D97-AF65-F5344CB8AC3E}">
        <p14:creationId xmlns:p14="http://schemas.microsoft.com/office/powerpoint/2010/main" val="40474535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70A8B1-0BBC-6DD4-681F-4B976F44928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E"/>
          </a:p>
        </p:txBody>
      </p:sp>
      <p:sp>
        <p:nvSpPr>
          <p:cNvPr id="3" name="Subtitle 2">
            <a:extLst>
              <a:ext uri="{FF2B5EF4-FFF2-40B4-BE49-F238E27FC236}">
                <a16:creationId xmlns:a16="http://schemas.microsoft.com/office/drawing/2014/main" id="{34B7A510-92C8-8985-48B9-0A86A1ECEB3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E"/>
          </a:p>
        </p:txBody>
      </p:sp>
      <p:sp>
        <p:nvSpPr>
          <p:cNvPr id="4" name="Date Placeholder 3">
            <a:extLst>
              <a:ext uri="{FF2B5EF4-FFF2-40B4-BE49-F238E27FC236}">
                <a16:creationId xmlns:a16="http://schemas.microsoft.com/office/drawing/2014/main" id="{1C7315B6-B5D1-3594-7036-FB3298CACD03}"/>
              </a:ext>
            </a:extLst>
          </p:cNvPr>
          <p:cNvSpPr>
            <a:spLocks noGrp="1"/>
          </p:cNvSpPr>
          <p:nvPr>
            <p:ph type="dt" sz="half" idx="10"/>
          </p:nvPr>
        </p:nvSpPr>
        <p:spPr/>
        <p:txBody>
          <a:bodyPr/>
          <a:lstStyle/>
          <a:p>
            <a:fld id="{BF6C0265-C5D8-4600-94D1-3E23A08A6660}" type="datetimeFigureOut">
              <a:rPr lang="en-IE" smtClean="0"/>
              <a:t>03/09/2026</a:t>
            </a:fld>
            <a:endParaRPr lang="en-IE"/>
          </a:p>
        </p:txBody>
      </p:sp>
      <p:sp>
        <p:nvSpPr>
          <p:cNvPr id="5" name="Footer Placeholder 4">
            <a:extLst>
              <a:ext uri="{FF2B5EF4-FFF2-40B4-BE49-F238E27FC236}">
                <a16:creationId xmlns:a16="http://schemas.microsoft.com/office/drawing/2014/main" id="{F0AC2696-AC2E-CBFB-EF6E-C5634BCFBFEB}"/>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21C9F21F-9FCF-6185-C1CB-29F4BD5BE4B9}"/>
              </a:ext>
            </a:extLst>
          </p:cNvPr>
          <p:cNvSpPr>
            <a:spLocks noGrp="1"/>
          </p:cNvSpPr>
          <p:nvPr>
            <p:ph type="sldNum" sz="quarter" idx="12"/>
          </p:nvPr>
        </p:nvSpPr>
        <p:spPr/>
        <p:txBody>
          <a:bodyPr/>
          <a:lstStyle/>
          <a:p>
            <a:fld id="{9444717C-4DC7-4B3F-9135-CA31D140048C}" type="slidenum">
              <a:rPr lang="en-IE" smtClean="0"/>
              <a:t>‹#›</a:t>
            </a:fld>
            <a:endParaRPr lang="en-IE"/>
          </a:p>
        </p:txBody>
      </p:sp>
    </p:spTree>
    <p:extLst>
      <p:ext uri="{BB962C8B-B14F-4D97-AF65-F5344CB8AC3E}">
        <p14:creationId xmlns:p14="http://schemas.microsoft.com/office/powerpoint/2010/main" val="324668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630D1-2BCD-B2CE-B550-EBA149D7AFDF}"/>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50E06497-2342-A110-15B3-F3DC095FA12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412C02FA-A78A-0D63-BE74-F4513C2508FB}"/>
              </a:ext>
            </a:extLst>
          </p:cNvPr>
          <p:cNvSpPr>
            <a:spLocks noGrp="1"/>
          </p:cNvSpPr>
          <p:nvPr>
            <p:ph type="dt" sz="half" idx="10"/>
          </p:nvPr>
        </p:nvSpPr>
        <p:spPr/>
        <p:txBody>
          <a:bodyPr/>
          <a:lstStyle/>
          <a:p>
            <a:fld id="{BF6C0265-C5D8-4600-94D1-3E23A08A6660}" type="datetimeFigureOut">
              <a:rPr lang="en-IE" smtClean="0"/>
              <a:t>03/09/2026</a:t>
            </a:fld>
            <a:endParaRPr lang="en-IE"/>
          </a:p>
        </p:txBody>
      </p:sp>
      <p:sp>
        <p:nvSpPr>
          <p:cNvPr id="5" name="Footer Placeholder 4">
            <a:extLst>
              <a:ext uri="{FF2B5EF4-FFF2-40B4-BE49-F238E27FC236}">
                <a16:creationId xmlns:a16="http://schemas.microsoft.com/office/drawing/2014/main" id="{9E61569A-A7F0-ED91-AB3F-0B370AF821B3}"/>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CB44782F-B453-76EB-487A-63C4B2332686}"/>
              </a:ext>
            </a:extLst>
          </p:cNvPr>
          <p:cNvSpPr>
            <a:spLocks noGrp="1"/>
          </p:cNvSpPr>
          <p:nvPr>
            <p:ph type="sldNum" sz="quarter" idx="12"/>
          </p:nvPr>
        </p:nvSpPr>
        <p:spPr/>
        <p:txBody>
          <a:bodyPr/>
          <a:lstStyle/>
          <a:p>
            <a:fld id="{9444717C-4DC7-4B3F-9135-CA31D140048C}" type="slidenum">
              <a:rPr lang="en-IE" smtClean="0"/>
              <a:t>‹#›</a:t>
            </a:fld>
            <a:endParaRPr lang="en-IE"/>
          </a:p>
        </p:txBody>
      </p:sp>
    </p:spTree>
    <p:extLst>
      <p:ext uri="{BB962C8B-B14F-4D97-AF65-F5344CB8AC3E}">
        <p14:creationId xmlns:p14="http://schemas.microsoft.com/office/powerpoint/2010/main" val="16006366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C4147-AD2E-D381-0897-429529982A3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E"/>
          </a:p>
        </p:txBody>
      </p:sp>
      <p:sp>
        <p:nvSpPr>
          <p:cNvPr id="3" name="Text Placeholder 2">
            <a:extLst>
              <a:ext uri="{FF2B5EF4-FFF2-40B4-BE49-F238E27FC236}">
                <a16:creationId xmlns:a16="http://schemas.microsoft.com/office/drawing/2014/main" id="{217B0732-0E70-A79C-1F90-BBF0CF04178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3631237-4F8A-57C9-6C26-1C1F80B6DC81}"/>
              </a:ext>
            </a:extLst>
          </p:cNvPr>
          <p:cNvSpPr>
            <a:spLocks noGrp="1"/>
          </p:cNvSpPr>
          <p:nvPr>
            <p:ph type="dt" sz="half" idx="10"/>
          </p:nvPr>
        </p:nvSpPr>
        <p:spPr/>
        <p:txBody>
          <a:bodyPr/>
          <a:lstStyle/>
          <a:p>
            <a:fld id="{BF6C0265-C5D8-4600-94D1-3E23A08A6660}" type="datetimeFigureOut">
              <a:rPr lang="en-IE" smtClean="0"/>
              <a:t>03/09/2026</a:t>
            </a:fld>
            <a:endParaRPr lang="en-IE"/>
          </a:p>
        </p:txBody>
      </p:sp>
      <p:sp>
        <p:nvSpPr>
          <p:cNvPr id="5" name="Footer Placeholder 4">
            <a:extLst>
              <a:ext uri="{FF2B5EF4-FFF2-40B4-BE49-F238E27FC236}">
                <a16:creationId xmlns:a16="http://schemas.microsoft.com/office/drawing/2014/main" id="{4E561141-A7C0-96A5-A308-B6F43D8C2F75}"/>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B816E6DB-970D-65B0-27C5-EA88005428CA}"/>
              </a:ext>
            </a:extLst>
          </p:cNvPr>
          <p:cNvSpPr>
            <a:spLocks noGrp="1"/>
          </p:cNvSpPr>
          <p:nvPr>
            <p:ph type="sldNum" sz="quarter" idx="12"/>
          </p:nvPr>
        </p:nvSpPr>
        <p:spPr/>
        <p:txBody>
          <a:bodyPr/>
          <a:lstStyle/>
          <a:p>
            <a:fld id="{9444717C-4DC7-4B3F-9135-CA31D140048C}" type="slidenum">
              <a:rPr lang="en-IE" smtClean="0"/>
              <a:t>‹#›</a:t>
            </a:fld>
            <a:endParaRPr lang="en-IE"/>
          </a:p>
        </p:txBody>
      </p:sp>
    </p:spTree>
    <p:extLst>
      <p:ext uri="{BB962C8B-B14F-4D97-AF65-F5344CB8AC3E}">
        <p14:creationId xmlns:p14="http://schemas.microsoft.com/office/powerpoint/2010/main" val="17846695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416BA-D2F9-FD63-0033-8C7F34FAA80C}"/>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43354F52-C783-CB47-2EBD-5B8EB52E815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a:extLst>
              <a:ext uri="{FF2B5EF4-FFF2-40B4-BE49-F238E27FC236}">
                <a16:creationId xmlns:a16="http://schemas.microsoft.com/office/drawing/2014/main" id="{EB8735AF-7FAF-43E4-3639-80D0CF68C13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Date Placeholder 4">
            <a:extLst>
              <a:ext uri="{FF2B5EF4-FFF2-40B4-BE49-F238E27FC236}">
                <a16:creationId xmlns:a16="http://schemas.microsoft.com/office/drawing/2014/main" id="{2BC4B521-6D64-D2EF-FE78-54346FE866F0}"/>
              </a:ext>
            </a:extLst>
          </p:cNvPr>
          <p:cNvSpPr>
            <a:spLocks noGrp="1"/>
          </p:cNvSpPr>
          <p:nvPr>
            <p:ph type="dt" sz="half" idx="10"/>
          </p:nvPr>
        </p:nvSpPr>
        <p:spPr/>
        <p:txBody>
          <a:bodyPr/>
          <a:lstStyle/>
          <a:p>
            <a:fld id="{BF6C0265-C5D8-4600-94D1-3E23A08A6660}" type="datetimeFigureOut">
              <a:rPr lang="en-IE" smtClean="0"/>
              <a:t>03/09/2026</a:t>
            </a:fld>
            <a:endParaRPr lang="en-IE"/>
          </a:p>
        </p:txBody>
      </p:sp>
      <p:sp>
        <p:nvSpPr>
          <p:cNvPr id="6" name="Footer Placeholder 5">
            <a:extLst>
              <a:ext uri="{FF2B5EF4-FFF2-40B4-BE49-F238E27FC236}">
                <a16:creationId xmlns:a16="http://schemas.microsoft.com/office/drawing/2014/main" id="{4F0E279C-AA03-726F-1590-BFE903FCAC15}"/>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1B0B4E08-2E8D-9C5E-C3B7-1F1F2A64EF39}"/>
              </a:ext>
            </a:extLst>
          </p:cNvPr>
          <p:cNvSpPr>
            <a:spLocks noGrp="1"/>
          </p:cNvSpPr>
          <p:nvPr>
            <p:ph type="sldNum" sz="quarter" idx="12"/>
          </p:nvPr>
        </p:nvSpPr>
        <p:spPr/>
        <p:txBody>
          <a:bodyPr/>
          <a:lstStyle/>
          <a:p>
            <a:fld id="{9444717C-4DC7-4B3F-9135-CA31D140048C}" type="slidenum">
              <a:rPr lang="en-IE" smtClean="0"/>
              <a:t>‹#›</a:t>
            </a:fld>
            <a:endParaRPr lang="en-IE"/>
          </a:p>
        </p:txBody>
      </p:sp>
    </p:spTree>
    <p:extLst>
      <p:ext uri="{BB962C8B-B14F-4D97-AF65-F5344CB8AC3E}">
        <p14:creationId xmlns:p14="http://schemas.microsoft.com/office/powerpoint/2010/main" val="41511679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0EB2B-4F90-1A68-E55D-52F10D653EA6}"/>
              </a:ext>
            </a:extLst>
          </p:cNvPr>
          <p:cNvSpPr>
            <a:spLocks noGrp="1"/>
          </p:cNvSpPr>
          <p:nvPr>
            <p:ph type="title"/>
          </p:nvPr>
        </p:nvSpPr>
        <p:spPr>
          <a:xfrm>
            <a:off x="839788" y="365125"/>
            <a:ext cx="10515600" cy="1325563"/>
          </a:xfrm>
        </p:spPr>
        <p:txBody>
          <a:bodyPr/>
          <a:lstStyle/>
          <a:p>
            <a:r>
              <a:rPr lang="en-US"/>
              <a:t>Click to edit Master title style</a:t>
            </a:r>
            <a:endParaRPr lang="en-IE"/>
          </a:p>
        </p:txBody>
      </p:sp>
      <p:sp>
        <p:nvSpPr>
          <p:cNvPr id="3" name="Text Placeholder 2">
            <a:extLst>
              <a:ext uri="{FF2B5EF4-FFF2-40B4-BE49-F238E27FC236}">
                <a16:creationId xmlns:a16="http://schemas.microsoft.com/office/drawing/2014/main" id="{7CD22F29-20CF-C954-1E92-410820023C7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912E855-5999-755D-4FB2-FDC17AE5679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a:extLst>
              <a:ext uri="{FF2B5EF4-FFF2-40B4-BE49-F238E27FC236}">
                <a16:creationId xmlns:a16="http://schemas.microsoft.com/office/drawing/2014/main" id="{94922B7F-E3C8-BEF3-98C1-01A3F310FF1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4A2267C-08C2-C9CA-2007-63C1EA73BE9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7" name="Date Placeholder 6">
            <a:extLst>
              <a:ext uri="{FF2B5EF4-FFF2-40B4-BE49-F238E27FC236}">
                <a16:creationId xmlns:a16="http://schemas.microsoft.com/office/drawing/2014/main" id="{75FBBD8D-5916-8877-19E6-51E0ACAD11B4}"/>
              </a:ext>
            </a:extLst>
          </p:cNvPr>
          <p:cNvSpPr>
            <a:spLocks noGrp="1"/>
          </p:cNvSpPr>
          <p:nvPr>
            <p:ph type="dt" sz="half" idx="10"/>
          </p:nvPr>
        </p:nvSpPr>
        <p:spPr/>
        <p:txBody>
          <a:bodyPr/>
          <a:lstStyle/>
          <a:p>
            <a:fld id="{BF6C0265-C5D8-4600-94D1-3E23A08A6660}" type="datetimeFigureOut">
              <a:rPr lang="en-IE" smtClean="0"/>
              <a:t>03/09/2026</a:t>
            </a:fld>
            <a:endParaRPr lang="en-IE"/>
          </a:p>
        </p:txBody>
      </p:sp>
      <p:sp>
        <p:nvSpPr>
          <p:cNvPr id="8" name="Footer Placeholder 7">
            <a:extLst>
              <a:ext uri="{FF2B5EF4-FFF2-40B4-BE49-F238E27FC236}">
                <a16:creationId xmlns:a16="http://schemas.microsoft.com/office/drawing/2014/main" id="{929517D1-087A-1346-CE0B-63FE1505E5FE}"/>
              </a:ext>
            </a:extLst>
          </p:cNvPr>
          <p:cNvSpPr>
            <a:spLocks noGrp="1"/>
          </p:cNvSpPr>
          <p:nvPr>
            <p:ph type="ftr" sz="quarter" idx="11"/>
          </p:nvPr>
        </p:nvSpPr>
        <p:spPr/>
        <p:txBody>
          <a:bodyPr/>
          <a:lstStyle/>
          <a:p>
            <a:endParaRPr lang="en-IE"/>
          </a:p>
        </p:txBody>
      </p:sp>
      <p:sp>
        <p:nvSpPr>
          <p:cNvPr id="9" name="Slide Number Placeholder 8">
            <a:extLst>
              <a:ext uri="{FF2B5EF4-FFF2-40B4-BE49-F238E27FC236}">
                <a16:creationId xmlns:a16="http://schemas.microsoft.com/office/drawing/2014/main" id="{785CAF48-9D95-A067-04DA-D6FC0A777BD7}"/>
              </a:ext>
            </a:extLst>
          </p:cNvPr>
          <p:cNvSpPr>
            <a:spLocks noGrp="1"/>
          </p:cNvSpPr>
          <p:nvPr>
            <p:ph type="sldNum" sz="quarter" idx="12"/>
          </p:nvPr>
        </p:nvSpPr>
        <p:spPr/>
        <p:txBody>
          <a:bodyPr/>
          <a:lstStyle/>
          <a:p>
            <a:fld id="{9444717C-4DC7-4B3F-9135-CA31D140048C}" type="slidenum">
              <a:rPr lang="en-IE" smtClean="0"/>
              <a:t>‹#›</a:t>
            </a:fld>
            <a:endParaRPr lang="en-IE"/>
          </a:p>
        </p:txBody>
      </p:sp>
    </p:spTree>
    <p:extLst>
      <p:ext uri="{BB962C8B-B14F-4D97-AF65-F5344CB8AC3E}">
        <p14:creationId xmlns:p14="http://schemas.microsoft.com/office/powerpoint/2010/main" val="28842788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20AD6B-B1C2-82B3-17CE-10C75338C4C3}"/>
              </a:ext>
            </a:extLst>
          </p:cNvPr>
          <p:cNvSpPr>
            <a:spLocks noGrp="1"/>
          </p:cNvSpPr>
          <p:nvPr>
            <p:ph type="title"/>
          </p:nvPr>
        </p:nvSpPr>
        <p:spPr/>
        <p:txBody>
          <a:bodyPr/>
          <a:lstStyle/>
          <a:p>
            <a:r>
              <a:rPr lang="en-US"/>
              <a:t>Click to edit Master title style</a:t>
            </a:r>
            <a:endParaRPr lang="en-IE"/>
          </a:p>
        </p:txBody>
      </p:sp>
      <p:sp>
        <p:nvSpPr>
          <p:cNvPr id="3" name="Date Placeholder 2">
            <a:extLst>
              <a:ext uri="{FF2B5EF4-FFF2-40B4-BE49-F238E27FC236}">
                <a16:creationId xmlns:a16="http://schemas.microsoft.com/office/drawing/2014/main" id="{ACE7CC5C-23A6-D9DD-5362-E3D9AE7909F1}"/>
              </a:ext>
            </a:extLst>
          </p:cNvPr>
          <p:cNvSpPr>
            <a:spLocks noGrp="1"/>
          </p:cNvSpPr>
          <p:nvPr>
            <p:ph type="dt" sz="half" idx="10"/>
          </p:nvPr>
        </p:nvSpPr>
        <p:spPr/>
        <p:txBody>
          <a:bodyPr/>
          <a:lstStyle/>
          <a:p>
            <a:fld id="{BF6C0265-C5D8-4600-94D1-3E23A08A6660}" type="datetimeFigureOut">
              <a:rPr lang="en-IE" smtClean="0"/>
              <a:t>03/09/2026</a:t>
            </a:fld>
            <a:endParaRPr lang="en-IE"/>
          </a:p>
        </p:txBody>
      </p:sp>
      <p:sp>
        <p:nvSpPr>
          <p:cNvPr id="4" name="Footer Placeholder 3">
            <a:extLst>
              <a:ext uri="{FF2B5EF4-FFF2-40B4-BE49-F238E27FC236}">
                <a16:creationId xmlns:a16="http://schemas.microsoft.com/office/drawing/2014/main" id="{3CB1171D-5820-22FC-6E66-EC2FACBCA7F6}"/>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D3D0F64F-489B-8E9E-4784-43EF39D3A4D7}"/>
              </a:ext>
            </a:extLst>
          </p:cNvPr>
          <p:cNvSpPr>
            <a:spLocks noGrp="1"/>
          </p:cNvSpPr>
          <p:nvPr>
            <p:ph type="sldNum" sz="quarter" idx="12"/>
          </p:nvPr>
        </p:nvSpPr>
        <p:spPr/>
        <p:txBody>
          <a:bodyPr/>
          <a:lstStyle/>
          <a:p>
            <a:fld id="{9444717C-4DC7-4B3F-9135-CA31D140048C}" type="slidenum">
              <a:rPr lang="en-IE" smtClean="0"/>
              <a:t>‹#›</a:t>
            </a:fld>
            <a:endParaRPr lang="en-IE"/>
          </a:p>
        </p:txBody>
      </p:sp>
    </p:spTree>
    <p:extLst>
      <p:ext uri="{BB962C8B-B14F-4D97-AF65-F5344CB8AC3E}">
        <p14:creationId xmlns:p14="http://schemas.microsoft.com/office/powerpoint/2010/main" val="16440500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06E61B4-4FFC-A8B8-492C-13A2CF90A9F4}"/>
              </a:ext>
            </a:extLst>
          </p:cNvPr>
          <p:cNvSpPr>
            <a:spLocks noGrp="1"/>
          </p:cNvSpPr>
          <p:nvPr>
            <p:ph type="dt" sz="half" idx="10"/>
          </p:nvPr>
        </p:nvSpPr>
        <p:spPr/>
        <p:txBody>
          <a:bodyPr/>
          <a:lstStyle/>
          <a:p>
            <a:fld id="{BF6C0265-C5D8-4600-94D1-3E23A08A6660}" type="datetimeFigureOut">
              <a:rPr lang="en-IE" smtClean="0"/>
              <a:t>03/09/2026</a:t>
            </a:fld>
            <a:endParaRPr lang="en-IE"/>
          </a:p>
        </p:txBody>
      </p:sp>
      <p:sp>
        <p:nvSpPr>
          <p:cNvPr id="3" name="Footer Placeholder 2">
            <a:extLst>
              <a:ext uri="{FF2B5EF4-FFF2-40B4-BE49-F238E27FC236}">
                <a16:creationId xmlns:a16="http://schemas.microsoft.com/office/drawing/2014/main" id="{B8F51D7E-42EE-6893-1EF7-EE8884F50D3E}"/>
              </a:ext>
            </a:extLst>
          </p:cNvPr>
          <p:cNvSpPr>
            <a:spLocks noGrp="1"/>
          </p:cNvSpPr>
          <p:nvPr>
            <p:ph type="ftr" sz="quarter" idx="11"/>
          </p:nvPr>
        </p:nvSpPr>
        <p:spPr/>
        <p:txBody>
          <a:bodyPr/>
          <a:lstStyle/>
          <a:p>
            <a:endParaRPr lang="en-IE"/>
          </a:p>
        </p:txBody>
      </p:sp>
      <p:sp>
        <p:nvSpPr>
          <p:cNvPr id="4" name="Slide Number Placeholder 3">
            <a:extLst>
              <a:ext uri="{FF2B5EF4-FFF2-40B4-BE49-F238E27FC236}">
                <a16:creationId xmlns:a16="http://schemas.microsoft.com/office/drawing/2014/main" id="{448535A6-760A-9F98-78C2-E0FE61943976}"/>
              </a:ext>
            </a:extLst>
          </p:cNvPr>
          <p:cNvSpPr>
            <a:spLocks noGrp="1"/>
          </p:cNvSpPr>
          <p:nvPr>
            <p:ph type="sldNum" sz="quarter" idx="12"/>
          </p:nvPr>
        </p:nvSpPr>
        <p:spPr/>
        <p:txBody>
          <a:bodyPr/>
          <a:lstStyle/>
          <a:p>
            <a:fld id="{9444717C-4DC7-4B3F-9135-CA31D140048C}" type="slidenum">
              <a:rPr lang="en-IE" smtClean="0"/>
              <a:t>‹#›</a:t>
            </a:fld>
            <a:endParaRPr lang="en-IE"/>
          </a:p>
        </p:txBody>
      </p:sp>
    </p:spTree>
    <p:extLst>
      <p:ext uri="{BB962C8B-B14F-4D97-AF65-F5344CB8AC3E}">
        <p14:creationId xmlns:p14="http://schemas.microsoft.com/office/powerpoint/2010/main" val="3423931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EE0AC7-4A97-79DD-A41F-32C8347EF14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Content Placeholder 2">
            <a:extLst>
              <a:ext uri="{FF2B5EF4-FFF2-40B4-BE49-F238E27FC236}">
                <a16:creationId xmlns:a16="http://schemas.microsoft.com/office/drawing/2014/main" id="{A29760DA-EFA1-EFE3-E491-9D594CF5010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Text Placeholder 3">
            <a:extLst>
              <a:ext uri="{FF2B5EF4-FFF2-40B4-BE49-F238E27FC236}">
                <a16:creationId xmlns:a16="http://schemas.microsoft.com/office/drawing/2014/main" id="{34CD2C05-23C6-6447-27AA-0C5D66B03C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3CDE611-FB67-D6DC-E3BB-38E1D3EE208B}"/>
              </a:ext>
            </a:extLst>
          </p:cNvPr>
          <p:cNvSpPr>
            <a:spLocks noGrp="1"/>
          </p:cNvSpPr>
          <p:nvPr>
            <p:ph type="dt" sz="half" idx="10"/>
          </p:nvPr>
        </p:nvSpPr>
        <p:spPr/>
        <p:txBody>
          <a:bodyPr/>
          <a:lstStyle/>
          <a:p>
            <a:fld id="{BF6C0265-C5D8-4600-94D1-3E23A08A6660}" type="datetimeFigureOut">
              <a:rPr lang="en-IE" smtClean="0"/>
              <a:t>03/09/2026</a:t>
            </a:fld>
            <a:endParaRPr lang="en-IE"/>
          </a:p>
        </p:txBody>
      </p:sp>
      <p:sp>
        <p:nvSpPr>
          <p:cNvPr id="6" name="Footer Placeholder 5">
            <a:extLst>
              <a:ext uri="{FF2B5EF4-FFF2-40B4-BE49-F238E27FC236}">
                <a16:creationId xmlns:a16="http://schemas.microsoft.com/office/drawing/2014/main" id="{801F26B2-F999-61BD-E6AD-9C3A7B2F9F0B}"/>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2230EDED-2B0E-71DF-AE16-2BD1EFED681E}"/>
              </a:ext>
            </a:extLst>
          </p:cNvPr>
          <p:cNvSpPr>
            <a:spLocks noGrp="1"/>
          </p:cNvSpPr>
          <p:nvPr>
            <p:ph type="sldNum" sz="quarter" idx="12"/>
          </p:nvPr>
        </p:nvSpPr>
        <p:spPr/>
        <p:txBody>
          <a:bodyPr/>
          <a:lstStyle/>
          <a:p>
            <a:fld id="{9444717C-4DC7-4B3F-9135-CA31D140048C}" type="slidenum">
              <a:rPr lang="en-IE" smtClean="0"/>
              <a:t>‹#›</a:t>
            </a:fld>
            <a:endParaRPr lang="en-IE"/>
          </a:p>
        </p:txBody>
      </p:sp>
    </p:spTree>
    <p:extLst>
      <p:ext uri="{BB962C8B-B14F-4D97-AF65-F5344CB8AC3E}">
        <p14:creationId xmlns:p14="http://schemas.microsoft.com/office/powerpoint/2010/main" val="1761518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D302C-8D94-35BC-03CC-E11CEB3F724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Picture Placeholder 2">
            <a:extLst>
              <a:ext uri="{FF2B5EF4-FFF2-40B4-BE49-F238E27FC236}">
                <a16:creationId xmlns:a16="http://schemas.microsoft.com/office/drawing/2014/main" id="{E6D66323-0520-A3D9-CC81-C6602C1D979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a:extLst>
              <a:ext uri="{FF2B5EF4-FFF2-40B4-BE49-F238E27FC236}">
                <a16:creationId xmlns:a16="http://schemas.microsoft.com/office/drawing/2014/main" id="{A78C86D9-1EDE-1E51-E41D-5932BE42CF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083AB0-7F1C-6511-DFCE-A9E6011DCA68}"/>
              </a:ext>
            </a:extLst>
          </p:cNvPr>
          <p:cNvSpPr>
            <a:spLocks noGrp="1"/>
          </p:cNvSpPr>
          <p:nvPr>
            <p:ph type="dt" sz="half" idx="10"/>
          </p:nvPr>
        </p:nvSpPr>
        <p:spPr/>
        <p:txBody>
          <a:bodyPr/>
          <a:lstStyle/>
          <a:p>
            <a:fld id="{BF6C0265-C5D8-4600-94D1-3E23A08A6660}" type="datetimeFigureOut">
              <a:rPr lang="en-IE" smtClean="0"/>
              <a:t>03/09/2026</a:t>
            </a:fld>
            <a:endParaRPr lang="en-IE"/>
          </a:p>
        </p:txBody>
      </p:sp>
      <p:sp>
        <p:nvSpPr>
          <p:cNvPr id="6" name="Footer Placeholder 5">
            <a:extLst>
              <a:ext uri="{FF2B5EF4-FFF2-40B4-BE49-F238E27FC236}">
                <a16:creationId xmlns:a16="http://schemas.microsoft.com/office/drawing/2014/main" id="{51EAF1CF-C3C5-BD01-E039-15834FD97D02}"/>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638173BB-5F61-7AF8-F463-D6CFBAD9E0F4}"/>
              </a:ext>
            </a:extLst>
          </p:cNvPr>
          <p:cNvSpPr>
            <a:spLocks noGrp="1"/>
          </p:cNvSpPr>
          <p:nvPr>
            <p:ph type="sldNum" sz="quarter" idx="12"/>
          </p:nvPr>
        </p:nvSpPr>
        <p:spPr/>
        <p:txBody>
          <a:bodyPr/>
          <a:lstStyle/>
          <a:p>
            <a:fld id="{9444717C-4DC7-4B3F-9135-CA31D140048C}" type="slidenum">
              <a:rPr lang="en-IE" smtClean="0"/>
              <a:t>‹#›</a:t>
            </a:fld>
            <a:endParaRPr lang="en-IE"/>
          </a:p>
        </p:txBody>
      </p:sp>
    </p:spTree>
    <p:extLst>
      <p:ext uri="{BB962C8B-B14F-4D97-AF65-F5344CB8AC3E}">
        <p14:creationId xmlns:p14="http://schemas.microsoft.com/office/powerpoint/2010/main" val="34151735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171EEC-C08E-0205-5ADF-9453716B41A6}"/>
              </a:ext>
            </a:extLst>
          </p:cNvPr>
          <p:cNvSpPr>
            <a:spLocks noGrp="1"/>
          </p:cNvSpPr>
          <p:nvPr>
            <p:ph type="title"/>
          </p:nvPr>
        </p:nvSpPr>
        <p:spPr/>
        <p:txBody>
          <a:bodyPr/>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936D73B5-5041-25E6-E9B8-FB9DB06A68A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87F72F82-D6C7-6249-0347-F091484B886D}"/>
              </a:ext>
            </a:extLst>
          </p:cNvPr>
          <p:cNvSpPr>
            <a:spLocks noGrp="1"/>
          </p:cNvSpPr>
          <p:nvPr>
            <p:ph type="dt" sz="half" idx="10"/>
          </p:nvPr>
        </p:nvSpPr>
        <p:spPr/>
        <p:txBody>
          <a:bodyPr/>
          <a:lstStyle/>
          <a:p>
            <a:fld id="{BF6C0265-C5D8-4600-94D1-3E23A08A6660}" type="datetimeFigureOut">
              <a:rPr lang="en-IE" smtClean="0"/>
              <a:t>03/09/2026</a:t>
            </a:fld>
            <a:endParaRPr lang="en-IE"/>
          </a:p>
        </p:txBody>
      </p:sp>
      <p:sp>
        <p:nvSpPr>
          <p:cNvPr id="5" name="Footer Placeholder 4">
            <a:extLst>
              <a:ext uri="{FF2B5EF4-FFF2-40B4-BE49-F238E27FC236}">
                <a16:creationId xmlns:a16="http://schemas.microsoft.com/office/drawing/2014/main" id="{0D171890-2749-B693-4378-080D6DF46381}"/>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719C07BB-E6B2-08BF-9C9B-1B35B9DFDD8F}"/>
              </a:ext>
            </a:extLst>
          </p:cNvPr>
          <p:cNvSpPr>
            <a:spLocks noGrp="1"/>
          </p:cNvSpPr>
          <p:nvPr>
            <p:ph type="sldNum" sz="quarter" idx="12"/>
          </p:nvPr>
        </p:nvSpPr>
        <p:spPr/>
        <p:txBody>
          <a:bodyPr/>
          <a:lstStyle/>
          <a:p>
            <a:fld id="{9444717C-4DC7-4B3F-9135-CA31D140048C}" type="slidenum">
              <a:rPr lang="en-IE" smtClean="0"/>
              <a:t>‹#›</a:t>
            </a:fld>
            <a:endParaRPr lang="en-IE"/>
          </a:p>
        </p:txBody>
      </p:sp>
    </p:spTree>
    <p:extLst>
      <p:ext uri="{BB962C8B-B14F-4D97-AF65-F5344CB8AC3E}">
        <p14:creationId xmlns:p14="http://schemas.microsoft.com/office/powerpoint/2010/main" val="3866214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DFF05BB-7009-C941-CE25-B0008131DF1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45DA11E1-97A6-A1EC-4DD5-D5F32B73DAB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626B4AC3-96A4-936B-FAB3-42DFFB2230BC}"/>
              </a:ext>
            </a:extLst>
          </p:cNvPr>
          <p:cNvSpPr>
            <a:spLocks noGrp="1"/>
          </p:cNvSpPr>
          <p:nvPr>
            <p:ph type="dt" sz="half" idx="10"/>
          </p:nvPr>
        </p:nvSpPr>
        <p:spPr/>
        <p:txBody>
          <a:bodyPr/>
          <a:lstStyle/>
          <a:p>
            <a:fld id="{BF6C0265-C5D8-4600-94D1-3E23A08A6660}" type="datetimeFigureOut">
              <a:rPr lang="en-IE" smtClean="0"/>
              <a:t>03/09/2026</a:t>
            </a:fld>
            <a:endParaRPr lang="en-IE"/>
          </a:p>
        </p:txBody>
      </p:sp>
      <p:sp>
        <p:nvSpPr>
          <p:cNvPr id="5" name="Footer Placeholder 4">
            <a:extLst>
              <a:ext uri="{FF2B5EF4-FFF2-40B4-BE49-F238E27FC236}">
                <a16:creationId xmlns:a16="http://schemas.microsoft.com/office/drawing/2014/main" id="{ED681871-DE18-8572-6909-09BC0FA49DA7}"/>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27005563-E09F-C12B-279E-2B6B73259D5B}"/>
              </a:ext>
            </a:extLst>
          </p:cNvPr>
          <p:cNvSpPr>
            <a:spLocks noGrp="1"/>
          </p:cNvSpPr>
          <p:nvPr>
            <p:ph type="sldNum" sz="quarter" idx="12"/>
          </p:nvPr>
        </p:nvSpPr>
        <p:spPr/>
        <p:txBody>
          <a:bodyPr/>
          <a:lstStyle/>
          <a:p>
            <a:fld id="{9444717C-4DC7-4B3F-9135-CA31D140048C}" type="slidenum">
              <a:rPr lang="en-IE" smtClean="0"/>
              <a:t>‹#›</a:t>
            </a:fld>
            <a:endParaRPr lang="en-IE"/>
          </a:p>
        </p:txBody>
      </p:sp>
    </p:spTree>
    <p:extLst>
      <p:ext uri="{BB962C8B-B14F-4D97-AF65-F5344CB8AC3E}">
        <p14:creationId xmlns:p14="http://schemas.microsoft.com/office/powerpoint/2010/main" val="35694108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C8F206F-C0E0-2E11-BD0D-6BF49F41E86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E"/>
          </a:p>
        </p:txBody>
      </p:sp>
      <p:sp>
        <p:nvSpPr>
          <p:cNvPr id="3" name="Text Placeholder 2">
            <a:extLst>
              <a:ext uri="{FF2B5EF4-FFF2-40B4-BE49-F238E27FC236}">
                <a16:creationId xmlns:a16="http://schemas.microsoft.com/office/drawing/2014/main" id="{E13696B3-66B9-C335-7A27-5E1359548A5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FF9584FB-8351-630F-5B6A-B7D668C017E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F6C0265-C5D8-4600-94D1-3E23A08A6660}" type="datetimeFigureOut">
              <a:rPr lang="en-IE" smtClean="0"/>
              <a:t>03/09/2026</a:t>
            </a:fld>
            <a:endParaRPr lang="en-IE"/>
          </a:p>
        </p:txBody>
      </p:sp>
      <p:sp>
        <p:nvSpPr>
          <p:cNvPr id="5" name="Footer Placeholder 4">
            <a:extLst>
              <a:ext uri="{FF2B5EF4-FFF2-40B4-BE49-F238E27FC236}">
                <a16:creationId xmlns:a16="http://schemas.microsoft.com/office/drawing/2014/main" id="{5F4865C2-05FF-B1D9-D1A2-8D2AA3F69A7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IE"/>
          </a:p>
        </p:txBody>
      </p:sp>
      <p:sp>
        <p:nvSpPr>
          <p:cNvPr id="6" name="Slide Number Placeholder 5">
            <a:extLst>
              <a:ext uri="{FF2B5EF4-FFF2-40B4-BE49-F238E27FC236}">
                <a16:creationId xmlns:a16="http://schemas.microsoft.com/office/drawing/2014/main" id="{25D29A1A-FA77-8B27-D459-95EAD12DB2A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444717C-4DC7-4B3F-9135-CA31D140048C}" type="slidenum">
              <a:rPr lang="en-IE" smtClean="0"/>
              <a:t>‹#›</a:t>
            </a:fld>
            <a:endParaRPr lang="en-IE"/>
          </a:p>
        </p:txBody>
      </p:sp>
    </p:spTree>
    <p:extLst>
      <p:ext uri="{BB962C8B-B14F-4D97-AF65-F5344CB8AC3E}">
        <p14:creationId xmlns:p14="http://schemas.microsoft.com/office/powerpoint/2010/main" val="15418619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hyperlink" Target="https://youtube.com/playlist?list=PLtwa_AdhaTjX1glwlew-BN2ka4ZhHj6FY&amp;si=yyncwIc5q3DbU6sl"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3.emf"/><Relationship Id="rId7" Type="http://schemas.openxmlformats.org/officeDocument/2006/relationships/hyperlink" Target="https://view.officeapps.live.com/op/view.aspx?src=https%3A%2F%2Fgreenschoolsireland.org%2Fwp-content%2Fuploads%2F2024%2F01%2FMinutes.docx&amp;wdOrigin=BROWSELINK"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svg"/></Relationships>
</file>

<file path=ppt/slides/_rels/slide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3.emf"/><Relationship Id="rId7" Type="http://schemas.openxmlformats.org/officeDocument/2006/relationships/image" Target="../media/image10.sv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hyperlink" Target="https://greenschoolsireland.org/wp-content/uploads/2025/01/Global-Awareness-Energy-Survey-2023.pdf" TargetMode="External"/><Relationship Id="rId5" Type="http://schemas.openxmlformats.org/officeDocument/2006/relationships/image" Target="../media/image9.sv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3.emf"/><Relationship Id="rId7"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hyperlink" Target="https://view.officeapps.live.com/op/view.aspx?src=https%3A%2F%2Fgreenschoolsireland.org%2Fwp-content%2Fuploads%2F2024%2F01%2FGreen-Schools-Action-Plan.docx&amp;wdOrigin=BROWSELINK" TargetMode="External"/></Relationships>
</file>

<file path=ppt/slides/_rels/slide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3.emf"/><Relationship Id="rId7" Type="http://schemas.openxmlformats.org/officeDocument/2006/relationships/hyperlink" Target="https://greenschoolsireland.org/wp-content/uploads/2025/01/Global-Awareness-Energy-Survey-2023.pdf" TargetMode="External"/><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4.svg"/><Relationship Id="rId5" Type="http://schemas.openxmlformats.org/officeDocument/2006/relationships/image" Target="../media/image9.sv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3.emf"/><Relationship Id="rId7"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hyperlink" Target="https://view.officeapps.live.com/op/view.aspx?src=https%3A%2F%2Fgreenschoolsireland.org%2Fwp-content%2Fuploads%2F2024%2F01%2FGreen-Schools-Curricular-Work.docx&amp;wdOrigin=BROWSELINK" TargetMode="External"/><Relationship Id="rId5" Type="http://schemas.openxmlformats.org/officeDocument/2006/relationships/image" Target="../media/image16.sv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3.emf"/><Relationship Id="rId7" Type="http://schemas.openxmlformats.org/officeDocument/2006/relationships/image" Target="../media/image20.sv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9.svg"/><Relationship Id="rId5" Type="http://schemas.openxmlformats.org/officeDocument/2006/relationships/image" Target="../media/image18.sv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22.svg"/><Relationship Id="rId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BEE425F-31E5-17C9-BE23-0583E31EF5AF}"/>
              </a:ext>
            </a:extLst>
          </p:cNvPr>
          <p:cNvSpPr txBox="1"/>
          <p:nvPr/>
        </p:nvSpPr>
        <p:spPr>
          <a:xfrm>
            <a:off x="4648200" y="2644170"/>
            <a:ext cx="7543800" cy="2062103"/>
          </a:xfrm>
          <a:prstGeom prst="rect">
            <a:avLst/>
          </a:prstGeom>
          <a:noFill/>
        </p:spPr>
        <p:txBody>
          <a:bodyPr wrap="square" rtlCol="0">
            <a:spAutoFit/>
          </a:bodyPr>
          <a:lstStyle/>
          <a:p>
            <a:pPr algn="ctr"/>
            <a:r>
              <a:rPr lang="en-GB" sz="3200" b="1" dirty="0">
                <a:solidFill>
                  <a:srgbClr val="16B066"/>
                </a:solidFill>
              </a:rPr>
              <a:t>Application Template</a:t>
            </a:r>
          </a:p>
          <a:p>
            <a:pPr algn="ctr"/>
            <a:endParaRPr lang="en-GB" sz="3200" b="1" dirty="0">
              <a:solidFill>
                <a:srgbClr val="16B066"/>
              </a:solidFill>
            </a:endParaRPr>
          </a:p>
          <a:p>
            <a:pPr algn="ctr"/>
            <a:r>
              <a:rPr lang="en-GB" sz="3200" b="1" dirty="0">
                <a:solidFill>
                  <a:srgbClr val="16B066"/>
                </a:solidFill>
              </a:rPr>
              <a:t>Global Citizenship Food and Biodiversity</a:t>
            </a:r>
            <a:endParaRPr lang="en-GB" sz="3200" b="1" dirty="0">
              <a:solidFill>
                <a:schemeClr val="bg1"/>
              </a:solidFill>
            </a:endParaRPr>
          </a:p>
        </p:txBody>
      </p:sp>
      <p:pic>
        <p:nvPicPr>
          <p:cNvPr id="5" name="Picture 4" descr="Logo&#10;&#10;Description automatically generated">
            <a:extLst>
              <a:ext uri="{FF2B5EF4-FFF2-40B4-BE49-F238E27FC236}">
                <a16:creationId xmlns:a16="http://schemas.microsoft.com/office/drawing/2014/main" id="{91E89040-57E5-C91F-BD3C-5EBB1263411E}"/>
              </a:ext>
            </a:extLst>
          </p:cNvPr>
          <p:cNvPicPr>
            <a:picLocks noChangeAspect="1"/>
          </p:cNvPicPr>
          <p:nvPr/>
        </p:nvPicPr>
        <p:blipFill>
          <a:blip r:embed="rId3"/>
          <a:stretch>
            <a:fillRect/>
          </a:stretch>
        </p:blipFill>
        <p:spPr>
          <a:xfrm>
            <a:off x="11014286" y="5648447"/>
            <a:ext cx="641420" cy="875550"/>
          </a:xfrm>
          <a:prstGeom prst="rect">
            <a:avLst/>
          </a:prstGeom>
        </p:spPr>
      </p:pic>
      <p:pic>
        <p:nvPicPr>
          <p:cNvPr id="9" name="Picture 8">
            <a:extLst>
              <a:ext uri="{FF2B5EF4-FFF2-40B4-BE49-F238E27FC236}">
                <a16:creationId xmlns:a16="http://schemas.microsoft.com/office/drawing/2014/main" id="{C033C1C7-4E6A-7D6B-E149-83DB102C3A2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857" y="-110551"/>
            <a:ext cx="4757057" cy="7079102"/>
          </a:xfrm>
          <a:prstGeom prst="rect">
            <a:avLst/>
          </a:prstGeom>
        </p:spPr>
      </p:pic>
    </p:spTree>
    <p:extLst>
      <p:ext uri="{BB962C8B-B14F-4D97-AF65-F5344CB8AC3E}">
        <p14:creationId xmlns:p14="http://schemas.microsoft.com/office/powerpoint/2010/main" val="33341359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76988-D6CE-4AD4-1F7F-6CA04152D33F}"/>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627A1536-6248-CAB6-34DE-7AA8D7C1694A}"/>
              </a:ext>
            </a:extLst>
          </p:cNvPr>
          <p:cNvSpPr/>
          <p:nvPr/>
        </p:nvSpPr>
        <p:spPr>
          <a:xfrm>
            <a:off x="0" y="-28713"/>
            <a:ext cx="12192000" cy="627128"/>
          </a:xfrm>
          <a:prstGeom prst="rect">
            <a:avLst/>
          </a:prstGeom>
          <a:solidFill>
            <a:srgbClr val="00A85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800"/>
          </a:p>
        </p:txBody>
      </p:sp>
      <p:pic>
        <p:nvPicPr>
          <p:cNvPr id="9" name="Picture 8" descr="Untitled-3.emf">
            <a:extLst>
              <a:ext uri="{FF2B5EF4-FFF2-40B4-BE49-F238E27FC236}">
                <a16:creationId xmlns:a16="http://schemas.microsoft.com/office/drawing/2014/main" id="{B1A2D7DE-2F8F-6FB8-2A41-A5B4B92A6560}"/>
              </a:ext>
            </a:extLst>
          </p:cNvPr>
          <p:cNvPicPr>
            <a:picLocks noChangeAspect="1"/>
          </p:cNvPicPr>
          <p:nvPr/>
        </p:nvPicPr>
        <p:blipFill rotWithShape="1">
          <a:blip r:embed="rId3">
            <a:duotone>
              <a:schemeClr val="accent3">
                <a:shade val="45000"/>
                <a:satMod val="135000"/>
              </a:schemeClr>
              <a:prstClr val="white"/>
            </a:duotone>
          </a:blip>
          <a:srcRect b="90198"/>
          <a:stretch/>
        </p:blipFill>
        <p:spPr>
          <a:xfrm>
            <a:off x="0" y="603269"/>
            <a:ext cx="12192000" cy="424525"/>
          </a:xfrm>
          <a:prstGeom prst="rect">
            <a:avLst/>
          </a:prstGeom>
          <a:solidFill>
            <a:srgbClr val="00A857"/>
          </a:solidFill>
          <a:effectLst/>
        </p:spPr>
      </p:pic>
      <p:sp>
        <p:nvSpPr>
          <p:cNvPr id="10" name="TextBox 9">
            <a:extLst>
              <a:ext uri="{FF2B5EF4-FFF2-40B4-BE49-F238E27FC236}">
                <a16:creationId xmlns:a16="http://schemas.microsoft.com/office/drawing/2014/main" id="{83FFB85E-CD77-6BCD-B9AB-0CF6E0B5B64B}"/>
              </a:ext>
            </a:extLst>
          </p:cNvPr>
          <p:cNvSpPr txBox="1"/>
          <p:nvPr/>
        </p:nvSpPr>
        <p:spPr>
          <a:xfrm>
            <a:off x="1103161" y="141723"/>
            <a:ext cx="6743829" cy="400110"/>
          </a:xfrm>
          <a:prstGeom prst="rect">
            <a:avLst/>
          </a:prstGeom>
          <a:solidFill>
            <a:srgbClr val="00A857"/>
          </a:solidFill>
        </p:spPr>
        <p:txBody>
          <a:bodyPr wrap="square" rtlCol="0">
            <a:spAutoFit/>
          </a:bodyPr>
          <a:lstStyle/>
          <a:p>
            <a:r>
              <a:rPr lang="en-GB" sz="2000" b="1">
                <a:solidFill>
                  <a:schemeClr val="bg1"/>
                </a:solidFill>
              </a:rPr>
              <a:t>Instructions</a:t>
            </a:r>
          </a:p>
        </p:txBody>
      </p:sp>
      <p:sp>
        <p:nvSpPr>
          <p:cNvPr id="2" name="Rectangle 1">
            <a:extLst>
              <a:ext uri="{FF2B5EF4-FFF2-40B4-BE49-F238E27FC236}">
                <a16:creationId xmlns:a16="http://schemas.microsoft.com/office/drawing/2014/main" id="{26BE81D6-002A-614F-465D-5B22A92BFA5F}"/>
              </a:ext>
            </a:extLst>
          </p:cNvPr>
          <p:cNvSpPr>
            <a:spLocks noChangeAspect="1"/>
          </p:cNvSpPr>
          <p:nvPr/>
        </p:nvSpPr>
        <p:spPr>
          <a:xfrm>
            <a:off x="174608" y="1267974"/>
            <a:ext cx="5812756" cy="1077218"/>
          </a:xfrm>
          <a:prstGeom prst="rect">
            <a:avLst/>
          </a:prstGeom>
          <a:solidFill>
            <a:srgbClr val="00A857"/>
          </a:solidFill>
          <a:ln w="1778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4" name="Rectangle 3">
            <a:extLst>
              <a:ext uri="{FF2B5EF4-FFF2-40B4-BE49-F238E27FC236}">
                <a16:creationId xmlns:a16="http://schemas.microsoft.com/office/drawing/2014/main" id="{A6F7EBE8-6E3D-84D2-36A2-C0CD97CE614B}"/>
              </a:ext>
            </a:extLst>
          </p:cNvPr>
          <p:cNvSpPr>
            <a:spLocks noChangeAspect="1"/>
          </p:cNvSpPr>
          <p:nvPr/>
        </p:nvSpPr>
        <p:spPr>
          <a:xfrm>
            <a:off x="174608" y="2759441"/>
            <a:ext cx="5812756" cy="1077218"/>
          </a:xfrm>
          <a:prstGeom prst="rect">
            <a:avLst/>
          </a:prstGeom>
          <a:solidFill>
            <a:srgbClr val="00A857"/>
          </a:solidFill>
          <a:ln w="1778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5" name="TextBox 4">
            <a:extLst>
              <a:ext uri="{FF2B5EF4-FFF2-40B4-BE49-F238E27FC236}">
                <a16:creationId xmlns:a16="http://schemas.microsoft.com/office/drawing/2014/main" id="{0ECA509F-B8DE-ED77-AE6E-0830E7B2DC4B}"/>
              </a:ext>
            </a:extLst>
          </p:cNvPr>
          <p:cNvSpPr txBox="1"/>
          <p:nvPr/>
        </p:nvSpPr>
        <p:spPr>
          <a:xfrm>
            <a:off x="869271" y="1391084"/>
            <a:ext cx="4423430" cy="830997"/>
          </a:xfrm>
          <a:prstGeom prst="rect">
            <a:avLst/>
          </a:prstGeom>
          <a:noFill/>
        </p:spPr>
        <p:txBody>
          <a:bodyPr wrap="square" rtlCol="0">
            <a:spAutoFit/>
          </a:bodyPr>
          <a:lstStyle/>
          <a:p>
            <a:pPr algn="ctr"/>
            <a:r>
              <a:rPr lang="en-IE" sz="1600" dirty="0">
                <a:solidFill>
                  <a:schemeClr val="bg1"/>
                </a:solidFill>
              </a:rPr>
              <a:t>Green-Schools is a student led programme and as such this application is designed to be completed by Green-Schools committees </a:t>
            </a:r>
            <a:endParaRPr lang="en-IE" sz="1600" dirty="0">
              <a:solidFill>
                <a:schemeClr val="bg1"/>
              </a:solidFill>
              <a:sym typeface="Wingdings" panose="05000000000000000000" pitchFamily="2" charset="2"/>
            </a:endParaRPr>
          </a:p>
        </p:txBody>
      </p:sp>
      <p:sp>
        <p:nvSpPr>
          <p:cNvPr id="6" name="Rectangle 5">
            <a:extLst>
              <a:ext uri="{FF2B5EF4-FFF2-40B4-BE49-F238E27FC236}">
                <a16:creationId xmlns:a16="http://schemas.microsoft.com/office/drawing/2014/main" id="{1B6D6DF9-5E83-7A19-22C4-CF8B4EC23CAC}"/>
              </a:ext>
            </a:extLst>
          </p:cNvPr>
          <p:cNvSpPr>
            <a:spLocks noChangeAspect="1"/>
          </p:cNvSpPr>
          <p:nvPr/>
        </p:nvSpPr>
        <p:spPr>
          <a:xfrm>
            <a:off x="6204636" y="1970782"/>
            <a:ext cx="5812756" cy="1077218"/>
          </a:xfrm>
          <a:prstGeom prst="rect">
            <a:avLst/>
          </a:prstGeom>
          <a:solidFill>
            <a:srgbClr val="00A857"/>
          </a:solidFill>
          <a:ln w="1778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9" name="TextBox 18">
            <a:extLst>
              <a:ext uri="{FF2B5EF4-FFF2-40B4-BE49-F238E27FC236}">
                <a16:creationId xmlns:a16="http://schemas.microsoft.com/office/drawing/2014/main" id="{39764501-E1DE-403C-D3C4-2D7C53FFF28E}"/>
              </a:ext>
            </a:extLst>
          </p:cNvPr>
          <p:cNvSpPr txBox="1"/>
          <p:nvPr/>
        </p:nvSpPr>
        <p:spPr>
          <a:xfrm>
            <a:off x="6675989" y="2062381"/>
            <a:ext cx="4870050" cy="830997"/>
          </a:xfrm>
          <a:prstGeom prst="rect">
            <a:avLst/>
          </a:prstGeom>
          <a:noFill/>
        </p:spPr>
        <p:txBody>
          <a:bodyPr wrap="square" rtlCol="0">
            <a:spAutoFit/>
          </a:bodyPr>
          <a:lstStyle/>
          <a:p>
            <a:pPr algn="ctr"/>
            <a:r>
              <a:rPr lang="en-IE" sz="1600">
                <a:solidFill>
                  <a:schemeClr val="bg1"/>
                </a:solidFill>
              </a:rPr>
              <a:t>We have left our template plain and simple to promote readability and accessibility. </a:t>
            </a:r>
            <a:r>
              <a:rPr lang="en-IE" sz="1600" dirty="0">
                <a:solidFill>
                  <a:schemeClr val="bg1"/>
                </a:solidFill>
              </a:rPr>
              <a:t>Please do feel free to add some personality and creative flair </a:t>
            </a:r>
            <a:r>
              <a:rPr lang="en-IE" sz="1600" dirty="0">
                <a:solidFill>
                  <a:schemeClr val="bg1"/>
                </a:solidFill>
                <a:sym typeface="Wingdings" panose="05000000000000000000" pitchFamily="2" charset="2"/>
              </a:rPr>
              <a:t></a:t>
            </a:r>
          </a:p>
        </p:txBody>
      </p:sp>
      <p:sp>
        <p:nvSpPr>
          <p:cNvPr id="7" name="Rectangle 6">
            <a:extLst>
              <a:ext uri="{FF2B5EF4-FFF2-40B4-BE49-F238E27FC236}">
                <a16:creationId xmlns:a16="http://schemas.microsoft.com/office/drawing/2014/main" id="{94341446-2A87-4A27-D0A4-89632767595D}"/>
              </a:ext>
            </a:extLst>
          </p:cNvPr>
          <p:cNvSpPr>
            <a:spLocks noChangeAspect="1"/>
          </p:cNvSpPr>
          <p:nvPr/>
        </p:nvSpPr>
        <p:spPr>
          <a:xfrm>
            <a:off x="6204636" y="3468016"/>
            <a:ext cx="5812756" cy="1077218"/>
          </a:xfrm>
          <a:prstGeom prst="rect">
            <a:avLst/>
          </a:prstGeom>
          <a:solidFill>
            <a:srgbClr val="00A857"/>
          </a:solidFill>
          <a:ln w="1778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1" name="TextBox 10">
            <a:extLst>
              <a:ext uri="{FF2B5EF4-FFF2-40B4-BE49-F238E27FC236}">
                <a16:creationId xmlns:a16="http://schemas.microsoft.com/office/drawing/2014/main" id="{8765ED8B-C92D-C68C-5433-EFA230D6586D}"/>
              </a:ext>
            </a:extLst>
          </p:cNvPr>
          <p:cNvSpPr txBox="1"/>
          <p:nvPr/>
        </p:nvSpPr>
        <p:spPr>
          <a:xfrm>
            <a:off x="6675989" y="3591126"/>
            <a:ext cx="4870050" cy="830997"/>
          </a:xfrm>
          <a:prstGeom prst="rect">
            <a:avLst/>
          </a:prstGeom>
          <a:noFill/>
        </p:spPr>
        <p:txBody>
          <a:bodyPr wrap="square" rtlCol="0">
            <a:spAutoFit/>
          </a:bodyPr>
          <a:lstStyle/>
          <a:p>
            <a:pPr algn="ctr"/>
            <a:r>
              <a:rPr lang="en-IE" sz="1600">
                <a:solidFill>
                  <a:schemeClr val="bg1"/>
                </a:solidFill>
              </a:rPr>
              <a:t>This presentation has space for all of the essential actions and steps required to achieve your Green-Flag so be sure to add information for each step</a:t>
            </a:r>
            <a:endParaRPr lang="en-IE" sz="1600">
              <a:solidFill>
                <a:schemeClr val="bg1"/>
              </a:solidFill>
              <a:sym typeface="Wingdings" panose="05000000000000000000" pitchFamily="2" charset="2"/>
            </a:endParaRPr>
          </a:p>
        </p:txBody>
      </p:sp>
      <p:sp>
        <p:nvSpPr>
          <p:cNvPr id="12" name="Rectangle 11">
            <a:extLst>
              <a:ext uri="{FF2B5EF4-FFF2-40B4-BE49-F238E27FC236}">
                <a16:creationId xmlns:a16="http://schemas.microsoft.com/office/drawing/2014/main" id="{B9B53FB6-BBA0-4769-B087-AB66105B7BCE}"/>
              </a:ext>
            </a:extLst>
          </p:cNvPr>
          <p:cNvSpPr>
            <a:spLocks noChangeAspect="1"/>
          </p:cNvSpPr>
          <p:nvPr/>
        </p:nvSpPr>
        <p:spPr>
          <a:xfrm>
            <a:off x="174608" y="4250908"/>
            <a:ext cx="5812756" cy="1077218"/>
          </a:xfrm>
          <a:prstGeom prst="rect">
            <a:avLst/>
          </a:prstGeom>
          <a:solidFill>
            <a:srgbClr val="00A857"/>
          </a:solidFill>
          <a:ln w="1778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3" name="TextBox 12">
            <a:extLst>
              <a:ext uri="{FF2B5EF4-FFF2-40B4-BE49-F238E27FC236}">
                <a16:creationId xmlns:a16="http://schemas.microsoft.com/office/drawing/2014/main" id="{9A74C6DA-2F4B-5628-8F42-34DC98782AA4}"/>
              </a:ext>
            </a:extLst>
          </p:cNvPr>
          <p:cNvSpPr txBox="1"/>
          <p:nvPr/>
        </p:nvSpPr>
        <p:spPr>
          <a:xfrm>
            <a:off x="645961" y="4374018"/>
            <a:ext cx="4870050" cy="830997"/>
          </a:xfrm>
          <a:prstGeom prst="rect">
            <a:avLst/>
          </a:prstGeom>
          <a:noFill/>
        </p:spPr>
        <p:txBody>
          <a:bodyPr wrap="square" rtlCol="0">
            <a:spAutoFit/>
          </a:bodyPr>
          <a:lstStyle/>
          <a:p>
            <a:pPr algn="ctr"/>
            <a:r>
              <a:rPr lang="en-IE" sz="1600">
                <a:solidFill>
                  <a:schemeClr val="bg1"/>
                </a:solidFill>
              </a:rPr>
              <a:t>When completed please attach this presentation to your online application form on submit.com along with the requested information on that form </a:t>
            </a:r>
            <a:endParaRPr lang="en-IE" sz="1600">
              <a:solidFill>
                <a:schemeClr val="bg1"/>
              </a:solidFill>
              <a:sym typeface="Wingdings" panose="05000000000000000000" pitchFamily="2" charset="2"/>
            </a:endParaRPr>
          </a:p>
        </p:txBody>
      </p:sp>
      <p:sp>
        <p:nvSpPr>
          <p:cNvPr id="3" name="TextBox 2">
            <a:extLst>
              <a:ext uri="{FF2B5EF4-FFF2-40B4-BE49-F238E27FC236}">
                <a16:creationId xmlns:a16="http://schemas.microsoft.com/office/drawing/2014/main" id="{6554BB37-DF71-52B2-57CD-58B490145506}"/>
              </a:ext>
            </a:extLst>
          </p:cNvPr>
          <p:cNvSpPr txBox="1"/>
          <p:nvPr/>
        </p:nvSpPr>
        <p:spPr>
          <a:xfrm>
            <a:off x="869271" y="2882551"/>
            <a:ext cx="4423430" cy="830997"/>
          </a:xfrm>
          <a:prstGeom prst="rect">
            <a:avLst/>
          </a:prstGeom>
          <a:noFill/>
        </p:spPr>
        <p:txBody>
          <a:bodyPr wrap="square" rtlCol="0">
            <a:spAutoFit/>
          </a:bodyPr>
          <a:lstStyle/>
          <a:p>
            <a:pPr algn="ctr"/>
            <a:r>
              <a:rPr lang="en-IE" sz="1600">
                <a:solidFill>
                  <a:schemeClr val="bg1"/>
                </a:solidFill>
              </a:rPr>
              <a:t>The Green-Schools handbook will walk you through your theme step by step and will guide you while completing this application</a:t>
            </a:r>
          </a:p>
        </p:txBody>
      </p:sp>
      <p:sp>
        <p:nvSpPr>
          <p:cNvPr id="14" name="Rectangle 13">
            <a:extLst>
              <a:ext uri="{FF2B5EF4-FFF2-40B4-BE49-F238E27FC236}">
                <a16:creationId xmlns:a16="http://schemas.microsoft.com/office/drawing/2014/main" id="{F8B4A30B-23EB-50DE-934E-FFD215CF8643}"/>
              </a:ext>
            </a:extLst>
          </p:cNvPr>
          <p:cNvSpPr>
            <a:spLocks noChangeAspect="1"/>
          </p:cNvSpPr>
          <p:nvPr/>
        </p:nvSpPr>
        <p:spPr>
          <a:xfrm>
            <a:off x="6204636" y="4965250"/>
            <a:ext cx="5812756" cy="1077218"/>
          </a:xfrm>
          <a:prstGeom prst="rect">
            <a:avLst/>
          </a:prstGeom>
          <a:solidFill>
            <a:srgbClr val="00A857"/>
          </a:solidFill>
          <a:ln w="1778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5" name="TextBox 14">
            <a:extLst>
              <a:ext uri="{FF2B5EF4-FFF2-40B4-BE49-F238E27FC236}">
                <a16:creationId xmlns:a16="http://schemas.microsoft.com/office/drawing/2014/main" id="{B68AEB8B-F1E9-9847-47E0-FC2818EA3B30}"/>
              </a:ext>
            </a:extLst>
          </p:cNvPr>
          <p:cNvSpPr txBox="1"/>
          <p:nvPr/>
        </p:nvSpPr>
        <p:spPr>
          <a:xfrm>
            <a:off x="6204636" y="5088360"/>
            <a:ext cx="5812756" cy="830997"/>
          </a:xfrm>
          <a:prstGeom prst="rect">
            <a:avLst/>
          </a:prstGeom>
          <a:noFill/>
        </p:spPr>
        <p:txBody>
          <a:bodyPr wrap="square" lIns="91440" tIns="45720" rIns="91440" bIns="45720" rtlCol="0" anchor="t">
            <a:spAutoFit/>
          </a:bodyPr>
          <a:lstStyle/>
          <a:p>
            <a:pPr algn="ctr"/>
            <a:r>
              <a:rPr lang="en-IE" sz="1600" dirty="0">
                <a:solidFill>
                  <a:schemeClr val="bg1"/>
                </a:solidFill>
              </a:rPr>
              <a:t>For further guidance on how to complete this application please refer to our walkthrough video </a:t>
            </a:r>
            <a:r>
              <a:rPr lang="en-IE" sz="1600" b="1" dirty="0">
                <a:solidFill>
                  <a:schemeClr val="bg1"/>
                </a:solidFill>
                <a:hlinkClick r:id="rId4">
                  <a:extLst>
                    <a:ext uri="{A12FA001-AC4F-418D-AE19-62706E023703}">
                      <ahyp:hlinkClr xmlns:ahyp="http://schemas.microsoft.com/office/drawing/2018/hyperlinkcolor" val="tx"/>
                    </a:ext>
                  </a:extLst>
                </a:hlinkClick>
              </a:rPr>
              <a:t>here</a:t>
            </a:r>
            <a:r>
              <a:rPr lang="en-IE" sz="1600" dirty="0">
                <a:solidFill>
                  <a:schemeClr val="bg1"/>
                </a:solidFill>
                <a:hlinkClick r:id="rId4">
                  <a:extLst>
                    <a:ext uri="{A12FA001-AC4F-418D-AE19-62706E023703}">
                      <ahyp:hlinkClr xmlns:ahyp="http://schemas.microsoft.com/office/drawing/2018/hyperlinkcolor" val="tx"/>
                    </a:ext>
                  </a:extLst>
                </a:hlinkClick>
              </a:rPr>
              <a:t> </a:t>
            </a:r>
            <a:r>
              <a:rPr lang="en-IE" sz="1600" dirty="0">
                <a:solidFill>
                  <a:schemeClr val="bg1"/>
                </a:solidFill>
              </a:rPr>
              <a:t>and remember you can always add more slides if you need more space</a:t>
            </a:r>
            <a:endParaRPr lang="en-IE" sz="1600" dirty="0">
              <a:solidFill>
                <a:schemeClr val="bg1"/>
              </a:solidFill>
              <a:sym typeface="Wingdings" panose="05000000000000000000" pitchFamily="2" charset="2"/>
            </a:endParaRPr>
          </a:p>
        </p:txBody>
      </p:sp>
      <p:pic>
        <p:nvPicPr>
          <p:cNvPr id="16" name="Picture 15" descr="Logo&#10;&#10;Description automatically generated">
            <a:extLst>
              <a:ext uri="{FF2B5EF4-FFF2-40B4-BE49-F238E27FC236}">
                <a16:creationId xmlns:a16="http://schemas.microsoft.com/office/drawing/2014/main" id="{FBE2F1D9-F28A-D2EB-B1D0-7A20B6DE1C3B}"/>
              </a:ext>
            </a:extLst>
          </p:cNvPr>
          <p:cNvPicPr>
            <a:picLocks noChangeAspect="1"/>
          </p:cNvPicPr>
          <p:nvPr/>
        </p:nvPicPr>
        <p:blipFill>
          <a:blip r:embed="rId5"/>
          <a:stretch>
            <a:fillRect/>
          </a:stretch>
        </p:blipFill>
        <p:spPr>
          <a:xfrm>
            <a:off x="358814" y="31115"/>
            <a:ext cx="428263" cy="628856"/>
          </a:xfrm>
          <a:prstGeom prst="rect">
            <a:avLst/>
          </a:prstGeom>
        </p:spPr>
      </p:pic>
    </p:spTree>
    <p:extLst>
      <p:ext uri="{BB962C8B-B14F-4D97-AF65-F5344CB8AC3E}">
        <p14:creationId xmlns:p14="http://schemas.microsoft.com/office/powerpoint/2010/main" val="41258637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2FE13BA-43CC-3430-282E-6A643A35310D}"/>
              </a:ext>
            </a:extLst>
          </p:cNvPr>
          <p:cNvSpPr/>
          <p:nvPr/>
        </p:nvSpPr>
        <p:spPr>
          <a:xfrm>
            <a:off x="0" y="-28713"/>
            <a:ext cx="12192000" cy="627128"/>
          </a:xfrm>
          <a:prstGeom prst="rect">
            <a:avLst/>
          </a:prstGeom>
          <a:solidFill>
            <a:srgbClr val="00A85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800"/>
          </a:p>
        </p:txBody>
      </p:sp>
      <p:pic>
        <p:nvPicPr>
          <p:cNvPr id="5" name="Picture 4" descr="Untitled-3.emf">
            <a:extLst>
              <a:ext uri="{FF2B5EF4-FFF2-40B4-BE49-F238E27FC236}">
                <a16:creationId xmlns:a16="http://schemas.microsoft.com/office/drawing/2014/main" id="{778B3CDD-F502-5D83-4B3A-3E23F64E111F}"/>
              </a:ext>
            </a:extLst>
          </p:cNvPr>
          <p:cNvPicPr>
            <a:picLocks noChangeAspect="1"/>
          </p:cNvPicPr>
          <p:nvPr/>
        </p:nvPicPr>
        <p:blipFill rotWithShape="1">
          <a:blip r:embed="rId3">
            <a:duotone>
              <a:schemeClr val="accent3">
                <a:shade val="45000"/>
                <a:satMod val="135000"/>
              </a:schemeClr>
              <a:prstClr val="white"/>
            </a:duotone>
          </a:blip>
          <a:srcRect b="90198"/>
          <a:stretch/>
        </p:blipFill>
        <p:spPr>
          <a:xfrm>
            <a:off x="0" y="603269"/>
            <a:ext cx="12192000" cy="424525"/>
          </a:xfrm>
          <a:prstGeom prst="rect">
            <a:avLst/>
          </a:prstGeom>
          <a:solidFill>
            <a:srgbClr val="00A857"/>
          </a:solidFill>
          <a:effectLst/>
        </p:spPr>
      </p:pic>
      <p:sp>
        <p:nvSpPr>
          <p:cNvPr id="27" name="Rectangle 26">
            <a:extLst>
              <a:ext uri="{FF2B5EF4-FFF2-40B4-BE49-F238E27FC236}">
                <a16:creationId xmlns:a16="http://schemas.microsoft.com/office/drawing/2014/main" id="{D72DAE20-592C-DE68-5D3F-4B880AFC5C35}"/>
              </a:ext>
            </a:extLst>
          </p:cNvPr>
          <p:cNvSpPr>
            <a:spLocks noChangeAspect="1"/>
          </p:cNvSpPr>
          <p:nvPr/>
        </p:nvSpPr>
        <p:spPr>
          <a:xfrm>
            <a:off x="6608409" y="5534560"/>
            <a:ext cx="5583592" cy="1323439"/>
          </a:xfrm>
          <a:prstGeom prst="rect">
            <a:avLst/>
          </a:prstGeom>
          <a:solidFill>
            <a:srgbClr val="00A857"/>
          </a:solidFill>
          <a:ln w="1778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0" name="TextBox 9">
            <a:extLst>
              <a:ext uri="{FF2B5EF4-FFF2-40B4-BE49-F238E27FC236}">
                <a16:creationId xmlns:a16="http://schemas.microsoft.com/office/drawing/2014/main" id="{4AA88642-A4BC-34F9-690A-9E219BDC57E8}"/>
              </a:ext>
            </a:extLst>
          </p:cNvPr>
          <p:cNvSpPr txBox="1"/>
          <p:nvPr/>
        </p:nvSpPr>
        <p:spPr>
          <a:xfrm>
            <a:off x="993554" y="153559"/>
            <a:ext cx="6743829" cy="400110"/>
          </a:xfrm>
          <a:prstGeom prst="rect">
            <a:avLst/>
          </a:prstGeom>
          <a:noFill/>
        </p:spPr>
        <p:txBody>
          <a:bodyPr wrap="square" rtlCol="0">
            <a:spAutoFit/>
          </a:bodyPr>
          <a:lstStyle/>
          <a:p>
            <a:r>
              <a:rPr lang="en-GB" sz="2000" b="1" dirty="0">
                <a:solidFill>
                  <a:schemeClr val="bg1"/>
                </a:solidFill>
              </a:rPr>
              <a:t>Step One – Green Schools Committee </a:t>
            </a:r>
          </a:p>
        </p:txBody>
      </p:sp>
      <p:sp>
        <p:nvSpPr>
          <p:cNvPr id="11" name="Rectangle 10">
            <a:extLst>
              <a:ext uri="{FF2B5EF4-FFF2-40B4-BE49-F238E27FC236}">
                <a16:creationId xmlns:a16="http://schemas.microsoft.com/office/drawing/2014/main" id="{AE284DAD-BA09-1285-8020-B8D23F1E9FF0}"/>
              </a:ext>
            </a:extLst>
          </p:cNvPr>
          <p:cNvSpPr>
            <a:spLocks noChangeAspect="1"/>
          </p:cNvSpPr>
          <p:nvPr/>
        </p:nvSpPr>
        <p:spPr>
          <a:xfrm>
            <a:off x="6608408" y="1012157"/>
            <a:ext cx="5305787" cy="3537191"/>
          </a:xfrm>
          <a:prstGeom prst="rect">
            <a:avLst/>
          </a:prstGeom>
          <a:noFill/>
          <a:ln w="177800">
            <a:solidFill>
              <a:srgbClr val="00A85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4" name="Plus Sign 13">
            <a:extLst>
              <a:ext uri="{FF2B5EF4-FFF2-40B4-BE49-F238E27FC236}">
                <a16:creationId xmlns:a16="http://schemas.microsoft.com/office/drawing/2014/main" id="{31D07F2E-0059-6163-2BBE-0048EA8345AE}"/>
              </a:ext>
            </a:extLst>
          </p:cNvPr>
          <p:cNvSpPr/>
          <p:nvPr/>
        </p:nvSpPr>
        <p:spPr>
          <a:xfrm>
            <a:off x="8918402" y="2817699"/>
            <a:ext cx="639036" cy="609386"/>
          </a:xfrm>
          <a:prstGeom prst="mathPlus">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16" name="Graphic 15" descr="Camera with solid fill">
            <a:extLst>
              <a:ext uri="{FF2B5EF4-FFF2-40B4-BE49-F238E27FC236}">
                <a16:creationId xmlns:a16="http://schemas.microsoft.com/office/drawing/2014/main" id="{88E81240-7D3E-B988-7239-841FD4AC41E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804102" y="2051344"/>
            <a:ext cx="914400" cy="914400"/>
          </a:xfrm>
          <a:prstGeom prst="rect">
            <a:avLst/>
          </a:prstGeom>
        </p:spPr>
      </p:pic>
      <p:sp>
        <p:nvSpPr>
          <p:cNvPr id="17" name="TextBox 16">
            <a:extLst>
              <a:ext uri="{FF2B5EF4-FFF2-40B4-BE49-F238E27FC236}">
                <a16:creationId xmlns:a16="http://schemas.microsoft.com/office/drawing/2014/main" id="{E224BCBD-054B-C2EF-BDA9-B2B78513D30C}"/>
              </a:ext>
            </a:extLst>
          </p:cNvPr>
          <p:cNvSpPr txBox="1"/>
          <p:nvPr/>
        </p:nvSpPr>
        <p:spPr>
          <a:xfrm>
            <a:off x="6715655" y="4672622"/>
            <a:ext cx="5044530" cy="584775"/>
          </a:xfrm>
          <a:prstGeom prst="rect">
            <a:avLst/>
          </a:prstGeom>
          <a:noFill/>
        </p:spPr>
        <p:txBody>
          <a:bodyPr wrap="square" rtlCol="0">
            <a:spAutoFit/>
          </a:bodyPr>
          <a:lstStyle/>
          <a:p>
            <a:pPr algn="ctr"/>
            <a:r>
              <a:rPr lang="en-IE" sz="1600"/>
              <a:t>Add a photo </a:t>
            </a:r>
            <a:r>
              <a:rPr lang="en-IE" sz="1600" b="1"/>
              <a:t>or</a:t>
            </a:r>
            <a:r>
              <a:rPr lang="en-IE" sz="1600"/>
              <a:t> a list of names </a:t>
            </a:r>
            <a:r>
              <a:rPr lang="en-IE" sz="1600" b="1"/>
              <a:t>or</a:t>
            </a:r>
            <a:r>
              <a:rPr lang="en-IE" sz="1600"/>
              <a:t> something to represent your Green-Schools Committee</a:t>
            </a:r>
          </a:p>
        </p:txBody>
      </p:sp>
      <p:sp>
        <p:nvSpPr>
          <p:cNvPr id="18" name="Rectangle 17">
            <a:extLst>
              <a:ext uri="{FF2B5EF4-FFF2-40B4-BE49-F238E27FC236}">
                <a16:creationId xmlns:a16="http://schemas.microsoft.com/office/drawing/2014/main" id="{006126B2-792E-92DB-F3E1-C70B035A99C4}"/>
              </a:ext>
            </a:extLst>
          </p:cNvPr>
          <p:cNvSpPr/>
          <p:nvPr/>
        </p:nvSpPr>
        <p:spPr>
          <a:xfrm>
            <a:off x="277804" y="1012157"/>
            <a:ext cx="5408984" cy="4670186"/>
          </a:xfrm>
          <a:prstGeom prst="rect">
            <a:avLst/>
          </a:prstGeom>
          <a:noFill/>
          <a:ln w="177800">
            <a:solidFill>
              <a:srgbClr val="00A85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9" name="TextBox 18">
            <a:extLst>
              <a:ext uri="{FF2B5EF4-FFF2-40B4-BE49-F238E27FC236}">
                <a16:creationId xmlns:a16="http://schemas.microsoft.com/office/drawing/2014/main" id="{291EBE98-E0D5-0760-A88D-29C192C9032D}"/>
              </a:ext>
            </a:extLst>
          </p:cNvPr>
          <p:cNvSpPr txBox="1"/>
          <p:nvPr/>
        </p:nvSpPr>
        <p:spPr>
          <a:xfrm>
            <a:off x="760521" y="5854869"/>
            <a:ext cx="4423430" cy="830997"/>
          </a:xfrm>
          <a:prstGeom prst="rect">
            <a:avLst/>
          </a:prstGeom>
          <a:noFill/>
        </p:spPr>
        <p:txBody>
          <a:bodyPr wrap="square" rtlCol="0">
            <a:spAutoFit/>
          </a:bodyPr>
          <a:lstStyle/>
          <a:p>
            <a:pPr algn="ctr"/>
            <a:r>
              <a:rPr lang="en-IE" sz="1600" dirty="0"/>
              <a:t>Add a copy of minutes from a committee meeting </a:t>
            </a:r>
            <a:r>
              <a:rPr lang="en-IE" sz="1600" b="1" dirty="0"/>
              <a:t>or</a:t>
            </a:r>
            <a:r>
              <a:rPr lang="en-IE" sz="1600" dirty="0"/>
              <a:t> a recording </a:t>
            </a:r>
            <a:r>
              <a:rPr lang="en-IE" sz="1600" b="1" dirty="0"/>
              <a:t>or </a:t>
            </a:r>
            <a:r>
              <a:rPr lang="en-IE" sz="1600" dirty="0"/>
              <a:t>something to show what happened at a meeting</a:t>
            </a:r>
          </a:p>
        </p:txBody>
      </p:sp>
      <p:pic>
        <p:nvPicPr>
          <p:cNvPr id="21" name="Graphic 20" descr="Hamburger Menu Icon with solid fill">
            <a:extLst>
              <a:ext uri="{FF2B5EF4-FFF2-40B4-BE49-F238E27FC236}">
                <a16:creationId xmlns:a16="http://schemas.microsoft.com/office/drawing/2014/main" id="{F879444D-6703-077A-386B-E3531B6BD03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473498" y="2640659"/>
            <a:ext cx="914400" cy="914400"/>
          </a:xfrm>
          <a:prstGeom prst="rect">
            <a:avLst/>
          </a:prstGeom>
        </p:spPr>
      </p:pic>
      <p:sp>
        <p:nvSpPr>
          <p:cNvPr id="22" name="Plus Sign 21">
            <a:extLst>
              <a:ext uri="{FF2B5EF4-FFF2-40B4-BE49-F238E27FC236}">
                <a16:creationId xmlns:a16="http://schemas.microsoft.com/office/drawing/2014/main" id="{A386D836-7E82-55F3-5882-8A60075AF370}"/>
              </a:ext>
            </a:extLst>
          </p:cNvPr>
          <p:cNvSpPr/>
          <p:nvPr/>
        </p:nvSpPr>
        <p:spPr>
          <a:xfrm>
            <a:off x="2611180" y="3420951"/>
            <a:ext cx="639036" cy="609386"/>
          </a:xfrm>
          <a:prstGeom prst="mathPlus">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3" name="TextBox 22">
            <a:extLst>
              <a:ext uri="{FF2B5EF4-FFF2-40B4-BE49-F238E27FC236}">
                <a16:creationId xmlns:a16="http://schemas.microsoft.com/office/drawing/2014/main" id="{F2C5FDD0-C3D5-8771-056A-1E377643FA8F}"/>
              </a:ext>
            </a:extLst>
          </p:cNvPr>
          <p:cNvSpPr txBox="1"/>
          <p:nvPr/>
        </p:nvSpPr>
        <p:spPr>
          <a:xfrm>
            <a:off x="6608408" y="5534561"/>
            <a:ext cx="5583592" cy="1323439"/>
          </a:xfrm>
          <a:prstGeom prst="rect">
            <a:avLst/>
          </a:prstGeom>
          <a:noFill/>
        </p:spPr>
        <p:txBody>
          <a:bodyPr wrap="square" rtlCol="0">
            <a:spAutoFit/>
          </a:bodyPr>
          <a:lstStyle/>
          <a:p>
            <a:pPr algn="ctr"/>
            <a:r>
              <a:rPr lang="en-IE" sz="1600">
                <a:solidFill>
                  <a:schemeClr val="bg1"/>
                </a:solidFill>
              </a:rPr>
              <a:t>We love to see Green-Schools Committees that are student led and have support from the whole school community</a:t>
            </a:r>
          </a:p>
          <a:p>
            <a:pPr algn="ctr"/>
            <a:r>
              <a:rPr lang="en-IE" sz="1600">
                <a:solidFill>
                  <a:schemeClr val="bg1"/>
                </a:solidFill>
              </a:rPr>
              <a:t>-</a:t>
            </a:r>
          </a:p>
          <a:p>
            <a:pPr algn="ctr"/>
            <a:r>
              <a:rPr lang="en-IE" sz="1600">
                <a:solidFill>
                  <a:schemeClr val="bg1"/>
                </a:solidFill>
              </a:rPr>
              <a:t>Please feel free to add another slide with any other information on your committee</a:t>
            </a:r>
          </a:p>
        </p:txBody>
      </p:sp>
      <p:pic>
        <p:nvPicPr>
          <p:cNvPr id="26" name="Picture 25" descr="Icon&#10;&#10;Description automatically generated">
            <a:extLst>
              <a:ext uri="{FF2B5EF4-FFF2-40B4-BE49-F238E27FC236}">
                <a16:creationId xmlns:a16="http://schemas.microsoft.com/office/drawing/2014/main" id="{E801C901-1239-6F10-A06E-F8D21C88D57C}"/>
              </a:ext>
            </a:extLst>
          </p:cNvPr>
          <p:cNvPicPr>
            <a:picLocks noChangeAspect="1"/>
          </p:cNvPicPr>
          <p:nvPr/>
        </p:nvPicPr>
        <p:blipFill rotWithShape="1">
          <a:blip r:embed="rId6">
            <a:biLevel thresh="25000"/>
          </a:blip>
          <a:srcRect l="15174" t="25642" r="11636" b="44398"/>
          <a:stretch/>
        </p:blipFill>
        <p:spPr>
          <a:xfrm>
            <a:off x="10834857" y="99739"/>
            <a:ext cx="1079338" cy="507751"/>
          </a:xfrm>
          <a:prstGeom prst="rect">
            <a:avLst/>
          </a:prstGeom>
        </p:spPr>
      </p:pic>
      <p:sp>
        <p:nvSpPr>
          <p:cNvPr id="2" name="TextBox 1">
            <a:extLst>
              <a:ext uri="{FF2B5EF4-FFF2-40B4-BE49-F238E27FC236}">
                <a16:creationId xmlns:a16="http://schemas.microsoft.com/office/drawing/2014/main" id="{00C67B80-9EAD-84E3-484B-06BA9B3C1B44}"/>
              </a:ext>
            </a:extLst>
          </p:cNvPr>
          <p:cNvSpPr txBox="1"/>
          <p:nvPr/>
        </p:nvSpPr>
        <p:spPr>
          <a:xfrm>
            <a:off x="408433" y="2425677"/>
            <a:ext cx="5044530" cy="338554"/>
          </a:xfrm>
          <a:prstGeom prst="rect">
            <a:avLst/>
          </a:prstGeom>
          <a:noFill/>
        </p:spPr>
        <p:txBody>
          <a:bodyPr wrap="square" rtlCol="0">
            <a:spAutoFit/>
          </a:bodyPr>
          <a:lstStyle/>
          <a:p>
            <a:pPr algn="ctr"/>
            <a:r>
              <a:rPr lang="en-IE" sz="1600" b="1">
                <a:hlinkClick r:id="rId7"/>
              </a:rPr>
              <a:t>TEMPLATE</a:t>
            </a:r>
            <a:endParaRPr lang="en-IE" sz="1600" b="1"/>
          </a:p>
        </p:txBody>
      </p:sp>
      <p:pic>
        <p:nvPicPr>
          <p:cNvPr id="6" name="Picture 5" descr="Logo&#10;&#10;Description automatically generated">
            <a:extLst>
              <a:ext uri="{FF2B5EF4-FFF2-40B4-BE49-F238E27FC236}">
                <a16:creationId xmlns:a16="http://schemas.microsoft.com/office/drawing/2014/main" id="{D3B81B1D-E512-07B4-64FB-C78C2A8D3AA8}"/>
              </a:ext>
            </a:extLst>
          </p:cNvPr>
          <p:cNvPicPr>
            <a:picLocks noChangeAspect="1"/>
          </p:cNvPicPr>
          <p:nvPr/>
        </p:nvPicPr>
        <p:blipFill>
          <a:blip r:embed="rId8"/>
          <a:stretch>
            <a:fillRect/>
          </a:stretch>
        </p:blipFill>
        <p:spPr>
          <a:xfrm>
            <a:off x="358814" y="31115"/>
            <a:ext cx="428263" cy="628856"/>
          </a:xfrm>
          <a:prstGeom prst="rect">
            <a:avLst/>
          </a:prstGeom>
        </p:spPr>
      </p:pic>
    </p:spTree>
    <p:extLst>
      <p:ext uri="{BB962C8B-B14F-4D97-AF65-F5344CB8AC3E}">
        <p14:creationId xmlns:p14="http://schemas.microsoft.com/office/powerpoint/2010/main" val="30386832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9EEF9B-457C-E5C0-EE79-A547CD0A30DF}"/>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931207A6-C576-68ED-3417-D79C68833A4C}"/>
              </a:ext>
            </a:extLst>
          </p:cNvPr>
          <p:cNvSpPr/>
          <p:nvPr/>
        </p:nvSpPr>
        <p:spPr>
          <a:xfrm>
            <a:off x="0" y="-28713"/>
            <a:ext cx="12192000" cy="627128"/>
          </a:xfrm>
          <a:prstGeom prst="rect">
            <a:avLst/>
          </a:prstGeom>
          <a:solidFill>
            <a:srgbClr val="00A85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800"/>
          </a:p>
        </p:txBody>
      </p:sp>
      <p:pic>
        <p:nvPicPr>
          <p:cNvPr id="5" name="Picture 4" descr="Untitled-3.emf">
            <a:extLst>
              <a:ext uri="{FF2B5EF4-FFF2-40B4-BE49-F238E27FC236}">
                <a16:creationId xmlns:a16="http://schemas.microsoft.com/office/drawing/2014/main" id="{8EDA9A05-E9F9-B271-F026-C872B2165DC1}"/>
              </a:ext>
            </a:extLst>
          </p:cNvPr>
          <p:cNvPicPr>
            <a:picLocks noChangeAspect="1"/>
          </p:cNvPicPr>
          <p:nvPr/>
        </p:nvPicPr>
        <p:blipFill rotWithShape="1">
          <a:blip r:embed="rId3">
            <a:duotone>
              <a:schemeClr val="accent3">
                <a:shade val="45000"/>
                <a:satMod val="135000"/>
              </a:schemeClr>
              <a:prstClr val="white"/>
            </a:duotone>
          </a:blip>
          <a:srcRect b="90198"/>
          <a:stretch/>
        </p:blipFill>
        <p:spPr>
          <a:xfrm>
            <a:off x="0" y="603269"/>
            <a:ext cx="12192000" cy="424525"/>
          </a:xfrm>
          <a:prstGeom prst="rect">
            <a:avLst/>
          </a:prstGeom>
          <a:solidFill>
            <a:srgbClr val="00A857"/>
          </a:solidFill>
          <a:effectLst/>
        </p:spPr>
      </p:pic>
      <p:sp>
        <p:nvSpPr>
          <p:cNvPr id="27" name="Rectangle 26">
            <a:extLst>
              <a:ext uri="{FF2B5EF4-FFF2-40B4-BE49-F238E27FC236}">
                <a16:creationId xmlns:a16="http://schemas.microsoft.com/office/drawing/2014/main" id="{7CE98039-1116-F193-F838-D381BECB68EC}"/>
              </a:ext>
            </a:extLst>
          </p:cNvPr>
          <p:cNvSpPr>
            <a:spLocks noChangeAspect="1"/>
          </p:cNvSpPr>
          <p:nvPr/>
        </p:nvSpPr>
        <p:spPr>
          <a:xfrm>
            <a:off x="6608409" y="5534560"/>
            <a:ext cx="5583592" cy="1323439"/>
          </a:xfrm>
          <a:prstGeom prst="rect">
            <a:avLst/>
          </a:prstGeom>
          <a:solidFill>
            <a:srgbClr val="00A857"/>
          </a:solidFill>
          <a:ln w="1778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0" name="TextBox 9">
            <a:extLst>
              <a:ext uri="{FF2B5EF4-FFF2-40B4-BE49-F238E27FC236}">
                <a16:creationId xmlns:a16="http://schemas.microsoft.com/office/drawing/2014/main" id="{0300A56E-3EBE-9F4E-2810-1548853AF8CB}"/>
              </a:ext>
            </a:extLst>
          </p:cNvPr>
          <p:cNvSpPr txBox="1"/>
          <p:nvPr/>
        </p:nvSpPr>
        <p:spPr>
          <a:xfrm>
            <a:off x="993554" y="145488"/>
            <a:ext cx="6743829" cy="400110"/>
          </a:xfrm>
          <a:prstGeom prst="rect">
            <a:avLst/>
          </a:prstGeom>
          <a:noFill/>
        </p:spPr>
        <p:txBody>
          <a:bodyPr wrap="square" rtlCol="0">
            <a:spAutoFit/>
          </a:bodyPr>
          <a:lstStyle/>
          <a:p>
            <a:r>
              <a:rPr lang="en-GB" sz="2000" b="1" dirty="0">
                <a:solidFill>
                  <a:schemeClr val="bg1"/>
                </a:solidFill>
              </a:rPr>
              <a:t>Step Two – Environmental Review </a:t>
            </a:r>
          </a:p>
        </p:txBody>
      </p:sp>
      <p:sp>
        <p:nvSpPr>
          <p:cNvPr id="11" name="Rectangle 10">
            <a:extLst>
              <a:ext uri="{FF2B5EF4-FFF2-40B4-BE49-F238E27FC236}">
                <a16:creationId xmlns:a16="http://schemas.microsoft.com/office/drawing/2014/main" id="{89DA6F1B-68EF-1DC3-67DF-014F40DF7AFC}"/>
              </a:ext>
            </a:extLst>
          </p:cNvPr>
          <p:cNvSpPr>
            <a:spLocks noChangeAspect="1"/>
          </p:cNvSpPr>
          <p:nvPr/>
        </p:nvSpPr>
        <p:spPr>
          <a:xfrm>
            <a:off x="6608408" y="1012157"/>
            <a:ext cx="5305787" cy="3537191"/>
          </a:xfrm>
          <a:prstGeom prst="rect">
            <a:avLst/>
          </a:prstGeom>
          <a:noFill/>
          <a:ln w="177800">
            <a:solidFill>
              <a:srgbClr val="00A85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4" name="Plus Sign 13">
            <a:extLst>
              <a:ext uri="{FF2B5EF4-FFF2-40B4-BE49-F238E27FC236}">
                <a16:creationId xmlns:a16="http://schemas.microsoft.com/office/drawing/2014/main" id="{965E66FD-08C9-E71D-A179-0AF634220187}"/>
              </a:ext>
            </a:extLst>
          </p:cNvPr>
          <p:cNvSpPr/>
          <p:nvPr/>
        </p:nvSpPr>
        <p:spPr>
          <a:xfrm>
            <a:off x="8941784" y="3057185"/>
            <a:ext cx="639036" cy="609386"/>
          </a:xfrm>
          <a:prstGeom prst="mathPlus">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8" name="Rectangle 17">
            <a:extLst>
              <a:ext uri="{FF2B5EF4-FFF2-40B4-BE49-F238E27FC236}">
                <a16:creationId xmlns:a16="http://schemas.microsoft.com/office/drawing/2014/main" id="{0627F4C5-96A9-E34C-DB25-9B2681923906}"/>
              </a:ext>
            </a:extLst>
          </p:cNvPr>
          <p:cNvSpPr/>
          <p:nvPr/>
        </p:nvSpPr>
        <p:spPr>
          <a:xfrm>
            <a:off x="277804" y="1012157"/>
            <a:ext cx="5408984" cy="5138272"/>
          </a:xfrm>
          <a:prstGeom prst="rect">
            <a:avLst/>
          </a:prstGeom>
          <a:noFill/>
          <a:ln w="177800">
            <a:solidFill>
              <a:srgbClr val="00A85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9" name="TextBox 18">
            <a:extLst>
              <a:ext uri="{FF2B5EF4-FFF2-40B4-BE49-F238E27FC236}">
                <a16:creationId xmlns:a16="http://schemas.microsoft.com/office/drawing/2014/main" id="{6D3830D8-2355-A5D9-84F4-4F53384159D4}"/>
              </a:ext>
            </a:extLst>
          </p:cNvPr>
          <p:cNvSpPr txBox="1"/>
          <p:nvPr/>
        </p:nvSpPr>
        <p:spPr>
          <a:xfrm>
            <a:off x="6946739" y="4626455"/>
            <a:ext cx="4755403" cy="830997"/>
          </a:xfrm>
          <a:prstGeom prst="rect">
            <a:avLst/>
          </a:prstGeom>
          <a:noFill/>
        </p:spPr>
        <p:txBody>
          <a:bodyPr wrap="square" rtlCol="0">
            <a:spAutoFit/>
          </a:bodyPr>
          <a:lstStyle/>
          <a:p>
            <a:pPr algn="ctr"/>
            <a:r>
              <a:rPr lang="en-IE" sz="1600" dirty="0"/>
              <a:t>GC Food and Biodiversity Awareness Survey results will be asked for on the online form and you can include any graphs or additional results here</a:t>
            </a:r>
          </a:p>
        </p:txBody>
      </p:sp>
      <p:sp>
        <p:nvSpPr>
          <p:cNvPr id="22" name="Plus Sign 21">
            <a:extLst>
              <a:ext uri="{FF2B5EF4-FFF2-40B4-BE49-F238E27FC236}">
                <a16:creationId xmlns:a16="http://schemas.microsoft.com/office/drawing/2014/main" id="{29C8F95D-F531-D76A-158B-214ABB2BCA3C}"/>
              </a:ext>
            </a:extLst>
          </p:cNvPr>
          <p:cNvSpPr/>
          <p:nvPr/>
        </p:nvSpPr>
        <p:spPr>
          <a:xfrm>
            <a:off x="2611180" y="3466993"/>
            <a:ext cx="639036" cy="609386"/>
          </a:xfrm>
          <a:prstGeom prst="mathPlus">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3" name="TextBox 22">
            <a:extLst>
              <a:ext uri="{FF2B5EF4-FFF2-40B4-BE49-F238E27FC236}">
                <a16:creationId xmlns:a16="http://schemas.microsoft.com/office/drawing/2014/main" id="{29DB9E54-0295-A866-C3B0-44AA1B202F9F}"/>
              </a:ext>
            </a:extLst>
          </p:cNvPr>
          <p:cNvSpPr txBox="1"/>
          <p:nvPr/>
        </p:nvSpPr>
        <p:spPr>
          <a:xfrm>
            <a:off x="6608408" y="5534561"/>
            <a:ext cx="5583592" cy="1323439"/>
          </a:xfrm>
          <a:prstGeom prst="rect">
            <a:avLst/>
          </a:prstGeom>
          <a:noFill/>
        </p:spPr>
        <p:txBody>
          <a:bodyPr wrap="square" rtlCol="0">
            <a:spAutoFit/>
          </a:bodyPr>
          <a:lstStyle/>
          <a:p>
            <a:pPr algn="ctr"/>
            <a:r>
              <a:rPr lang="en-IE" sz="1600">
                <a:solidFill>
                  <a:schemeClr val="bg1"/>
                </a:solidFill>
              </a:rPr>
              <a:t>We love to see Environmental Reviews that are designed to understand the situation in your specific school</a:t>
            </a:r>
          </a:p>
          <a:p>
            <a:pPr algn="ctr"/>
            <a:r>
              <a:rPr lang="en-IE" sz="1600">
                <a:solidFill>
                  <a:schemeClr val="bg1"/>
                </a:solidFill>
              </a:rPr>
              <a:t>-</a:t>
            </a:r>
          </a:p>
          <a:p>
            <a:pPr algn="ctr"/>
            <a:r>
              <a:rPr lang="en-IE" sz="1600">
                <a:solidFill>
                  <a:schemeClr val="bg1"/>
                </a:solidFill>
              </a:rPr>
              <a:t>Please feel free to add another slide with any other information you gathered during your environmental review</a:t>
            </a:r>
          </a:p>
        </p:txBody>
      </p:sp>
      <p:pic>
        <p:nvPicPr>
          <p:cNvPr id="2" name="Picture 1" descr="A magnifying glass and a piece of paper&#10;&#10;Description automatically generated">
            <a:extLst>
              <a:ext uri="{FF2B5EF4-FFF2-40B4-BE49-F238E27FC236}">
                <a16:creationId xmlns:a16="http://schemas.microsoft.com/office/drawing/2014/main" id="{485AFADE-448E-DC8F-E3D8-D3848263BE3B}"/>
              </a:ext>
            </a:extLst>
          </p:cNvPr>
          <p:cNvPicPr>
            <a:picLocks noChangeAspect="1"/>
          </p:cNvPicPr>
          <p:nvPr/>
        </p:nvPicPr>
        <p:blipFill rotWithShape="1">
          <a:blip r:embed="rId4">
            <a:biLevel thresh="25000"/>
            <a:extLst>
              <a:ext uri="{28A0092B-C50C-407E-A947-70E740481C1C}">
                <a14:useLocalDpi xmlns:a14="http://schemas.microsoft.com/office/drawing/2010/main" val="0"/>
              </a:ext>
            </a:extLst>
          </a:blip>
          <a:srcRect l="-1" t="21539" r="7752" b="13774"/>
          <a:stretch/>
        </p:blipFill>
        <p:spPr>
          <a:xfrm>
            <a:off x="10886446" y="58442"/>
            <a:ext cx="976159" cy="728198"/>
          </a:xfrm>
          <a:prstGeom prst="rect">
            <a:avLst/>
          </a:prstGeom>
        </p:spPr>
      </p:pic>
      <p:pic>
        <p:nvPicPr>
          <p:cNvPr id="6" name="Graphic 5" descr="Bar graph with upward trend with solid fill">
            <a:extLst>
              <a:ext uri="{FF2B5EF4-FFF2-40B4-BE49-F238E27FC236}">
                <a16:creationId xmlns:a16="http://schemas.microsoft.com/office/drawing/2014/main" id="{1F03466A-EBCB-E274-AF31-898E2E6DCA7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780720" y="2294972"/>
            <a:ext cx="914400" cy="914400"/>
          </a:xfrm>
          <a:prstGeom prst="rect">
            <a:avLst/>
          </a:prstGeom>
        </p:spPr>
      </p:pic>
      <p:sp>
        <p:nvSpPr>
          <p:cNvPr id="12" name="TextBox 11">
            <a:extLst>
              <a:ext uri="{FF2B5EF4-FFF2-40B4-BE49-F238E27FC236}">
                <a16:creationId xmlns:a16="http://schemas.microsoft.com/office/drawing/2014/main" id="{435D46E6-CC5A-CCDE-8113-0672158CB210}"/>
              </a:ext>
            </a:extLst>
          </p:cNvPr>
          <p:cNvSpPr txBox="1"/>
          <p:nvPr/>
        </p:nvSpPr>
        <p:spPr>
          <a:xfrm>
            <a:off x="6199694" y="2010581"/>
            <a:ext cx="6123214" cy="369332"/>
          </a:xfrm>
          <a:prstGeom prst="rect">
            <a:avLst/>
          </a:prstGeom>
          <a:noFill/>
        </p:spPr>
        <p:txBody>
          <a:bodyPr wrap="square">
            <a:spAutoFit/>
          </a:bodyPr>
          <a:lstStyle/>
          <a:p>
            <a:pPr algn="ctr"/>
            <a:r>
              <a:rPr lang="en-IE" sz="1800" b="1">
                <a:hlinkClick r:id="rId6"/>
              </a:rPr>
              <a:t>TEMPLATE</a:t>
            </a:r>
            <a:endParaRPr lang="en-IE" sz="1800" b="1"/>
          </a:p>
        </p:txBody>
      </p:sp>
      <p:sp>
        <p:nvSpPr>
          <p:cNvPr id="13" name="TextBox 12">
            <a:extLst>
              <a:ext uri="{FF2B5EF4-FFF2-40B4-BE49-F238E27FC236}">
                <a16:creationId xmlns:a16="http://schemas.microsoft.com/office/drawing/2014/main" id="{3E29F005-25E9-2A92-49DA-2C7B25DEACF8}"/>
              </a:ext>
            </a:extLst>
          </p:cNvPr>
          <p:cNvSpPr txBox="1"/>
          <p:nvPr/>
        </p:nvSpPr>
        <p:spPr>
          <a:xfrm>
            <a:off x="277803" y="6273225"/>
            <a:ext cx="5305790" cy="1077218"/>
          </a:xfrm>
          <a:prstGeom prst="rect">
            <a:avLst/>
          </a:prstGeom>
          <a:noFill/>
        </p:spPr>
        <p:txBody>
          <a:bodyPr wrap="square" rtlCol="0">
            <a:spAutoFit/>
          </a:bodyPr>
          <a:lstStyle/>
          <a:p>
            <a:pPr algn="ctr"/>
            <a:r>
              <a:rPr lang="en-IE" sz="1600" dirty="0"/>
              <a:t>Include a picture of your Food Habitat Map here!</a:t>
            </a:r>
          </a:p>
          <a:p>
            <a:pPr algn="ctr"/>
            <a:endParaRPr lang="en-IE" sz="1600" dirty="0"/>
          </a:p>
          <a:p>
            <a:pPr algn="ctr"/>
            <a:endParaRPr lang="en-IE" sz="1600" dirty="0"/>
          </a:p>
          <a:p>
            <a:pPr algn="ctr"/>
            <a:endParaRPr lang="en-IE" sz="1600" dirty="0"/>
          </a:p>
        </p:txBody>
      </p:sp>
      <p:pic>
        <p:nvPicPr>
          <p:cNvPr id="20" name="Graphic 19" descr="Clipboard with solid fill">
            <a:extLst>
              <a:ext uri="{FF2B5EF4-FFF2-40B4-BE49-F238E27FC236}">
                <a16:creationId xmlns:a16="http://schemas.microsoft.com/office/drawing/2014/main" id="{7502C0F7-1171-DEAE-DE30-DBCCF3B9DBB5}"/>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2473498" y="2629294"/>
            <a:ext cx="914400" cy="914400"/>
          </a:xfrm>
          <a:prstGeom prst="rect">
            <a:avLst/>
          </a:prstGeom>
        </p:spPr>
      </p:pic>
      <p:pic>
        <p:nvPicPr>
          <p:cNvPr id="7" name="Picture 6" descr="Logo&#10;&#10;Description automatically generated">
            <a:extLst>
              <a:ext uri="{FF2B5EF4-FFF2-40B4-BE49-F238E27FC236}">
                <a16:creationId xmlns:a16="http://schemas.microsoft.com/office/drawing/2014/main" id="{5BF61CC8-B4B8-34BB-AF8E-64BBFECCDBAD}"/>
              </a:ext>
            </a:extLst>
          </p:cNvPr>
          <p:cNvPicPr>
            <a:picLocks noChangeAspect="1"/>
          </p:cNvPicPr>
          <p:nvPr/>
        </p:nvPicPr>
        <p:blipFill>
          <a:blip r:embed="rId8"/>
          <a:stretch>
            <a:fillRect/>
          </a:stretch>
        </p:blipFill>
        <p:spPr>
          <a:xfrm>
            <a:off x="358814" y="31115"/>
            <a:ext cx="428263" cy="628856"/>
          </a:xfrm>
          <a:prstGeom prst="rect">
            <a:avLst/>
          </a:prstGeom>
        </p:spPr>
      </p:pic>
    </p:spTree>
    <p:extLst>
      <p:ext uri="{BB962C8B-B14F-4D97-AF65-F5344CB8AC3E}">
        <p14:creationId xmlns:p14="http://schemas.microsoft.com/office/powerpoint/2010/main" val="36060686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7FF06F-EC8C-78FA-68F2-4970EA568D4F}"/>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9BA285F8-AAA0-4D13-AD01-3740E75F229D}"/>
              </a:ext>
            </a:extLst>
          </p:cNvPr>
          <p:cNvSpPr/>
          <p:nvPr/>
        </p:nvSpPr>
        <p:spPr>
          <a:xfrm>
            <a:off x="0" y="-28713"/>
            <a:ext cx="12192000" cy="627128"/>
          </a:xfrm>
          <a:prstGeom prst="rect">
            <a:avLst/>
          </a:prstGeom>
          <a:solidFill>
            <a:srgbClr val="00A85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800"/>
          </a:p>
        </p:txBody>
      </p:sp>
      <p:pic>
        <p:nvPicPr>
          <p:cNvPr id="11" name="Picture 10" descr="Untitled-3.emf">
            <a:extLst>
              <a:ext uri="{FF2B5EF4-FFF2-40B4-BE49-F238E27FC236}">
                <a16:creationId xmlns:a16="http://schemas.microsoft.com/office/drawing/2014/main" id="{0D6F048B-5603-330A-B0A6-7189AD65491A}"/>
              </a:ext>
            </a:extLst>
          </p:cNvPr>
          <p:cNvPicPr>
            <a:picLocks noChangeAspect="1"/>
          </p:cNvPicPr>
          <p:nvPr/>
        </p:nvPicPr>
        <p:blipFill rotWithShape="1">
          <a:blip r:embed="rId3">
            <a:duotone>
              <a:schemeClr val="accent3">
                <a:shade val="45000"/>
                <a:satMod val="135000"/>
              </a:schemeClr>
              <a:prstClr val="white"/>
            </a:duotone>
          </a:blip>
          <a:srcRect b="90198"/>
          <a:stretch/>
        </p:blipFill>
        <p:spPr>
          <a:xfrm>
            <a:off x="0" y="603269"/>
            <a:ext cx="12192000" cy="424525"/>
          </a:xfrm>
          <a:prstGeom prst="rect">
            <a:avLst/>
          </a:prstGeom>
          <a:solidFill>
            <a:srgbClr val="00A857"/>
          </a:solidFill>
          <a:effectLst/>
        </p:spPr>
      </p:pic>
      <p:sp>
        <p:nvSpPr>
          <p:cNvPr id="27" name="Rectangle 26">
            <a:extLst>
              <a:ext uri="{FF2B5EF4-FFF2-40B4-BE49-F238E27FC236}">
                <a16:creationId xmlns:a16="http://schemas.microsoft.com/office/drawing/2014/main" id="{8F165C2F-D18A-6057-44BF-DE8241E11ED4}"/>
              </a:ext>
            </a:extLst>
          </p:cNvPr>
          <p:cNvSpPr>
            <a:spLocks noChangeAspect="1"/>
          </p:cNvSpPr>
          <p:nvPr/>
        </p:nvSpPr>
        <p:spPr>
          <a:xfrm>
            <a:off x="6379245" y="5780781"/>
            <a:ext cx="5812756" cy="1077218"/>
          </a:xfrm>
          <a:prstGeom prst="rect">
            <a:avLst/>
          </a:prstGeom>
          <a:solidFill>
            <a:srgbClr val="00A857"/>
          </a:solidFill>
          <a:ln w="1778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0" name="TextBox 9">
            <a:extLst>
              <a:ext uri="{FF2B5EF4-FFF2-40B4-BE49-F238E27FC236}">
                <a16:creationId xmlns:a16="http://schemas.microsoft.com/office/drawing/2014/main" id="{A5B72660-426E-B1BF-4DE3-9C6FCD6E794A}"/>
              </a:ext>
            </a:extLst>
          </p:cNvPr>
          <p:cNvSpPr txBox="1"/>
          <p:nvPr/>
        </p:nvSpPr>
        <p:spPr>
          <a:xfrm>
            <a:off x="993554" y="141489"/>
            <a:ext cx="6743829" cy="400110"/>
          </a:xfrm>
          <a:prstGeom prst="rect">
            <a:avLst/>
          </a:prstGeom>
          <a:noFill/>
        </p:spPr>
        <p:txBody>
          <a:bodyPr wrap="square" rtlCol="0">
            <a:spAutoFit/>
          </a:bodyPr>
          <a:lstStyle/>
          <a:p>
            <a:r>
              <a:rPr lang="en-GB" sz="2000" b="1" dirty="0">
                <a:solidFill>
                  <a:schemeClr val="bg1"/>
                </a:solidFill>
              </a:rPr>
              <a:t>Step Three – Your Actions</a:t>
            </a:r>
          </a:p>
        </p:txBody>
      </p:sp>
      <p:sp>
        <p:nvSpPr>
          <p:cNvPr id="18" name="Rectangle 17">
            <a:extLst>
              <a:ext uri="{FF2B5EF4-FFF2-40B4-BE49-F238E27FC236}">
                <a16:creationId xmlns:a16="http://schemas.microsoft.com/office/drawing/2014/main" id="{C4EDAA38-0003-7BA8-2FC4-581000DA6269}"/>
              </a:ext>
            </a:extLst>
          </p:cNvPr>
          <p:cNvSpPr/>
          <p:nvPr/>
        </p:nvSpPr>
        <p:spPr>
          <a:xfrm>
            <a:off x="277803" y="1084495"/>
            <a:ext cx="11636391" cy="4566021"/>
          </a:xfrm>
          <a:prstGeom prst="rect">
            <a:avLst/>
          </a:prstGeom>
          <a:noFill/>
          <a:ln w="177800">
            <a:solidFill>
              <a:srgbClr val="00A85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3" name="TextBox 22">
            <a:extLst>
              <a:ext uri="{FF2B5EF4-FFF2-40B4-BE49-F238E27FC236}">
                <a16:creationId xmlns:a16="http://schemas.microsoft.com/office/drawing/2014/main" id="{CBB25220-B51E-E02E-6FED-9764F8BD57DD}"/>
              </a:ext>
            </a:extLst>
          </p:cNvPr>
          <p:cNvSpPr txBox="1"/>
          <p:nvPr/>
        </p:nvSpPr>
        <p:spPr>
          <a:xfrm>
            <a:off x="6455338" y="5781249"/>
            <a:ext cx="5660570" cy="1354217"/>
          </a:xfrm>
          <a:prstGeom prst="rect">
            <a:avLst/>
          </a:prstGeom>
          <a:noFill/>
        </p:spPr>
        <p:txBody>
          <a:bodyPr wrap="square" rtlCol="0">
            <a:spAutoFit/>
          </a:bodyPr>
          <a:lstStyle/>
          <a:p>
            <a:pPr algn="ctr"/>
            <a:r>
              <a:rPr lang="en-IE" sz="1600" dirty="0">
                <a:solidFill>
                  <a:schemeClr val="bg1"/>
                </a:solidFill>
              </a:rPr>
              <a:t>You are asked to upload the action plan directly to the online form on submit. This is to make it easier for us to read!</a:t>
            </a:r>
          </a:p>
          <a:p>
            <a:pPr algn="ctr"/>
            <a:r>
              <a:rPr lang="en-IE" sz="1600" b="1" dirty="0">
                <a:solidFill>
                  <a:schemeClr val="bg1"/>
                </a:solidFill>
                <a:hlinkClick r:id="rId4">
                  <a:extLst>
                    <a:ext uri="{A12FA001-AC4F-418D-AE19-62706E023703}">
                      <ahyp:hlinkClr xmlns:ahyp="http://schemas.microsoft.com/office/drawing/2018/hyperlinkcolor" val="tx"/>
                    </a:ext>
                  </a:extLst>
                </a:hlinkClick>
              </a:rPr>
              <a:t>TEMPLATE</a:t>
            </a:r>
            <a:endParaRPr lang="en-IE" sz="1600" b="1" dirty="0">
              <a:solidFill>
                <a:schemeClr val="bg1"/>
              </a:solidFill>
            </a:endParaRPr>
          </a:p>
          <a:p>
            <a:pPr algn="ctr"/>
            <a:endParaRPr lang="en-IE" sz="1600" dirty="0">
              <a:solidFill>
                <a:schemeClr val="bg1"/>
              </a:solidFill>
            </a:endParaRPr>
          </a:p>
          <a:p>
            <a:pPr algn="ctr"/>
            <a:r>
              <a:rPr lang="en-IE" sz="1600" dirty="0">
                <a:solidFill>
                  <a:schemeClr val="bg1"/>
                </a:solidFill>
              </a:rPr>
              <a:t>-</a:t>
            </a:r>
          </a:p>
        </p:txBody>
      </p:sp>
      <p:sp>
        <p:nvSpPr>
          <p:cNvPr id="13" name="TextBox 12">
            <a:extLst>
              <a:ext uri="{FF2B5EF4-FFF2-40B4-BE49-F238E27FC236}">
                <a16:creationId xmlns:a16="http://schemas.microsoft.com/office/drawing/2014/main" id="{7521D1E6-3A9E-5FFF-BDE1-9F4B701FE4B7}"/>
              </a:ext>
            </a:extLst>
          </p:cNvPr>
          <p:cNvSpPr txBox="1"/>
          <p:nvPr/>
        </p:nvSpPr>
        <p:spPr>
          <a:xfrm>
            <a:off x="157155" y="5780781"/>
            <a:ext cx="6298183" cy="1077218"/>
          </a:xfrm>
          <a:prstGeom prst="rect">
            <a:avLst/>
          </a:prstGeom>
          <a:noFill/>
        </p:spPr>
        <p:txBody>
          <a:bodyPr wrap="square" rtlCol="0">
            <a:spAutoFit/>
          </a:bodyPr>
          <a:lstStyle/>
          <a:p>
            <a:pPr algn="ctr"/>
            <a:r>
              <a:rPr lang="en-IE" sz="1600" dirty="0"/>
              <a:t>Show us some pictures or descriptions of growing or cooking actions along with an image or description on your Global Topic work.</a:t>
            </a:r>
          </a:p>
          <a:p>
            <a:pPr algn="ctr"/>
            <a:r>
              <a:rPr lang="en-IE" sz="1600" dirty="0"/>
              <a:t>Please feel free to add another slide with any further actions</a:t>
            </a:r>
          </a:p>
          <a:p>
            <a:pPr algn="ctr"/>
            <a:endParaRPr lang="en-IE" sz="1600" dirty="0"/>
          </a:p>
        </p:txBody>
      </p:sp>
      <p:pic>
        <p:nvPicPr>
          <p:cNvPr id="3" name="Picture 2" descr="A blue arrow in a circle&#10;&#10;Description automatically generated">
            <a:extLst>
              <a:ext uri="{FF2B5EF4-FFF2-40B4-BE49-F238E27FC236}">
                <a16:creationId xmlns:a16="http://schemas.microsoft.com/office/drawing/2014/main" id="{792ED932-43EE-9803-5166-7C196036C5ED}"/>
              </a:ext>
            </a:extLst>
          </p:cNvPr>
          <p:cNvPicPr>
            <a:picLocks noChangeAspect="1"/>
          </p:cNvPicPr>
          <p:nvPr/>
        </p:nvPicPr>
        <p:blipFill rotWithShape="1">
          <a:blip r:embed="rId5">
            <a:biLevel thresh="25000"/>
            <a:extLst>
              <a:ext uri="{28A0092B-C50C-407E-A947-70E740481C1C}">
                <a14:useLocalDpi xmlns:a14="http://schemas.microsoft.com/office/drawing/2010/main" val="0"/>
              </a:ext>
            </a:extLst>
          </a:blip>
          <a:srcRect l="12400" t="11072" r="10587" b="33637"/>
          <a:stretch/>
        </p:blipFill>
        <p:spPr>
          <a:xfrm>
            <a:off x="11093104" y="17320"/>
            <a:ext cx="821091" cy="627128"/>
          </a:xfrm>
          <a:prstGeom prst="rect">
            <a:avLst/>
          </a:prstGeom>
        </p:spPr>
      </p:pic>
      <p:sp>
        <p:nvSpPr>
          <p:cNvPr id="5" name="Plus Sign 4">
            <a:extLst>
              <a:ext uri="{FF2B5EF4-FFF2-40B4-BE49-F238E27FC236}">
                <a16:creationId xmlns:a16="http://schemas.microsoft.com/office/drawing/2014/main" id="{E1F85C18-C69A-69CC-51D9-D1A829E71F76}"/>
              </a:ext>
            </a:extLst>
          </p:cNvPr>
          <p:cNvSpPr/>
          <p:nvPr/>
        </p:nvSpPr>
        <p:spPr>
          <a:xfrm>
            <a:off x="5776480" y="3249985"/>
            <a:ext cx="639036" cy="609386"/>
          </a:xfrm>
          <a:prstGeom prst="mathPlus">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7" name="Graphic 6" descr="Table with solid fill">
            <a:extLst>
              <a:ext uri="{FF2B5EF4-FFF2-40B4-BE49-F238E27FC236}">
                <a16:creationId xmlns:a16="http://schemas.microsoft.com/office/drawing/2014/main" id="{0C1566A9-12EB-5A75-0176-F1504F696FF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638798" y="2525527"/>
            <a:ext cx="914400" cy="914400"/>
          </a:xfrm>
          <a:prstGeom prst="rect">
            <a:avLst/>
          </a:prstGeom>
        </p:spPr>
      </p:pic>
      <p:pic>
        <p:nvPicPr>
          <p:cNvPr id="8" name="Picture 7" descr="Logo&#10;&#10;Description automatically generated">
            <a:extLst>
              <a:ext uri="{FF2B5EF4-FFF2-40B4-BE49-F238E27FC236}">
                <a16:creationId xmlns:a16="http://schemas.microsoft.com/office/drawing/2014/main" id="{8CABB6F4-736B-F27A-F5BD-639E7D960F7C}"/>
              </a:ext>
            </a:extLst>
          </p:cNvPr>
          <p:cNvPicPr>
            <a:picLocks noChangeAspect="1"/>
          </p:cNvPicPr>
          <p:nvPr/>
        </p:nvPicPr>
        <p:blipFill>
          <a:blip r:embed="rId7"/>
          <a:stretch>
            <a:fillRect/>
          </a:stretch>
        </p:blipFill>
        <p:spPr>
          <a:xfrm>
            <a:off x="358814" y="31115"/>
            <a:ext cx="428263" cy="628856"/>
          </a:xfrm>
          <a:prstGeom prst="rect">
            <a:avLst/>
          </a:prstGeom>
        </p:spPr>
      </p:pic>
    </p:spTree>
    <p:extLst>
      <p:ext uri="{BB962C8B-B14F-4D97-AF65-F5344CB8AC3E}">
        <p14:creationId xmlns:p14="http://schemas.microsoft.com/office/powerpoint/2010/main" val="39447448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15285D-5787-E5BF-C25A-56F31FF9D35A}"/>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8B2F4015-1868-4549-4B53-A464E2DE43BD}"/>
              </a:ext>
            </a:extLst>
          </p:cNvPr>
          <p:cNvSpPr/>
          <p:nvPr/>
        </p:nvSpPr>
        <p:spPr>
          <a:xfrm>
            <a:off x="0" y="-28713"/>
            <a:ext cx="12192000" cy="627128"/>
          </a:xfrm>
          <a:prstGeom prst="rect">
            <a:avLst/>
          </a:prstGeom>
          <a:solidFill>
            <a:srgbClr val="00A85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800"/>
          </a:p>
        </p:txBody>
      </p:sp>
      <p:pic>
        <p:nvPicPr>
          <p:cNvPr id="12" name="Picture 11" descr="Untitled-3.emf">
            <a:extLst>
              <a:ext uri="{FF2B5EF4-FFF2-40B4-BE49-F238E27FC236}">
                <a16:creationId xmlns:a16="http://schemas.microsoft.com/office/drawing/2014/main" id="{3E3E5FF1-0B8E-706F-F5CF-625DD4ED2A0B}"/>
              </a:ext>
            </a:extLst>
          </p:cNvPr>
          <p:cNvPicPr>
            <a:picLocks noChangeAspect="1"/>
          </p:cNvPicPr>
          <p:nvPr/>
        </p:nvPicPr>
        <p:blipFill rotWithShape="1">
          <a:blip r:embed="rId3">
            <a:duotone>
              <a:schemeClr val="accent3">
                <a:shade val="45000"/>
                <a:satMod val="135000"/>
              </a:schemeClr>
              <a:prstClr val="white"/>
            </a:duotone>
          </a:blip>
          <a:srcRect b="90198"/>
          <a:stretch/>
        </p:blipFill>
        <p:spPr>
          <a:xfrm>
            <a:off x="0" y="603269"/>
            <a:ext cx="12192000" cy="424525"/>
          </a:xfrm>
          <a:prstGeom prst="rect">
            <a:avLst/>
          </a:prstGeom>
          <a:solidFill>
            <a:srgbClr val="00A857"/>
          </a:solidFill>
          <a:effectLst/>
        </p:spPr>
      </p:pic>
      <p:sp>
        <p:nvSpPr>
          <p:cNvPr id="28" name="Rectangle 27">
            <a:extLst>
              <a:ext uri="{FF2B5EF4-FFF2-40B4-BE49-F238E27FC236}">
                <a16:creationId xmlns:a16="http://schemas.microsoft.com/office/drawing/2014/main" id="{7E532B85-6AB7-EFA0-E4BD-A6C6F8876FC3}"/>
              </a:ext>
            </a:extLst>
          </p:cNvPr>
          <p:cNvSpPr>
            <a:spLocks noChangeAspect="1"/>
          </p:cNvSpPr>
          <p:nvPr/>
        </p:nvSpPr>
        <p:spPr>
          <a:xfrm>
            <a:off x="6608409" y="5534560"/>
            <a:ext cx="5583592" cy="1323439"/>
          </a:xfrm>
          <a:prstGeom prst="rect">
            <a:avLst/>
          </a:prstGeom>
          <a:solidFill>
            <a:srgbClr val="00A857"/>
          </a:solidFill>
          <a:ln w="1778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2" name="Picture 1" descr="Icon&#10;&#10;Description automatically generated">
            <a:extLst>
              <a:ext uri="{FF2B5EF4-FFF2-40B4-BE49-F238E27FC236}">
                <a16:creationId xmlns:a16="http://schemas.microsoft.com/office/drawing/2014/main" id="{087FED5F-EBC0-A227-9C24-D9CFB7E06692}"/>
              </a:ext>
            </a:extLst>
          </p:cNvPr>
          <p:cNvPicPr>
            <a:picLocks noChangeAspect="1"/>
          </p:cNvPicPr>
          <p:nvPr/>
        </p:nvPicPr>
        <p:blipFill rotWithShape="1">
          <a:blip r:embed="rId4">
            <a:biLevel thresh="25000"/>
            <a:extLst>
              <a:ext uri="{28A0092B-C50C-407E-A947-70E740481C1C}">
                <a14:useLocalDpi xmlns:a14="http://schemas.microsoft.com/office/drawing/2010/main" val="0"/>
              </a:ext>
            </a:extLst>
          </a:blip>
          <a:srcRect t="16751" b="24695"/>
          <a:stretch/>
        </p:blipFill>
        <p:spPr>
          <a:xfrm>
            <a:off x="10896957" y="-17192"/>
            <a:ext cx="1120435" cy="686389"/>
          </a:xfrm>
          <a:prstGeom prst="rect">
            <a:avLst/>
          </a:prstGeom>
        </p:spPr>
      </p:pic>
      <p:sp>
        <p:nvSpPr>
          <p:cNvPr id="3" name="Rectangle 2">
            <a:extLst>
              <a:ext uri="{FF2B5EF4-FFF2-40B4-BE49-F238E27FC236}">
                <a16:creationId xmlns:a16="http://schemas.microsoft.com/office/drawing/2014/main" id="{4553596E-F502-C5CF-E025-C21ABA1E74B4}"/>
              </a:ext>
            </a:extLst>
          </p:cNvPr>
          <p:cNvSpPr>
            <a:spLocks noChangeAspect="1"/>
          </p:cNvSpPr>
          <p:nvPr/>
        </p:nvSpPr>
        <p:spPr>
          <a:xfrm>
            <a:off x="6608408" y="1012157"/>
            <a:ext cx="5305787" cy="3537191"/>
          </a:xfrm>
          <a:prstGeom prst="rect">
            <a:avLst/>
          </a:prstGeom>
          <a:noFill/>
          <a:ln w="177800">
            <a:solidFill>
              <a:srgbClr val="00A85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5" name="Plus Sign 4">
            <a:extLst>
              <a:ext uri="{FF2B5EF4-FFF2-40B4-BE49-F238E27FC236}">
                <a16:creationId xmlns:a16="http://schemas.microsoft.com/office/drawing/2014/main" id="{CFB55E03-C03A-E0E3-983F-9D0CBF37FB8B}"/>
              </a:ext>
            </a:extLst>
          </p:cNvPr>
          <p:cNvSpPr/>
          <p:nvPr/>
        </p:nvSpPr>
        <p:spPr>
          <a:xfrm>
            <a:off x="8941784" y="3057185"/>
            <a:ext cx="639036" cy="609386"/>
          </a:xfrm>
          <a:prstGeom prst="mathPlus">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extBox 5">
            <a:extLst>
              <a:ext uri="{FF2B5EF4-FFF2-40B4-BE49-F238E27FC236}">
                <a16:creationId xmlns:a16="http://schemas.microsoft.com/office/drawing/2014/main" id="{EE01C10F-51CD-ED5B-55DE-FC5669FB58E3}"/>
              </a:ext>
            </a:extLst>
          </p:cNvPr>
          <p:cNvSpPr txBox="1"/>
          <p:nvPr/>
        </p:nvSpPr>
        <p:spPr>
          <a:xfrm>
            <a:off x="6845499" y="4669998"/>
            <a:ext cx="4831603" cy="830997"/>
          </a:xfrm>
          <a:prstGeom prst="rect">
            <a:avLst/>
          </a:prstGeom>
          <a:noFill/>
        </p:spPr>
        <p:txBody>
          <a:bodyPr wrap="square" rtlCol="0">
            <a:spAutoFit/>
          </a:bodyPr>
          <a:lstStyle/>
          <a:p>
            <a:pPr algn="ctr"/>
            <a:r>
              <a:rPr lang="en-IE" sz="1600" dirty="0"/>
              <a:t>The Year 2 GC Food and Biodiversity Survey results will be asked for on the online form and you can include any graphs or additional results here</a:t>
            </a:r>
          </a:p>
        </p:txBody>
      </p:sp>
      <p:pic>
        <p:nvPicPr>
          <p:cNvPr id="7" name="Graphic 6" descr="Bar graph with upward trend with solid fill">
            <a:extLst>
              <a:ext uri="{FF2B5EF4-FFF2-40B4-BE49-F238E27FC236}">
                <a16:creationId xmlns:a16="http://schemas.microsoft.com/office/drawing/2014/main" id="{70C1CEBD-B8F4-7215-F088-F61A2D73C28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780720" y="2294972"/>
            <a:ext cx="914400" cy="914400"/>
          </a:xfrm>
          <a:prstGeom prst="rect">
            <a:avLst/>
          </a:prstGeom>
        </p:spPr>
      </p:pic>
      <p:sp>
        <p:nvSpPr>
          <p:cNvPr id="19" name="Rectangle 18">
            <a:extLst>
              <a:ext uri="{FF2B5EF4-FFF2-40B4-BE49-F238E27FC236}">
                <a16:creationId xmlns:a16="http://schemas.microsoft.com/office/drawing/2014/main" id="{2A4FDFD8-82A0-42FB-6752-6C2C3E0ABA15}"/>
              </a:ext>
            </a:extLst>
          </p:cNvPr>
          <p:cNvSpPr/>
          <p:nvPr/>
        </p:nvSpPr>
        <p:spPr>
          <a:xfrm>
            <a:off x="277804" y="1012157"/>
            <a:ext cx="5408984" cy="4866130"/>
          </a:xfrm>
          <a:prstGeom prst="rect">
            <a:avLst/>
          </a:prstGeom>
          <a:noFill/>
          <a:ln w="177800">
            <a:solidFill>
              <a:srgbClr val="00A85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0" name="Plus Sign 19">
            <a:extLst>
              <a:ext uri="{FF2B5EF4-FFF2-40B4-BE49-F238E27FC236}">
                <a16:creationId xmlns:a16="http://schemas.microsoft.com/office/drawing/2014/main" id="{E5C88A53-D383-CB1B-C47D-7534160D8328}"/>
              </a:ext>
            </a:extLst>
          </p:cNvPr>
          <p:cNvSpPr/>
          <p:nvPr/>
        </p:nvSpPr>
        <p:spPr>
          <a:xfrm>
            <a:off x="2611181" y="3514385"/>
            <a:ext cx="639036" cy="609386"/>
          </a:xfrm>
          <a:prstGeom prst="mathPlus">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1" name="TextBox 20">
            <a:extLst>
              <a:ext uri="{FF2B5EF4-FFF2-40B4-BE49-F238E27FC236}">
                <a16:creationId xmlns:a16="http://schemas.microsoft.com/office/drawing/2014/main" id="{6BF006AA-578B-3D3F-B976-98874CAE0829}"/>
              </a:ext>
            </a:extLst>
          </p:cNvPr>
          <p:cNvSpPr txBox="1"/>
          <p:nvPr/>
        </p:nvSpPr>
        <p:spPr>
          <a:xfrm>
            <a:off x="277804" y="6027003"/>
            <a:ext cx="5305790" cy="830997"/>
          </a:xfrm>
          <a:prstGeom prst="rect">
            <a:avLst/>
          </a:prstGeom>
          <a:noFill/>
        </p:spPr>
        <p:txBody>
          <a:bodyPr wrap="square" rtlCol="0">
            <a:spAutoFit/>
          </a:bodyPr>
          <a:lstStyle/>
          <a:p>
            <a:pPr algn="ctr"/>
            <a:r>
              <a:rPr lang="en-IE" sz="1600" dirty="0"/>
              <a:t>Include photos of your </a:t>
            </a:r>
            <a:r>
              <a:rPr lang="en-IE" sz="1600" b="1" dirty="0"/>
              <a:t>year 2  Food Habitat Map. </a:t>
            </a:r>
            <a:r>
              <a:rPr lang="en-IE" sz="1600" dirty="0"/>
              <a:t>This should clearly show any additions of improvements from Year 1. </a:t>
            </a:r>
          </a:p>
        </p:txBody>
      </p:sp>
      <p:pic>
        <p:nvPicPr>
          <p:cNvPr id="24" name="Graphic 23" descr="Lightbulb with solid fill">
            <a:extLst>
              <a:ext uri="{FF2B5EF4-FFF2-40B4-BE49-F238E27FC236}">
                <a16:creationId xmlns:a16="http://schemas.microsoft.com/office/drawing/2014/main" id="{4B5ABF09-BE7E-2EB2-9366-357345D26FD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473499" y="2599985"/>
            <a:ext cx="914400" cy="914400"/>
          </a:xfrm>
          <a:prstGeom prst="rect">
            <a:avLst/>
          </a:prstGeom>
        </p:spPr>
      </p:pic>
      <p:sp>
        <p:nvSpPr>
          <p:cNvPr id="26" name="TextBox 25">
            <a:extLst>
              <a:ext uri="{FF2B5EF4-FFF2-40B4-BE49-F238E27FC236}">
                <a16:creationId xmlns:a16="http://schemas.microsoft.com/office/drawing/2014/main" id="{B480CEDD-9A1D-C048-60C6-5B7F21B2DC64}"/>
              </a:ext>
            </a:extLst>
          </p:cNvPr>
          <p:cNvSpPr txBox="1"/>
          <p:nvPr/>
        </p:nvSpPr>
        <p:spPr>
          <a:xfrm>
            <a:off x="6608408" y="5534561"/>
            <a:ext cx="5583592" cy="1323439"/>
          </a:xfrm>
          <a:prstGeom prst="rect">
            <a:avLst/>
          </a:prstGeom>
          <a:noFill/>
        </p:spPr>
        <p:txBody>
          <a:bodyPr wrap="square" rtlCol="0">
            <a:spAutoFit/>
          </a:bodyPr>
          <a:lstStyle/>
          <a:p>
            <a:pPr algn="ctr"/>
            <a:r>
              <a:rPr lang="en-IE" sz="1600">
                <a:solidFill>
                  <a:schemeClr val="bg1"/>
                </a:solidFill>
              </a:rPr>
              <a:t>This step aims to test and assess how effective the Green-Schools actions being taken are and if they are successful</a:t>
            </a:r>
          </a:p>
          <a:p>
            <a:pPr algn="ctr"/>
            <a:r>
              <a:rPr lang="en-IE" sz="1600">
                <a:solidFill>
                  <a:schemeClr val="bg1"/>
                </a:solidFill>
              </a:rPr>
              <a:t>-</a:t>
            </a:r>
          </a:p>
          <a:p>
            <a:pPr algn="ctr"/>
            <a:r>
              <a:rPr lang="en-IE" sz="1600">
                <a:solidFill>
                  <a:schemeClr val="bg1"/>
                </a:solidFill>
              </a:rPr>
              <a:t>Please feel free to add another slide with more information about how you carried out Monitoring &amp; Evaluation</a:t>
            </a:r>
          </a:p>
        </p:txBody>
      </p:sp>
      <p:sp>
        <p:nvSpPr>
          <p:cNvPr id="13" name="TextBox 12">
            <a:extLst>
              <a:ext uri="{FF2B5EF4-FFF2-40B4-BE49-F238E27FC236}">
                <a16:creationId xmlns:a16="http://schemas.microsoft.com/office/drawing/2014/main" id="{2C300CDA-2438-C817-63F7-58129C176E3F}"/>
              </a:ext>
            </a:extLst>
          </p:cNvPr>
          <p:cNvSpPr txBox="1"/>
          <p:nvPr/>
        </p:nvSpPr>
        <p:spPr>
          <a:xfrm>
            <a:off x="6199694" y="2010581"/>
            <a:ext cx="6123214" cy="369332"/>
          </a:xfrm>
          <a:prstGeom prst="rect">
            <a:avLst/>
          </a:prstGeom>
          <a:noFill/>
        </p:spPr>
        <p:txBody>
          <a:bodyPr wrap="square">
            <a:spAutoFit/>
          </a:bodyPr>
          <a:lstStyle/>
          <a:p>
            <a:pPr algn="ctr"/>
            <a:r>
              <a:rPr lang="en-IE" sz="1800" b="1">
                <a:hlinkClick r:id="rId7"/>
              </a:rPr>
              <a:t>TEMPLATE</a:t>
            </a:r>
            <a:endParaRPr lang="en-IE" sz="1800" b="1"/>
          </a:p>
        </p:txBody>
      </p:sp>
      <p:pic>
        <p:nvPicPr>
          <p:cNvPr id="8" name="Picture 7" descr="Logo&#10;&#10;Description automatically generated">
            <a:extLst>
              <a:ext uri="{FF2B5EF4-FFF2-40B4-BE49-F238E27FC236}">
                <a16:creationId xmlns:a16="http://schemas.microsoft.com/office/drawing/2014/main" id="{E893EA72-CE73-2A98-1B54-16640528B786}"/>
              </a:ext>
            </a:extLst>
          </p:cNvPr>
          <p:cNvPicPr>
            <a:picLocks noChangeAspect="1"/>
          </p:cNvPicPr>
          <p:nvPr/>
        </p:nvPicPr>
        <p:blipFill>
          <a:blip r:embed="rId8"/>
          <a:stretch>
            <a:fillRect/>
          </a:stretch>
        </p:blipFill>
        <p:spPr>
          <a:xfrm>
            <a:off x="358814" y="31115"/>
            <a:ext cx="428263" cy="628856"/>
          </a:xfrm>
          <a:prstGeom prst="rect">
            <a:avLst/>
          </a:prstGeom>
        </p:spPr>
      </p:pic>
      <p:sp>
        <p:nvSpPr>
          <p:cNvPr id="14" name="TextBox 13">
            <a:extLst>
              <a:ext uri="{FF2B5EF4-FFF2-40B4-BE49-F238E27FC236}">
                <a16:creationId xmlns:a16="http://schemas.microsoft.com/office/drawing/2014/main" id="{28991C23-7AEC-D4A6-F9B0-914A81288C92}"/>
              </a:ext>
            </a:extLst>
          </p:cNvPr>
          <p:cNvSpPr txBox="1"/>
          <p:nvPr/>
        </p:nvSpPr>
        <p:spPr>
          <a:xfrm>
            <a:off x="993554" y="125947"/>
            <a:ext cx="6743829" cy="400110"/>
          </a:xfrm>
          <a:prstGeom prst="rect">
            <a:avLst/>
          </a:prstGeom>
          <a:noFill/>
        </p:spPr>
        <p:txBody>
          <a:bodyPr wrap="square" rtlCol="0">
            <a:spAutoFit/>
          </a:bodyPr>
          <a:lstStyle/>
          <a:p>
            <a:r>
              <a:rPr lang="en-GB" sz="2000" b="1" dirty="0">
                <a:solidFill>
                  <a:schemeClr val="bg1"/>
                </a:solidFill>
              </a:rPr>
              <a:t>Step Four – How are we Doing? (Monitoring &amp; Evaluation )</a:t>
            </a:r>
          </a:p>
        </p:txBody>
      </p:sp>
    </p:spTree>
    <p:extLst>
      <p:ext uri="{BB962C8B-B14F-4D97-AF65-F5344CB8AC3E}">
        <p14:creationId xmlns:p14="http://schemas.microsoft.com/office/powerpoint/2010/main" val="30790380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69A05A-9A27-DE5C-BB7A-C06D69FB34C1}"/>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24E2203E-5419-3147-4DD2-28E46E8E78CD}"/>
              </a:ext>
            </a:extLst>
          </p:cNvPr>
          <p:cNvSpPr/>
          <p:nvPr/>
        </p:nvSpPr>
        <p:spPr>
          <a:xfrm>
            <a:off x="0" y="-28713"/>
            <a:ext cx="12192000" cy="627128"/>
          </a:xfrm>
          <a:prstGeom prst="rect">
            <a:avLst/>
          </a:prstGeom>
          <a:solidFill>
            <a:srgbClr val="00A85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800"/>
          </a:p>
        </p:txBody>
      </p:sp>
      <p:pic>
        <p:nvPicPr>
          <p:cNvPr id="7" name="Picture 6" descr="Untitled-3.emf">
            <a:extLst>
              <a:ext uri="{FF2B5EF4-FFF2-40B4-BE49-F238E27FC236}">
                <a16:creationId xmlns:a16="http://schemas.microsoft.com/office/drawing/2014/main" id="{A455B045-32DB-CA15-242F-2E83D14C5BEB}"/>
              </a:ext>
            </a:extLst>
          </p:cNvPr>
          <p:cNvPicPr>
            <a:picLocks noChangeAspect="1"/>
          </p:cNvPicPr>
          <p:nvPr/>
        </p:nvPicPr>
        <p:blipFill rotWithShape="1">
          <a:blip r:embed="rId3">
            <a:duotone>
              <a:schemeClr val="accent3">
                <a:shade val="45000"/>
                <a:satMod val="135000"/>
              </a:schemeClr>
              <a:prstClr val="white"/>
            </a:duotone>
          </a:blip>
          <a:srcRect b="90198"/>
          <a:stretch/>
        </p:blipFill>
        <p:spPr>
          <a:xfrm>
            <a:off x="0" y="603269"/>
            <a:ext cx="12192000" cy="424525"/>
          </a:xfrm>
          <a:prstGeom prst="rect">
            <a:avLst/>
          </a:prstGeom>
          <a:solidFill>
            <a:srgbClr val="00A857"/>
          </a:solidFill>
          <a:effectLst/>
        </p:spPr>
      </p:pic>
      <p:sp>
        <p:nvSpPr>
          <p:cNvPr id="10" name="TextBox 9">
            <a:extLst>
              <a:ext uri="{FF2B5EF4-FFF2-40B4-BE49-F238E27FC236}">
                <a16:creationId xmlns:a16="http://schemas.microsoft.com/office/drawing/2014/main" id="{54BA90F7-98CD-B18E-443D-A434E12984A2}"/>
              </a:ext>
            </a:extLst>
          </p:cNvPr>
          <p:cNvSpPr txBox="1"/>
          <p:nvPr/>
        </p:nvSpPr>
        <p:spPr>
          <a:xfrm>
            <a:off x="993554" y="134830"/>
            <a:ext cx="6743829" cy="400110"/>
          </a:xfrm>
          <a:prstGeom prst="rect">
            <a:avLst/>
          </a:prstGeom>
          <a:noFill/>
        </p:spPr>
        <p:txBody>
          <a:bodyPr wrap="square" rtlCol="0">
            <a:spAutoFit/>
          </a:bodyPr>
          <a:lstStyle/>
          <a:p>
            <a:r>
              <a:rPr lang="en-GB" sz="2000" b="1" dirty="0">
                <a:solidFill>
                  <a:schemeClr val="bg1"/>
                </a:solidFill>
              </a:rPr>
              <a:t>Step Five – Class Work (Curriculum Links) </a:t>
            </a:r>
          </a:p>
        </p:txBody>
      </p:sp>
      <p:pic>
        <p:nvPicPr>
          <p:cNvPr id="4" name="Picture 3" descr="Icon&#10;&#10;Description automatically generated">
            <a:extLst>
              <a:ext uri="{FF2B5EF4-FFF2-40B4-BE49-F238E27FC236}">
                <a16:creationId xmlns:a16="http://schemas.microsoft.com/office/drawing/2014/main" id="{159228AF-DD8E-0C4F-E13C-E3ECA9B55E7B}"/>
              </a:ext>
            </a:extLst>
          </p:cNvPr>
          <p:cNvPicPr>
            <a:picLocks noChangeAspect="1"/>
          </p:cNvPicPr>
          <p:nvPr/>
        </p:nvPicPr>
        <p:blipFill rotWithShape="1">
          <a:blip r:embed="rId4">
            <a:biLevel thresh="25000"/>
            <a:extLst>
              <a:ext uri="{28A0092B-C50C-407E-A947-70E740481C1C}">
                <a14:useLocalDpi xmlns:a14="http://schemas.microsoft.com/office/drawing/2010/main" val="0"/>
              </a:ext>
            </a:extLst>
          </a:blip>
          <a:srcRect t="24970" b="25641"/>
          <a:stretch/>
        </p:blipFill>
        <p:spPr>
          <a:xfrm flipH="1">
            <a:off x="10687696" y="-42473"/>
            <a:ext cx="1329696" cy="754716"/>
          </a:xfrm>
          <a:prstGeom prst="rect">
            <a:avLst/>
          </a:prstGeom>
        </p:spPr>
      </p:pic>
      <p:sp>
        <p:nvSpPr>
          <p:cNvPr id="11" name="Rectangle 10">
            <a:extLst>
              <a:ext uri="{FF2B5EF4-FFF2-40B4-BE49-F238E27FC236}">
                <a16:creationId xmlns:a16="http://schemas.microsoft.com/office/drawing/2014/main" id="{929077BC-AE61-E0A0-4427-5ECFA5DD23F1}"/>
              </a:ext>
            </a:extLst>
          </p:cNvPr>
          <p:cNvSpPr/>
          <p:nvPr/>
        </p:nvSpPr>
        <p:spPr>
          <a:xfrm>
            <a:off x="283242" y="1131639"/>
            <a:ext cx="11636391" cy="4499876"/>
          </a:xfrm>
          <a:prstGeom prst="rect">
            <a:avLst/>
          </a:prstGeom>
          <a:noFill/>
          <a:ln w="177800">
            <a:solidFill>
              <a:srgbClr val="00A85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2" name="Rectangle 11">
            <a:extLst>
              <a:ext uri="{FF2B5EF4-FFF2-40B4-BE49-F238E27FC236}">
                <a16:creationId xmlns:a16="http://schemas.microsoft.com/office/drawing/2014/main" id="{7A5E14F0-F3B7-692D-C375-46E7EEA9EB18}"/>
              </a:ext>
            </a:extLst>
          </p:cNvPr>
          <p:cNvSpPr>
            <a:spLocks noChangeAspect="1"/>
          </p:cNvSpPr>
          <p:nvPr/>
        </p:nvSpPr>
        <p:spPr>
          <a:xfrm>
            <a:off x="6379245" y="5780781"/>
            <a:ext cx="5812756" cy="1077218"/>
          </a:xfrm>
          <a:prstGeom prst="rect">
            <a:avLst/>
          </a:prstGeom>
          <a:solidFill>
            <a:srgbClr val="00A857"/>
          </a:solidFill>
          <a:ln w="1778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3" name="TextBox 12">
            <a:extLst>
              <a:ext uri="{FF2B5EF4-FFF2-40B4-BE49-F238E27FC236}">
                <a16:creationId xmlns:a16="http://schemas.microsoft.com/office/drawing/2014/main" id="{3173DA59-5E64-71BA-DACC-CCDA79347D1D}"/>
              </a:ext>
            </a:extLst>
          </p:cNvPr>
          <p:cNvSpPr txBox="1"/>
          <p:nvPr/>
        </p:nvSpPr>
        <p:spPr>
          <a:xfrm>
            <a:off x="6455338" y="5781249"/>
            <a:ext cx="5660570" cy="1077218"/>
          </a:xfrm>
          <a:prstGeom prst="rect">
            <a:avLst/>
          </a:prstGeom>
          <a:noFill/>
        </p:spPr>
        <p:txBody>
          <a:bodyPr wrap="square" rtlCol="0">
            <a:spAutoFit/>
          </a:bodyPr>
          <a:lstStyle/>
          <a:p>
            <a:pPr algn="ctr"/>
            <a:r>
              <a:rPr lang="en-IE" sz="1600">
                <a:solidFill>
                  <a:schemeClr val="bg1"/>
                </a:solidFill>
              </a:rPr>
              <a:t>These can be any way that your progress on Green-Schools links with in class work </a:t>
            </a:r>
          </a:p>
          <a:p>
            <a:pPr algn="ctr"/>
            <a:r>
              <a:rPr lang="en-IE" sz="1600">
                <a:solidFill>
                  <a:schemeClr val="bg1"/>
                </a:solidFill>
              </a:rPr>
              <a:t>-</a:t>
            </a:r>
          </a:p>
          <a:p>
            <a:pPr algn="ctr"/>
            <a:r>
              <a:rPr lang="en-IE" sz="1600">
                <a:solidFill>
                  <a:schemeClr val="bg1"/>
                </a:solidFill>
              </a:rPr>
              <a:t>Please feel free to add another slide with more links</a:t>
            </a:r>
          </a:p>
        </p:txBody>
      </p:sp>
      <p:sp>
        <p:nvSpPr>
          <p:cNvPr id="2" name="TextBox 1">
            <a:extLst>
              <a:ext uri="{FF2B5EF4-FFF2-40B4-BE49-F238E27FC236}">
                <a16:creationId xmlns:a16="http://schemas.microsoft.com/office/drawing/2014/main" id="{C3D14FF2-44F8-8B76-A1EC-73059536AAED}"/>
              </a:ext>
            </a:extLst>
          </p:cNvPr>
          <p:cNvSpPr txBox="1"/>
          <p:nvPr/>
        </p:nvSpPr>
        <p:spPr>
          <a:xfrm>
            <a:off x="790209" y="5749667"/>
            <a:ext cx="5305790" cy="1077218"/>
          </a:xfrm>
          <a:prstGeom prst="rect">
            <a:avLst/>
          </a:prstGeom>
          <a:noFill/>
        </p:spPr>
        <p:txBody>
          <a:bodyPr wrap="square" rtlCol="0">
            <a:spAutoFit/>
          </a:bodyPr>
          <a:lstStyle/>
          <a:p>
            <a:pPr algn="ctr"/>
            <a:r>
              <a:rPr lang="en-IE" sz="1600" dirty="0"/>
              <a:t>Share some examples or photos here of classroom work on this theme. You may include pictures of different classes, or pictures or descriptions of project work you did in the school</a:t>
            </a:r>
          </a:p>
        </p:txBody>
      </p:sp>
      <p:sp>
        <p:nvSpPr>
          <p:cNvPr id="6" name="Plus Sign 5">
            <a:extLst>
              <a:ext uri="{FF2B5EF4-FFF2-40B4-BE49-F238E27FC236}">
                <a16:creationId xmlns:a16="http://schemas.microsoft.com/office/drawing/2014/main" id="{54D0437D-1AAB-3F33-7035-B30C7501294A}"/>
              </a:ext>
            </a:extLst>
          </p:cNvPr>
          <p:cNvSpPr/>
          <p:nvPr/>
        </p:nvSpPr>
        <p:spPr>
          <a:xfrm>
            <a:off x="5776482" y="3653128"/>
            <a:ext cx="639036" cy="609386"/>
          </a:xfrm>
          <a:prstGeom prst="mathPlus">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15" name="Graphic 14" descr="Pencil with solid fill">
            <a:extLst>
              <a:ext uri="{FF2B5EF4-FFF2-40B4-BE49-F238E27FC236}">
                <a16:creationId xmlns:a16="http://schemas.microsoft.com/office/drawing/2014/main" id="{A3B744B5-0BDD-67EB-FEC1-E9528038B27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692856" y="2900802"/>
            <a:ext cx="806287" cy="806287"/>
          </a:xfrm>
          <a:prstGeom prst="rect">
            <a:avLst/>
          </a:prstGeom>
        </p:spPr>
      </p:pic>
      <p:sp>
        <p:nvSpPr>
          <p:cNvPr id="17" name="TextBox 16">
            <a:extLst>
              <a:ext uri="{FF2B5EF4-FFF2-40B4-BE49-F238E27FC236}">
                <a16:creationId xmlns:a16="http://schemas.microsoft.com/office/drawing/2014/main" id="{BDD9B342-C55D-1CED-B757-DC8D0FBC185E}"/>
              </a:ext>
            </a:extLst>
          </p:cNvPr>
          <p:cNvSpPr txBox="1"/>
          <p:nvPr/>
        </p:nvSpPr>
        <p:spPr>
          <a:xfrm>
            <a:off x="3045278" y="2531002"/>
            <a:ext cx="6101442" cy="369332"/>
          </a:xfrm>
          <a:prstGeom prst="rect">
            <a:avLst/>
          </a:prstGeom>
          <a:noFill/>
        </p:spPr>
        <p:txBody>
          <a:bodyPr wrap="square">
            <a:spAutoFit/>
          </a:bodyPr>
          <a:lstStyle/>
          <a:p>
            <a:pPr algn="ctr"/>
            <a:r>
              <a:rPr lang="en-IE" sz="1800" b="1">
                <a:hlinkClick r:id="rId6"/>
              </a:rPr>
              <a:t>TEMPLATE</a:t>
            </a:r>
            <a:endParaRPr lang="en-IE" sz="1800" b="1"/>
          </a:p>
        </p:txBody>
      </p:sp>
      <p:pic>
        <p:nvPicPr>
          <p:cNvPr id="8" name="Picture 7" descr="Logo&#10;&#10;Description automatically generated">
            <a:extLst>
              <a:ext uri="{FF2B5EF4-FFF2-40B4-BE49-F238E27FC236}">
                <a16:creationId xmlns:a16="http://schemas.microsoft.com/office/drawing/2014/main" id="{FDAA34D0-23C6-080E-7FEA-C66806D75E8B}"/>
              </a:ext>
            </a:extLst>
          </p:cNvPr>
          <p:cNvPicPr>
            <a:picLocks noChangeAspect="1"/>
          </p:cNvPicPr>
          <p:nvPr/>
        </p:nvPicPr>
        <p:blipFill>
          <a:blip r:embed="rId7"/>
          <a:stretch>
            <a:fillRect/>
          </a:stretch>
        </p:blipFill>
        <p:spPr>
          <a:xfrm>
            <a:off x="358814" y="31115"/>
            <a:ext cx="428263" cy="628856"/>
          </a:xfrm>
          <a:prstGeom prst="rect">
            <a:avLst/>
          </a:prstGeom>
        </p:spPr>
      </p:pic>
    </p:spTree>
    <p:extLst>
      <p:ext uri="{BB962C8B-B14F-4D97-AF65-F5344CB8AC3E}">
        <p14:creationId xmlns:p14="http://schemas.microsoft.com/office/powerpoint/2010/main" val="12401115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D0C448-BFF7-CC36-5986-F04C0D731EF8}"/>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1AD9FA28-1A0E-CDAC-4F9B-F343BEC555F8}"/>
              </a:ext>
            </a:extLst>
          </p:cNvPr>
          <p:cNvSpPr/>
          <p:nvPr/>
        </p:nvSpPr>
        <p:spPr>
          <a:xfrm>
            <a:off x="0" y="-28713"/>
            <a:ext cx="12192000" cy="627128"/>
          </a:xfrm>
          <a:prstGeom prst="rect">
            <a:avLst/>
          </a:prstGeom>
          <a:solidFill>
            <a:srgbClr val="00A85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800"/>
          </a:p>
        </p:txBody>
      </p:sp>
      <p:pic>
        <p:nvPicPr>
          <p:cNvPr id="6" name="Picture 5" descr="Untitled-3.emf">
            <a:extLst>
              <a:ext uri="{FF2B5EF4-FFF2-40B4-BE49-F238E27FC236}">
                <a16:creationId xmlns:a16="http://schemas.microsoft.com/office/drawing/2014/main" id="{0E3FECC0-982E-CBBD-E620-770F30E41827}"/>
              </a:ext>
            </a:extLst>
          </p:cNvPr>
          <p:cNvPicPr>
            <a:picLocks noChangeAspect="1"/>
          </p:cNvPicPr>
          <p:nvPr/>
        </p:nvPicPr>
        <p:blipFill rotWithShape="1">
          <a:blip r:embed="rId3">
            <a:duotone>
              <a:schemeClr val="accent3">
                <a:shade val="45000"/>
                <a:satMod val="135000"/>
              </a:schemeClr>
              <a:prstClr val="white"/>
            </a:duotone>
          </a:blip>
          <a:srcRect b="90198"/>
          <a:stretch/>
        </p:blipFill>
        <p:spPr>
          <a:xfrm>
            <a:off x="0" y="603269"/>
            <a:ext cx="12192000" cy="424525"/>
          </a:xfrm>
          <a:prstGeom prst="rect">
            <a:avLst/>
          </a:prstGeom>
          <a:solidFill>
            <a:srgbClr val="00A857"/>
          </a:solidFill>
          <a:effectLst/>
        </p:spPr>
      </p:pic>
      <p:sp>
        <p:nvSpPr>
          <p:cNvPr id="10" name="TextBox 9">
            <a:extLst>
              <a:ext uri="{FF2B5EF4-FFF2-40B4-BE49-F238E27FC236}">
                <a16:creationId xmlns:a16="http://schemas.microsoft.com/office/drawing/2014/main" id="{006EEEE2-87D2-778C-226B-98E42E77DCFD}"/>
              </a:ext>
            </a:extLst>
          </p:cNvPr>
          <p:cNvSpPr txBox="1"/>
          <p:nvPr/>
        </p:nvSpPr>
        <p:spPr>
          <a:xfrm>
            <a:off x="1013445" y="155800"/>
            <a:ext cx="9556393" cy="400110"/>
          </a:xfrm>
          <a:prstGeom prst="rect">
            <a:avLst/>
          </a:prstGeom>
          <a:noFill/>
        </p:spPr>
        <p:txBody>
          <a:bodyPr wrap="square" rtlCol="0">
            <a:spAutoFit/>
          </a:bodyPr>
          <a:lstStyle/>
          <a:p>
            <a:r>
              <a:rPr lang="en-GB" sz="2000" b="1" dirty="0">
                <a:solidFill>
                  <a:schemeClr val="bg1"/>
                </a:solidFill>
              </a:rPr>
              <a:t>Step Six – </a:t>
            </a:r>
            <a:r>
              <a:rPr lang="en-US" sz="2000" b="1" dirty="0">
                <a:solidFill>
                  <a:schemeClr val="bg1"/>
                </a:solidFill>
              </a:rPr>
              <a:t>Sharing the News and Joining the Fun</a:t>
            </a:r>
            <a:r>
              <a:rPr lang="en-GB" sz="2000" b="1" dirty="0">
                <a:solidFill>
                  <a:schemeClr val="bg1"/>
                </a:solidFill>
              </a:rPr>
              <a:t> (Informing &amp; Involving )</a:t>
            </a:r>
          </a:p>
        </p:txBody>
      </p:sp>
      <p:sp>
        <p:nvSpPr>
          <p:cNvPr id="12" name="Rectangle 11">
            <a:extLst>
              <a:ext uri="{FF2B5EF4-FFF2-40B4-BE49-F238E27FC236}">
                <a16:creationId xmlns:a16="http://schemas.microsoft.com/office/drawing/2014/main" id="{F29A0071-7A32-0A6C-14FF-168CC7DC6354}"/>
              </a:ext>
            </a:extLst>
          </p:cNvPr>
          <p:cNvSpPr>
            <a:spLocks noChangeAspect="1"/>
          </p:cNvSpPr>
          <p:nvPr/>
        </p:nvSpPr>
        <p:spPr>
          <a:xfrm>
            <a:off x="6270173" y="5780781"/>
            <a:ext cx="5921828" cy="1077218"/>
          </a:xfrm>
          <a:prstGeom prst="rect">
            <a:avLst/>
          </a:prstGeom>
          <a:solidFill>
            <a:srgbClr val="00A857"/>
          </a:solidFill>
          <a:ln w="1778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3" name="TextBox 12">
            <a:extLst>
              <a:ext uri="{FF2B5EF4-FFF2-40B4-BE49-F238E27FC236}">
                <a16:creationId xmlns:a16="http://schemas.microsoft.com/office/drawing/2014/main" id="{6F3E94DA-938A-CBB3-59B1-85CA5AAD0D71}"/>
              </a:ext>
            </a:extLst>
          </p:cNvPr>
          <p:cNvSpPr txBox="1"/>
          <p:nvPr/>
        </p:nvSpPr>
        <p:spPr>
          <a:xfrm>
            <a:off x="6269060" y="5781249"/>
            <a:ext cx="5921828" cy="1077218"/>
          </a:xfrm>
          <a:prstGeom prst="rect">
            <a:avLst/>
          </a:prstGeom>
          <a:noFill/>
        </p:spPr>
        <p:txBody>
          <a:bodyPr wrap="square" rtlCol="0">
            <a:spAutoFit/>
          </a:bodyPr>
          <a:lstStyle/>
          <a:p>
            <a:pPr algn="ctr"/>
            <a:r>
              <a:rPr lang="en-IE" sz="1600" dirty="0">
                <a:solidFill>
                  <a:schemeClr val="bg1"/>
                </a:solidFill>
              </a:rPr>
              <a:t>Please include any ways that you spread the Green-Schools message throughout the entire school community and beyond</a:t>
            </a:r>
          </a:p>
          <a:p>
            <a:pPr algn="ctr"/>
            <a:r>
              <a:rPr lang="en-IE" sz="1600" dirty="0">
                <a:solidFill>
                  <a:schemeClr val="bg1"/>
                </a:solidFill>
              </a:rPr>
              <a:t>-</a:t>
            </a:r>
          </a:p>
          <a:p>
            <a:pPr algn="ctr"/>
            <a:r>
              <a:rPr lang="en-IE" sz="1600" dirty="0">
                <a:solidFill>
                  <a:schemeClr val="bg1"/>
                </a:solidFill>
              </a:rPr>
              <a:t>Please feel free to add another slide of photos and descriptions </a:t>
            </a:r>
          </a:p>
        </p:txBody>
      </p:sp>
      <p:pic>
        <p:nvPicPr>
          <p:cNvPr id="3" name="Picture 2" descr="A picture containing text, paper clip, light&#10;&#10;Description automatically generated">
            <a:extLst>
              <a:ext uri="{FF2B5EF4-FFF2-40B4-BE49-F238E27FC236}">
                <a16:creationId xmlns:a16="http://schemas.microsoft.com/office/drawing/2014/main" id="{7435B373-CD4F-5EC6-72B5-81BC007222CB}"/>
              </a:ext>
            </a:extLst>
          </p:cNvPr>
          <p:cNvPicPr>
            <a:picLocks noChangeAspect="1"/>
          </p:cNvPicPr>
          <p:nvPr/>
        </p:nvPicPr>
        <p:blipFill rotWithShape="1">
          <a:blip r:embed="rId4">
            <a:biLevel thresh="25000"/>
            <a:extLst>
              <a:ext uri="{28A0092B-C50C-407E-A947-70E740481C1C}">
                <a14:useLocalDpi xmlns:a14="http://schemas.microsoft.com/office/drawing/2010/main" val="0"/>
              </a:ext>
            </a:extLst>
          </a:blip>
          <a:srcRect t="19495" b="18728"/>
          <a:stretch/>
        </p:blipFill>
        <p:spPr>
          <a:xfrm>
            <a:off x="10753558" y="-29181"/>
            <a:ext cx="1166075" cy="747078"/>
          </a:xfrm>
          <a:prstGeom prst="rect">
            <a:avLst/>
          </a:prstGeom>
        </p:spPr>
      </p:pic>
      <p:sp>
        <p:nvSpPr>
          <p:cNvPr id="7" name="TextBox 6">
            <a:extLst>
              <a:ext uri="{FF2B5EF4-FFF2-40B4-BE49-F238E27FC236}">
                <a16:creationId xmlns:a16="http://schemas.microsoft.com/office/drawing/2014/main" id="{CBD15D70-F1B7-039F-6208-8FA86CDCB16D}"/>
              </a:ext>
            </a:extLst>
          </p:cNvPr>
          <p:cNvSpPr txBox="1"/>
          <p:nvPr/>
        </p:nvSpPr>
        <p:spPr>
          <a:xfrm>
            <a:off x="316635" y="1649906"/>
            <a:ext cx="1535228" cy="1077218"/>
          </a:xfrm>
          <a:prstGeom prst="rect">
            <a:avLst/>
          </a:prstGeom>
          <a:noFill/>
        </p:spPr>
        <p:txBody>
          <a:bodyPr wrap="square" rtlCol="0">
            <a:spAutoFit/>
          </a:bodyPr>
          <a:lstStyle/>
          <a:p>
            <a:pPr algn="ctr"/>
            <a:r>
              <a:rPr lang="en-IE" sz="1600" dirty="0"/>
              <a:t>Include a photo of your Green-Schools notice board.</a:t>
            </a:r>
          </a:p>
        </p:txBody>
      </p:sp>
      <p:sp>
        <p:nvSpPr>
          <p:cNvPr id="14" name="TextBox 13">
            <a:extLst>
              <a:ext uri="{FF2B5EF4-FFF2-40B4-BE49-F238E27FC236}">
                <a16:creationId xmlns:a16="http://schemas.microsoft.com/office/drawing/2014/main" id="{0C47F6EB-7022-158A-098A-B31C71574F32}"/>
              </a:ext>
            </a:extLst>
          </p:cNvPr>
          <p:cNvSpPr txBox="1"/>
          <p:nvPr/>
        </p:nvSpPr>
        <p:spPr>
          <a:xfrm>
            <a:off x="6378134" y="5194133"/>
            <a:ext cx="5813866" cy="584775"/>
          </a:xfrm>
          <a:prstGeom prst="rect">
            <a:avLst/>
          </a:prstGeom>
          <a:noFill/>
        </p:spPr>
        <p:txBody>
          <a:bodyPr wrap="square" rtlCol="0">
            <a:spAutoFit/>
          </a:bodyPr>
          <a:lstStyle/>
          <a:p>
            <a:pPr algn="ctr"/>
            <a:r>
              <a:rPr lang="en-IE" sz="1600" dirty="0"/>
              <a:t>Include a photo or description of what you organised for your Green-Schools action day(s)</a:t>
            </a:r>
          </a:p>
        </p:txBody>
      </p:sp>
      <p:sp>
        <p:nvSpPr>
          <p:cNvPr id="16" name="Rectangle 15">
            <a:extLst>
              <a:ext uri="{FF2B5EF4-FFF2-40B4-BE49-F238E27FC236}">
                <a16:creationId xmlns:a16="http://schemas.microsoft.com/office/drawing/2014/main" id="{ACFF95D6-EACA-55BB-B661-D135A5A7CFD1}"/>
              </a:ext>
            </a:extLst>
          </p:cNvPr>
          <p:cNvSpPr>
            <a:spLocks noChangeAspect="1"/>
          </p:cNvSpPr>
          <p:nvPr/>
        </p:nvSpPr>
        <p:spPr>
          <a:xfrm>
            <a:off x="2166694" y="1214760"/>
            <a:ext cx="3755135" cy="2503423"/>
          </a:xfrm>
          <a:prstGeom prst="rect">
            <a:avLst/>
          </a:prstGeom>
          <a:noFill/>
          <a:ln w="177800">
            <a:solidFill>
              <a:srgbClr val="00A85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8" name="Rectangle 17">
            <a:extLst>
              <a:ext uri="{FF2B5EF4-FFF2-40B4-BE49-F238E27FC236}">
                <a16:creationId xmlns:a16="http://schemas.microsoft.com/office/drawing/2014/main" id="{A38A4C13-C563-B25F-1DC4-5682FAB9629B}"/>
              </a:ext>
            </a:extLst>
          </p:cNvPr>
          <p:cNvSpPr>
            <a:spLocks noChangeAspect="1"/>
          </p:cNvSpPr>
          <p:nvPr/>
        </p:nvSpPr>
        <p:spPr>
          <a:xfrm>
            <a:off x="2166694" y="4087901"/>
            <a:ext cx="3755135" cy="2503423"/>
          </a:xfrm>
          <a:prstGeom prst="rect">
            <a:avLst/>
          </a:prstGeom>
          <a:noFill/>
          <a:ln w="177800">
            <a:solidFill>
              <a:srgbClr val="00A85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9" name="Rectangle 18">
            <a:extLst>
              <a:ext uri="{FF2B5EF4-FFF2-40B4-BE49-F238E27FC236}">
                <a16:creationId xmlns:a16="http://schemas.microsoft.com/office/drawing/2014/main" id="{2F7A44E3-9E9E-E9BC-D24B-3609C95E34E6}"/>
              </a:ext>
            </a:extLst>
          </p:cNvPr>
          <p:cNvSpPr/>
          <p:nvPr/>
        </p:nvSpPr>
        <p:spPr>
          <a:xfrm>
            <a:off x="6378134" y="1084495"/>
            <a:ext cx="5536060" cy="4010019"/>
          </a:xfrm>
          <a:prstGeom prst="rect">
            <a:avLst/>
          </a:prstGeom>
          <a:noFill/>
          <a:ln w="177800">
            <a:solidFill>
              <a:srgbClr val="00A85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0" name="TextBox 19">
            <a:extLst>
              <a:ext uri="{FF2B5EF4-FFF2-40B4-BE49-F238E27FC236}">
                <a16:creationId xmlns:a16="http://schemas.microsoft.com/office/drawing/2014/main" id="{36F8E825-A509-647E-791F-CC4C053B6988}"/>
              </a:ext>
            </a:extLst>
          </p:cNvPr>
          <p:cNvSpPr txBox="1"/>
          <p:nvPr/>
        </p:nvSpPr>
        <p:spPr>
          <a:xfrm>
            <a:off x="277806" y="4554782"/>
            <a:ext cx="1535228" cy="1569660"/>
          </a:xfrm>
          <a:prstGeom prst="rect">
            <a:avLst/>
          </a:prstGeom>
          <a:noFill/>
        </p:spPr>
        <p:txBody>
          <a:bodyPr wrap="square" rtlCol="0">
            <a:spAutoFit/>
          </a:bodyPr>
          <a:lstStyle/>
          <a:p>
            <a:pPr algn="ctr"/>
            <a:r>
              <a:rPr lang="en-IE" sz="1600" dirty="0"/>
              <a:t>Include an example of how your whole school community was involved </a:t>
            </a:r>
          </a:p>
        </p:txBody>
      </p:sp>
      <p:sp>
        <p:nvSpPr>
          <p:cNvPr id="21" name="Plus Sign 20">
            <a:extLst>
              <a:ext uri="{FF2B5EF4-FFF2-40B4-BE49-F238E27FC236}">
                <a16:creationId xmlns:a16="http://schemas.microsoft.com/office/drawing/2014/main" id="{2C1F6566-D105-D4F9-F9FC-4E830F81BC23}"/>
              </a:ext>
            </a:extLst>
          </p:cNvPr>
          <p:cNvSpPr/>
          <p:nvPr/>
        </p:nvSpPr>
        <p:spPr>
          <a:xfrm>
            <a:off x="3724743" y="5338547"/>
            <a:ext cx="639036" cy="609386"/>
          </a:xfrm>
          <a:prstGeom prst="mathPlus">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2" name="Plus Sign 21">
            <a:extLst>
              <a:ext uri="{FF2B5EF4-FFF2-40B4-BE49-F238E27FC236}">
                <a16:creationId xmlns:a16="http://schemas.microsoft.com/office/drawing/2014/main" id="{CFBBB254-EE53-C3EE-BAFB-83FA490D752E}"/>
              </a:ext>
            </a:extLst>
          </p:cNvPr>
          <p:cNvSpPr/>
          <p:nvPr/>
        </p:nvSpPr>
        <p:spPr>
          <a:xfrm>
            <a:off x="3774892" y="2499411"/>
            <a:ext cx="639036" cy="609386"/>
          </a:xfrm>
          <a:prstGeom prst="mathPlus">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3" name="Plus Sign 22">
            <a:extLst>
              <a:ext uri="{FF2B5EF4-FFF2-40B4-BE49-F238E27FC236}">
                <a16:creationId xmlns:a16="http://schemas.microsoft.com/office/drawing/2014/main" id="{DDD1F9A1-1C39-4AD1-2EFD-5CAA4D669F4B}"/>
              </a:ext>
            </a:extLst>
          </p:cNvPr>
          <p:cNvSpPr/>
          <p:nvPr/>
        </p:nvSpPr>
        <p:spPr>
          <a:xfrm>
            <a:off x="8826646" y="3108797"/>
            <a:ext cx="639036" cy="609386"/>
          </a:xfrm>
          <a:prstGeom prst="mathPlus">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25" name="Graphic 24" descr="Group of men with solid fill">
            <a:extLst>
              <a:ext uri="{FF2B5EF4-FFF2-40B4-BE49-F238E27FC236}">
                <a16:creationId xmlns:a16="http://schemas.microsoft.com/office/drawing/2014/main" id="{71E04550-B117-6FA0-865E-9D9C5A67FCF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724743" y="4774996"/>
            <a:ext cx="639036" cy="639036"/>
          </a:xfrm>
          <a:prstGeom prst="rect">
            <a:avLst/>
          </a:prstGeom>
        </p:spPr>
      </p:pic>
      <p:pic>
        <p:nvPicPr>
          <p:cNvPr id="27" name="Graphic 26" descr="Sign with solid fill">
            <a:extLst>
              <a:ext uri="{FF2B5EF4-FFF2-40B4-BE49-F238E27FC236}">
                <a16:creationId xmlns:a16="http://schemas.microsoft.com/office/drawing/2014/main" id="{0DD4BCD2-45BD-493D-B12F-CB4023D2268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724743" y="1807968"/>
            <a:ext cx="739334" cy="739334"/>
          </a:xfrm>
          <a:prstGeom prst="rect">
            <a:avLst/>
          </a:prstGeom>
        </p:spPr>
      </p:pic>
      <p:pic>
        <p:nvPicPr>
          <p:cNvPr id="29" name="Graphic 28" descr="Bell with solid fill">
            <a:extLst>
              <a:ext uri="{FF2B5EF4-FFF2-40B4-BE49-F238E27FC236}">
                <a16:creationId xmlns:a16="http://schemas.microsoft.com/office/drawing/2014/main" id="{4EA53BD7-6894-10C5-F628-79F64DDFB454}"/>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688964" y="2275198"/>
            <a:ext cx="914400" cy="914400"/>
          </a:xfrm>
          <a:prstGeom prst="rect">
            <a:avLst/>
          </a:prstGeom>
        </p:spPr>
      </p:pic>
      <p:pic>
        <p:nvPicPr>
          <p:cNvPr id="4" name="Picture 3" descr="Logo&#10;&#10;Description automatically generated">
            <a:extLst>
              <a:ext uri="{FF2B5EF4-FFF2-40B4-BE49-F238E27FC236}">
                <a16:creationId xmlns:a16="http://schemas.microsoft.com/office/drawing/2014/main" id="{D5DA273B-1CF7-D751-7CF8-CA911B6476BC}"/>
              </a:ext>
            </a:extLst>
          </p:cNvPr>
          <p:cNvPicPr>
            <a:picLocks noChangeAspect="1"/>
          </p:cNvPicPr>
          <p:nvPr/>
        </p:nvPicPr>
        <p:blipFill>
          <a:blip r:embed="rId8"/>
          <a:stretch>
            <a:fillRect/>
          </a:stretch>
        </p:blipFill>
        <p:spPr>
          <a:xfrm>
            <a:off x="358814" y="31115"/>
            <a:ext cx="428263" cy="628856"/>
          </a:xfrm>
          <a:prstGeom prst="rect">
            <a:avLst/>
          </a:prstGeom>
        </p:spPr>
      </p:pic>
    </p:spTree>
    <p:extLst>
      <p:ext uri="{BB962C8B-B14F-4D97-AF65-F5344CB8AC3E}">
        <p14:creationId xmlns:p14="http://schemas.microsoft.com/office/powerpoint/2010/main" val="33524424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9E8FBE-C32B-F41B-183E-716975F4987E}"/>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7982F734-8306-BF66-7277-4F304FEEA58F}"/>
              </a:ext>
            </a:extLst>
          </p:cNvPr>
          <p:cNvSpPr/>
          <p:nvPr/>
        </p:nvSpPr>
        <p:spPr>
          <a:xfrm>
            <a:off x="0" y="-28713"/>
            <a:ext cx="12192000" cy="627128"/>
          </a:xfrm>
          <a:prstGeom prst="rect">
            <a:avLst/>
          </a:prstGeom>
          <a:solidFill>
            <a:srgbClr val="00A85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800"/>
          </a:p>
        </p:txBody>
      </p:sp>
      <p:pic>
        <p:nvPicPr>
          <p:cNvPr id="11" name="Picture 10" descr="Untitled-3.emf">
            <a:extLst>
              <a:ext uri="{FF2B5EF4-FFF2-40B4-BE49-F238E27FC236}">
                <a16:creationId xmlns:a16="http://schemas.microsoft.com/office/drawing/2014/main" id="{0073F645-AF1A-3991-99B5-4F2FB8E451A1}"/>
              </a:ext>
            </a:extLst>
          </p:cNvPr>
          <p:cNvPicPr>
            <a:picLocks noChangeAspect="1"/>
          </p:cNvPicPr>
          <p:nvPr/>
        </p:nvPicPr>
        <p:blipFill rotWithShape="1">
          <a:blip r:embed="rId3">
            <a:duotone>
              <a:schemeClr val="accent3">
                <a:shade val="45000"/>
                <a:satMod val="135000"/>
              </a:schemeClr>
              <a:prstClr val="white"/>
            </a:duotone>
          </a:blip>
          <a:srcRect b="90198"/>
          <a:stretch/>
        </p:blipFill>
        <p:spPr>
          <a:xfrm>
            <a:off x="0" y="603269"/>
            <a:ext cx="12192000" cy="424525"/>
          </a:xfrm>
          <a:prstGeom prst="rect">
            <a:avLst/>
          </a:prstGeom>
          <a:solidFill>
            <a:srgbClr val="00A857"/>
          </a:solidFill>
          <a:effectLst/>
        </p:spPr>
      </p:pic>
      <p:sp>
        <p:nvSpPr>
          <p:cNvPr id="10" name="TextBox 9">
            <a:extLst>
              <a:ext uri="{FF2B5EF4-FFF2-40B4-BE49-F238E27FC236}">
                <a16:creationId xmlns:a16="http://schemas.microsoft.com/office/drawing/2014/main" id="{57EE0E01-5788-2851-10A1-FB179052405C}"/>
              </a:ext>
            </a:extLst>
          </p:cNvPr>
          <p:cNvSpPr txBox="1"/>
          <p:nvPr/>
        </p:nvSpPr>
        <p:spPr>
          <a:xfrm>
            <a:off x="993554" y="135719"/>
            <a:ext cx="6743829" cy="400110"/>
          </a:xfrm>
          <a:prstGeom prst="rect">
            <a:avLst/>
          </a:prstGeom>
          <a:noFill/>
        </p:spPr>
        <p:txBody>
          <a:bodyPr wrap="square" rtlCol="0">
            <a:spAutoFit/>
          </a:bodyPr>
          <a:lstStyle/>
          <a:p>
            <a:r>
              <a:rPr lang="en-GB" sz="2000" b="1">
                <a:solidFill>
                  <a:schemeClr val="bg1"/>
                </a:solidFill>
              </a:rPr>
              <a:t>Step Seven – Green Code </a:t>
            </a:r>
          </a:p>
        </p:txBody>
      </p:sp>
      <p:sp>
        <p:nvSpPr>
          <p:cNvPr id="12" name="Rectangle 11">
            <a:extLst>
              <a:ext uri="{FF2B5EF4-FFF2-40B4-BE49-F238E27FC236}">
                <a16:creationId xmlns:a16="http://schemas.microsoft.com/office/drawing/2014/main" id="{8958F293-67ED-8301-5240-28CC63FBBF94}"/>
              </a:ext>
            </a:extLst>
          </p:cNvPr>
          <p:cNvSpPr>
            <a:spLocks noChangeAspect="1"/>
          </p:cNvSpPr>
          <p:nvPr/>
        </p:nvSpPr>
        <p:spPr>
          <a:xfrm>
            <a:off x="4833257" y="5780781"/>
            <a:ext cx="7358744" cy="1077218"/>
          </a:xfrm>
          <a:prstGeom prst="rect">
            <a:avLst/>
          </a:prstGeom>
          <a:solidFill>
            <a:srgbClr val="00A857"/>
          </a:solidFill>
          <a:ln w="1778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3" name="TextBox 12">
            <a:extLst>
              <a:ext uri="{FF2B5EF4-FFF2-40B4-BE49-F238E27FC236}">
                <a16:creationId xmlns:a16="http://schemas.microsoft.com/office/drawing/2014/main" id="{51043855-4343-9C7B-0D79-47B0801C16C4}"/>
              </a:ext>
            </a:extLst>
          </p:cNvPr>
          <p:cNvSpPr txBox="1"/>
          <p:nvPr/>
        </p:nvSpPr>
        <p:spPr>
          <a:xfrm>
            <a:off x="4833257" y="5780781"/>
            <a:ext cx="7358743" cy="1077218"/>
          </a:xfrm>
          <a:prstGeom prst="rect">
            <a:avLst/>
          </a:prstGeom>
          <a:noFill/>
        </p:spPr>
        <p:txBody>
          <a:bodyPr wrap="square" rtlCol="0">
            <a:spAutoFit/>
          </a:bodyPr>
          <a:lstStyle/>
          <a:p>
            <a:pPr algn="ctr"/>
            <a:r>
              <a:rPr lang="en-IE" sz="1600">
                <a:solidFill>
                  <a:schemeClr val="bg1"/>
                </a:solidFill>
              </a:rPr>
              <a:t>A Green-Code should demonstrate the schools commitment to environmental actions through a slogan, poem, song, rap etc. </a:t>
            </a:r>
          </a:p>
          <a:p>
            <a:pPr algn="ctr"/>
            <a:r>
              <a:rPr lang="en-IE" sz="1600">
                <a:solidFill>
                  <a:schemeClr val="bg1"/>
                </a:solidFill>
              </a:rPr>
              <a:t>-</a:t>
            </a:r>
          </a:p>
          <a:p>
            <a:pPr algn="ctr"/>
            <a:r>
              <a:rPr lang="en-IE" sz="1600">
                <a:solidFill>
                  <a:schemeClr val="bg1"/>
                </a:solidFill>
              </a:rPr>
              <a:t>Please feel free to add another slide with more information on your Green-Code </a:t>
            </a:r>
          </a:p>
        </p:txBody>
      </p:sp>
      <p:pic>
        <p:nvPicPr>
          <p:cNvPr id="2" name="Picture 1" descr="Shape&#10;&#10;Description automatically generated">
            <a:extLst>
              <a:ext uri="{FF2B5EF4-FFF2-40B4-BE49-F238E27FC236}">
                <a16:creationId xmlns:a16="http://schemas.microsoft.com/office/drawing/2014/main" id="{73094966-2FE1-E794-61BC-E82650886D87}"/>
              </a:ext>
            </a:extLst>
          </p:cNvPr>
          <p:cNvPicPr>
            <a:picLocks noChangeAspect="1"/>
          </p:cNvPicPr>
          <p:nvPr/>
        </p:nvPicPr>
        <p:blipFill rotWithShape="1">
          <a:blip r:embed="rId4">
            <a:biLevel thresh="25000"/>
            <a:extLst>
              <a:ext uri="{28A0092B-C50C-407E-A947-70E740481C1C}">
                <a14:useLocalDpi xmlns:a14="http://schemas.microsoft.com/office/drawing/2010/main" val="0"/>
              </a:ext>
            </a:extLst>
          </a:blip>
          <a:srcRect t="24604" b="25498"/>
          <a:stretch/>
        </p:blipFill>
        <p:spPr>
          <a:xfrm flipH="1">
            <a:off x="10897955" y="14807"/>
            <a:ext cx="1119437" cy="641935"/>
          </a:xfrm>
          <a:prstGeom prst="rect">
            <a:avLst/>
          </a:prstGeom>
        </p:spPr>
      </p:pic>
      <p:sp>
        <p:nvSpPr>
          <p:cNvPr id="3" name="Rectangle 2">
            <a:extLst>
              <a:ext uri="{FF2B5EF4-FFF2-40B4-BE49-F238E27FC236}">
                <a16:creationId xmlns:a16="http://schemas.microsoft.com/office/drawing/2014/main" id="{A8A51EB0-9255-ACB0-423C-7E0B2A47661A}"/>
              </a:ext>
            </a:extLst>
          </p:cNvPr>
          <p:cNvSpPr/>
          <p:nvPr/>
        </p:nvSpPr>
        <p:spPr>
          <a:xfrm>
            <a:off x="283242" y="1131639"/>
            <a:ext cx="11636391" cy="4499876"/>
          </a:xfrm>
          <a:prstGeom prst="rect">
            <a:avLst/>
          </a:prstGeom>
          <a:noFill/>
          <a:ln w="177800">
            <a:solidFill>
              <a:srgbClr val="00A85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4" name="Plus Sign 3">
            <a:extLst>
              <a:ext uri="{FF2B5EF4-FFF2-40B4-BE49-F238E27FC236}">
                <a16:creationId xmlns:a16="http://schemas.microsoft.com/office/drawing/2014/main" id="{D42B88FA-F69C-3AC5-4D71-6597795A0FBB}"/>
              </a:ext>
            </a:extLst>
          </p:cNvPr>
          <p:cNvSpPr/>
          <p:nvPr/>
        </p:nvSpPr>
        <p:spPr>
          <a:xfrm>
            <a:off x="5776482" y="3516553"/>
            <a:ext cx="639036" cy="609386"/>
          </a:xfrm>
          <a:prstGeom prst="mathPlus">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7" name="Graphic 6" descr="Easel with solid fill">
            <a:extLst>
              <a:ext uri="{FF2B5EF4-FFF2-40B4-BE49-F238E27FC236}">
                <a16:creationId xmlns:a16="http://schemas.microsoft.com/office/drawing/2014/main" id="{3C7D96F7-2703-5594-02A8-A60843D8407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638800" y="2666999"/>
            <a:ext cx="914400" cy="914400"/>
          </a:xfrm>
          <a:prstGeom prst="rect">
            <a:avLst/>
          </a:prstGeom>
        </p:spPr>
      </p:pic>
      <p:sp>
        <p:nvSpPr>
          <p:cNvPr id="14" name="TextBox 13">
            <a:extLst>
              <a:ext uri="{FF2B5EF4-FFF2-40B4-BE49-F238E27FC236}">
                <a16:creationId xmlns:a16="http://schemas.microsoft.com/office/drawing/2014/main" id="{63DEA630-B45B-8651-21E1-02C5E046C7C4}"/>
              </a:ext>
            </a:extLst>
          </p:cNvPr>
          <p:cNvSpPr txBox="1"/>
          <p:nvPr/>
        </p:nvSpPr>
        <p:spPr>
          <a:xfrm>
            <a:off x="496777" y="5931565"/>
            <a:ext cx="4013606" cy="646331"/>
          </a:xfrm>
          <a:prstGeom prst="rect">
            <a:avLst/>
          </a:prstGeom>
          <a:noFill/>
        </p:spPr>
        <p:txBody>
          <a:bodyPr wrap="square">
            <a:spAutoFit/>
          </a:bodyPr>
          <a:lstStyle/>
          <a:p>
            <a:pPr algn="ctr"/>
            <a:r>
              <a:rPr lang="en-IE" sz="1800" dirty="0"/>
              <a:t>Insert a photo </a:t>
            </a:r>
            <a:r>
              <a:rPr lang="en-IE" sz="1800" b="1" dirty="0"/>
              <a:t>or</a:t>
            </a:r>
            <a:r>
              <a:rPr lang="en-IE" sz="1800" dirty="0"/>
              <a:t> copy </a:t>
            </a:r>
            <a:r>
              <a:rPr lang="en-IE" sz="1800" b="1" dirty="0"/>
              <a:t>or</a:t>
            </a:r>
            <a:r>
              <a:rPr lang="en-IE" sz="1800" dirty="0"/>
              <a:t> recording of your schools Green Code</a:t>
            </a:r>
          </a:p>
        </p:txBody>
      </p:sp>
      <p:pic>
        <p:nvPicPr>
          <p:cNvPr id="8" name="Picture 7" descr="Logo&#10;&#10;Description automatically generated">
            <a:extLst>
              <a:ext uri="{FF2B5EF4-FFF2-40B4-BE49-F238E27FC236}">
                <a16:creationId xmlns:a16="http://schemas.microsoft.com/office/drawing/2014/main" id="{6F77D438-9D1E-C02F-335D-C31F20CD0469}"/>
              </a:ext>
            </a:extLst>
          </p:cNvPr>
          <p:cNvPicPr>
            <a:picLocks noChangeAspect="1"/>
          </p:cNvPicPr>
          <p:nvPr/>
        </p:nvPicPr>
        <p:blipFill>
          <a:blip r:embed="rId6"/>
          <a:stretch>
            <a:fillRect/>
          </a:stretch>
        </p:blipFill>
        <p:spPr>
          <a:xfrm>
            <a:off x="358814" y="31115"/>
            <a:ext cx="428263" cy="628856"/>
          </a:xfrm>
          <a:prstGeom prst="rect">
            <a:avLst/>
          </a:prstGeom>
        </p:spPr>
      </p:pic>
    </p:spTree>
    <p:extLst>
      <p:ext uri="{BB962C8B-B14F-4D97-AF65-F5344CB8AC3E}">
        <p14:creationId xmlns:p14="http://schemas.microsoft.com/office/powerpoint/2010/main" val="328866471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96A54ABDD28A5A47818FBC4085A8DDEA" ma:contentTypeVersion="29" ma:contentTypeDescription="Create a new document." ma:contentTypeScope="" ma:versionID="ce7ec060fa5916473ad9b0d49ed99fdb">
  <xsd:schema xmlns:xsd="http://www.w3.org/2001/XMLSchema" xmlns:xs="http://www.w3.org/2001/XMLSchema" xmlns:p="http://schemas.microsoft.com/office/2006/metadata/properties" xmlns:ns2="74f19b32-5b0b-4867-bda8-e69877cfbd4f" xmlns:ns3="d23fce3b-4703-467e-a0a8-1c3951f41d2e" targetNamespace="http://schemas.microsoft.com/office/2006/metadata/properties" ma:root="true" ma:fieldsID="740d216f767e7df40f195eb0518fcb21" ns2:_="" ns3:_="">
    <xsd:import namespace="74f19b32-5b0b-4867-bda8-e69877cfbd4f"/>
    <xsd:import namespace="d23fce3b-4703-467e-a0a8-1c3951f41d2e"/>
    <xsd:element name="properties">
      <xsd:complexType>
        <xsd:sequence>
          <xsd:element name="documentManagement">
            <xsd:complexType>
              <xsd:all>
                <xsd:element ref="ns2:Recorder" minOccurs="0"/>
                <xsd:element ref="ns2:Thumbnail" minOccurs="0"/>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name" minOccurs="0"/>
                <xsd:element ref="ns2:_Flow_SignoffStatu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4f19b32-5b0b-4867-bda8-e69877cfbd4f" elementFormDefault="qualified">
    <xsd:import namespace="http://schemas.microsoft.com/office/2006/documentManagement/types"/>
    <xsd:import namespace="http://schemas.microsoft.com/office/infopath/2007/PartnerControls"/>
    <xsd:element name="Recorder" ma:index="2" nillable="true" ma:displayName="Recorder" ma:format="Dropdown" ma:internalName="Recorder" ma:readOnly="false">
      <xsd:simpleType>
        <xsd:restriction base="dms:Text">
          <xsd:maxLength value="255"/>
        </xsd:restriction>
      </xsd:simpleType>
    </xsd:element>
    <xsd:element name="Thumbnail" ma:index="3" nillable="true" ma:displayName="Thumbnail" ma:format="Dropdown" ma:internalName="Thumbnail" ma:readOnly="false">
      <xsd:simpleType>
        <xsd:restriction base="dms:Text">
          <xsd:maxLength value="255"/>
        </xsd:restriction>
      </xsd:simpleType>
    </xsd:element>
    <xsd:element name="MediaServiceMetadata" ma:index="6" nillable="true" ma:displayName="MediaServiceMetadata" ma:hidden="true" ma:internalName="MediaServiceMetadata" ma:readOnly="true">
      <xsd:simpleType>
        <xsd:restriction base="dms:Note"/>
      </xsd:simpleType>
    </xsd:element>
    <xsd:element name="MediaServiceFastMetadata" ma:index="7" nillable="true" ma:displayName="MediaServiceFastMetadata" ma:hidden="true" ma:internalName="MediaServiceFastMetadata" ma:readOnly="true">
      <xsd:simpleType>
        <xsd:restriction base="dms:Note"/>
      </xsd:simpleType>
    </xsd:element>
    <xsd:element name="MediaServiceAutoKeyPoints" ma:index="8" nillable="true" ma:displayName="MediaServiceAutoKeyPoints" ma:hidden="true" ma:internalName="MediaServiceAutoKeyPoints" ma:readOnly="true">
      <xsd:simpleType>
        <xsd:restriction base="dms:Note"/>
      </xsd:simpleType>
    </xsd:element>
    <xsd:element name="MediaServiceKeyPoints" ma:index="9" nillable="true" ma:displayName="KeyPoints" ma:hidden="true" ma:internalName="MediaServiceKeyPoints" ma:readOnly="true">
      <xsd:simpleType>
        <xsd:restriction base="dms:Note"/>
      </xsd:simpleType>
    </xsd:element>
    <xsd:element name="MediaServiceAutoTags" ma:index="10" nillable="true" ma:displayName="Tags" ma:hidden="true"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hidden="true" ma:internalName="MediaServiceOCR" ma:readOnly="true">
      <xsd:simpleType>
        <xsd:restriction base="dms:Note"/>
      </xsd:simpleType>
    </xsd:element>
    <xsd:element name="MediaServiceLocation" ma:index="15" nillable="true" ma:displayName="Location" ma:hidden="true" ma:internalName="MediaServiceLocation" ma:readOnly="true">
      <xsd:simpleType>
        <xsd:restriction base="dms:Text"/>
      </xsd:simpleType>
    </xsd:element>
    <xsd:element name="MediaLengthInSeconds" ma:index="20" nillable="true" ma:displayName="Length (seconds)" ma:hidden="true" ma:internalName="MediaLengthInSeconds" ma:readOnly="true">
      <xsd:simpleType>
        <xsd:restriction base="dms:Unknow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bf583520-766a-4920-abd9-348155ef2e05" ma:termSetId="09814cd3-568e-fe90-9814-8d621ff8fb84" ma:anchorId="fba54fb3-c3e1-fe81-a776-ca4b69148c4d" ma:open="true" ma:isKeyword="false">
      <xsd:complexType>
        <xsd:sequence>
          <xsd:element ref="pc:Terms" minOccurs="0" maxOccurs="1"/>
        </xsd:sequence>
      </xsd:complexType>
    </xsd:element>
    <xsd:element name="name" ma:index="26" nillable="true" ma:displayName="name" ma:format="Dropdown" ma:list="UserInfo" ma:SharePointGroup="0" ma:internalName="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_Flow_SignoffStatus" ma:index="27" nillable="true" ma:displayName="Sign-off status" ma:internalName="Sign_x002d_off_x0020_status">
      <xsd:simpleType>
        <xsd:restriction base="dms:Text"/>
      </xsd:simpleType>
    </xsd:element>
    <xsd:element name="MediaServiceObjectDetectorVersions" ma:index="28"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BillingMetadata" ma:index="3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23fce3b-4703-467e-a0a8-1c3951f41d2e" elementFormDefault="qualified">
    <xsd:import namespace="http://schemas.microsoft.com/office/2006/documentManagement/types"/>
    <xsd:import namespace="http://schemas.microsoft.com/office/infopath/2007/PartnerControls"/>
    <xsd:element name="SharedWithUsers" ma:index="16"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hidden="true" ma:internalName="SharedWithDetails" ma:readOnly="true">
      <xsd:simpleType>
        <xsd:restriction base="dms:Note"/>
      </xsd:simpleType>
    </xsd:element>
    <xsd:element name="TaxCatchAll" ma:index="25" nillable="true" ma:displayName="Taxonomy Catch All Column" ma:hidden="true" ma:list="{885c5071-04ed-4e7d-8c08-c535549a8cbc}" ma:internalName="TaxCatchAll" ma:showField="CatchAllData" ma:web="d23fce3b-4703-467e-a0a8-1c3951f41d2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humbnail xmlns="74f19b32-5b0b-4867-bda8-e69877cfbd4f" xsi:nil="true"/>
    <lcf76f155ced4ddcb4097134ff3c332f xmlns="74f19b32-5b0b-4867-bda8-e69877cfbd4f">
      <Terms xmlns="http://schemas.microsoft.com/office/infopath/2007/PartnerControls"/>
    </lcf76f155ced4ddcb4097134ff3c332f>
    <TaxCatchAll xmlns="d23fce3b-4703-467e-a0a8-1c3951f41d2e" xsi:nil="true"/>
    <_Flow_SignoffStatus xmlns="74f19b32-5b0b-4867-bda8-e69877cfbd4f" xsi:nil="true"/>
    <name xmlns="74f19b32-5b0b-4867-bda8-e69877cfbd4f">
      <UserInfo>
        <DisplayName/>
        <AccountId xsi:nil="true"/>
        <AccountType/>
      </UserInfo>
    </name>
    <Recorder xmlns="74f19b32-5b0b-4867-bda8-e69877cfbd4f" xsi:nil="true"/>
  </documentManagement>
</p:properties>
</file>

<file path=customXml/itemProps1.xml><?xml version="1.0" encoding="utf-8"?>
<ds:datastoreItem xmlns:ds="http://schemas.openxmlformats.org/officeDocument/2006/customXml" ds:itemID="{1AFF83D2-881D-42E9-8488-6E46B61762F9}">
  <ds:schemaRefs>
    <ds:schemaRef ds:uri="http://schemas.microsoft.com/sharepoint/v3/contenttype/forms"/>
  </ds:schemaRefs>
</ds:datastoreItem>
</file>

<file path=customXml/itemProps2.xml><?xml version="1.0" encoding="utf-8"?>
<ds:datastoreItem xmlns:ds="http://schemas.openxmlformats.org/officeDocument/2006/customXml" ds:itemID="{AFCC328E-841B-4BAB-94A8-EDDB91BDF34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4f19b32-5b0b-4867-bda8-e69877cfbd4f"/>
    <ds:schemaRef ds:uri="d23fce3b-4703-467e-a0a8-1c3951f41d2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B71273E-DCEA-445F-B4F7-C846C7D22102}">
  <ds:schemaRefs>
    <ds:schemaRef ds:uri="74f19b32-5b0b-4867-bda8-e69877cfbd4f"/>
    <ds:schemaRef ds:uri="d23fce3b-4703-467e-a0a8-1c3951f41d2e"/>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0</TotalTime>
  <Words>1801</Words>
  <Application>Microsoft Office PowerPoint</Application>
  <PresentationFormat>Widescreen</PresentationFormat>
  <Paragraphs>105</Paragraphs>
  <Slides>9</Slides>
  <Notes>9</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David Macilwraith</dc:creator>
  <cp:lastModifiedBy>Clare Patten</cp:lastModifiedBy>
  <cp:revision>9</cp:revision>
  <dcterms:created xsi:type="dcterms:W3CDTF">2025-08-05T08:00:13Z</dcterms:created>
  <dcterms:modified xsi:type="dcterms:W3CDTF">2026-09-03T14:35:14Z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0x01010096A54ABDD28A5A47818FBC4085A8DDEA</vt:lpwstr>
  </property>
  <property fmtid="{D5CDD505-2E9C-101B-9397-08002B2CF9AE}" pid="3" name="MediaServiceImageTags">
    <vt:lpwstr/>
  </property>
</Properties>
</file>