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 id="2147483672" r:id="rId5"/>
  </p:sldMasterIdLst>
  <p:notesMasterIdLst>
    <p:notesMasterId r:id="rId30"/>
  </p:notesMasterIdLst>
  <p:sldIdLst>
    <p:sldId id="256" r:id="rId6"/>
    <p:sldId id="257" r:id="rId7"/>
    <p:sldId id="1065" r:id="rId8"/>
    <p:sldId id="1101" r:id="rId9"/>
    <p:sldId id="1103" r:id="rId10"/>
    <p:sldId id="1092" r:id="rId11"/>
    <p:sldId id="1005" r:id="rId12"/>
    <p:sldId id="1093" r:id="rId13"/>
    <p:sldId id="1105" r:id="rId14"/>
    <p:sldId id="306" r:id="rId15"/>
    <p:sldId id="274" r:id="rId16"/>
    <p:sldId id="1110" r:id="rId17"/>
    <p:sldId id="1109" r:id="rId18"/>
    <p:sldId id="312" r:id="rId19"/>
    <p:sldId id="280" r:id="rId20"/>
    <p:sldId id="308" r:id="rId21"/>
    <p:sldId id="285" r:id="rId22"/>
    <p:sldId id="1108" r:id="rId23"/>
    <p:sldId id="313" r:id="rId24"/>
    <p:sldId id="309" r:id="rId25"/>
    <p:sldId id="314" r:id="rId26"/>
    <p:sldId id="288" r:id="rId27"/>
    <p:sldId id="291" r:id="rId28"/>
    <p:sldId id="310" r:id="rId29"/>
  </p:sldIdLst>
  <p:sldSz cx="12192000" cy="6858000"/>
  <p:notesSz cx="6858000" cy="9144000"/>
  <p:embeddedFontLst>
    <p:embeddedFont>
      <p:font typeface="Raleway" pitchFamily="2" charset="0"/>
      <p:regular r:id="rId31"/>
      <p:bold r:id="rId32"/>
      <p:italic r:id="rId33"/>
      <p:boldItalic r:id="rId34"/>
    </p:embeddedFont>
    <p:embeddedFont>
      <p:font typeface="Tahoma" panose="020B0604030504040204" pitchFamily="34" charset="0"/>
      <p:regular r:id="rId35"/>
      <p:bold r:id="rId36"/>
    </p:embeddedFont>
    <p:embeddedFont>
      <p:font typeface="VAG Rundschrift BQ" charset="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D77CC2E-3877-0967-660A-8DA138FAC522}" name="Danson Matekwa" initials="DM" userId="S::dmatekwa@antaisce.org::1c2cfa42-fcc4-4c4d-a0db-c34448a594aa" providerId="AD"/>
  <p188:author id="{4A8AD7F2-2E39-5524-F7F9-6ECF000FAE94}" name="Michèle Castiaux" initials="MC" userId="S::mcastiaux@antaisce.org::145a703f-b235-49ae-b249-cf9e0d30eb05" providerId="AD"/>
  <p188:author id="{4C3E1DFD-DA6F-97E2-B5EC-0E66EE6E53EF}" name="Claire McDonald" initials="CM" userId="S::cmcdonald@antaisce.org::e8f037f3-490e-41ec-9c9d-429ec00c661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1F0B46-9741-4F5D-B498-EE6364A89FD6}" v="1" dt="2026-09-14T14:53:00.755"/>
    <p1510:client id="{61CAB4D2-0D3A-4718-9306-8BA18573B45B}" v="4" dt="2026-09-14T08:50:20.981"/>
    <p1510:client id="{9466A52B-2AB9-4696-904F-5CDFEC3E8126}" v="3" dt="2026-09-14T14:30:44.881"/>
    <p1510:client id="{C6FB8DE2-1F3C-4035-9523-5EE442331988}" v="1" dt="2026-09-14T08:47:25.9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4397" autoAdjust="0"/>
    <p:restoredTop sz="68402" autoAdjust="0"/>
  </p:normalViewPr>
  <p:slideViewPr>
    <p:cSldViewPr snapToGrid="0">
      <p:cViewPr varScale="1">
        <p:scale>
          <a:sx n="68" d="100"/>
          <a:sy n="68" d="100"/>
        </p:scale>
        <p:origin x="66"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font" Target="fonts/font4.fntdata"/><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6.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A3583-A849-4F32-85A2-09B876D9E770}" type="datetimeFigureOut">
              <a:rPr lang="en-IE" smtClean="0"/>
              <a:t>14/09/2026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4F51C-CD2A-4859-9EE3-2DDFA4419DD2}" type="slidenum">
              <a:rPr lang="en-IE" smtClean="0"/>
              <a:t>‹#›</a:t>
            </a:fld>
            <a:endParaRPr lang="en-IE"/>
          </a:p>
        </p:txBody>
      </p:sp>
    </p:spTree>
    <p:extLst>
      <p:ext uri="{BB962C8B-B14F-4D97-AF65-F5344CB8AC3E}">
        <p14:creationId xmlns:p14="http://schemas.microsoft.com/office/powerpoint/2010/main" val="2761485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epa.ie/environment-and-you/climate-chang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i="0" u="none" strike="noStrike" kern="1200" baseline="0" dirty="0">
                <a:solidFill>
                  <a:schemeClr val="tx1"/>
                </a:solidFill>
                <a:latin typeface="+mn-lt"/>
                <a:ea typeface="+mn-ea"/>
                <a:cs typeface="+mn-cs"/>
              </a:rPr>
              <a:t>What this project is</a:t>
            </a:r>
          </a:p>
          <a:p>
            <a:r>
              <a:rPr lang="en-IE" sz="1200" b="0" i="0" u="none" strike="noStrike" kern="1200" baseline="0" dirty="0">
                <a:solidFill>
                  <a:schemeClr val="tx1"/>
                </a:solidFill>
                <a:latin typeface="+mn-lt"/>
                <a:ea typeface="+mn-ea"/>
                <a:cs typeface="+mn-cs"/>
              </a:rPr>
              <a:t>The Climate Justice Project is an active learning project for post-primary students. It asks a</a:t>
            </a:r>
          </a:p>
          <a:p>
            <a:r>
              <a:rPr lang="en-IE" sz="1200" b="0" i="0" u="none" strike="noStrike" kern="1200" baseline="0" dirty="0">
                <a:solidFill>
                  <a:schemeClr val="tx1"/>
                </a:solidFill>
                <a:latin typeface="+mn-lt"/>
                <a:ea typeface="+mn-ea"/>
                <a:cs typeface="+mn-cs"/>
              </a:rPr>
              <a:t>harder question than most climate education, not just what is happening to our planet, but who is</a:t>
            </a:r>
          </a:p>
          <a:p>
            <a:r>
              <a:rPr lang="en-IE" sz="1200" b="0" i="0" u="none" strike="noStrike" kern="1200" baseline="0" dirty="0">
                <a:solidFill>
                  <a:schemeClr val="tx1"/>
                </a:solidFill>
                <a:latin typeface="+mn-lt"/>
                <a:ea typeface="+mn-ea"/>
                <a:cs typeface="+mn-cs"/>
              </a:rPr>
              <a:t>most affected, and why.</a:t>
            </a:r>
          </a:p>
          <a:p>
            <a:r>
              <a:rPr lang="en-IE" sz="1200" b="0" i="0" u="none" strike="noStrike" kern="1200" baseline="0" dirty="0">
                <a:solidFill>
                  <a:schemeClr val="tx1"/>
                </a:solidFill>
                <a:latin typeface="+mn-lt"/>
                <a:ea typeface="+mn-ea"/>
                <a:cs typeface="+mn-cs"/>
              </a:rPr>
              <a:t>Climate change does not affect everyone equally. The people who have done least to cause it are</a:t>
            </a:r>
          </a:p>
          <a:p>
            <a:r>
              <a:rPr lang="en-IE" sz="1200" b="0" i="0" u="none" strike="noStrike" kern="1200" baseline="0" dirty="0">
                <a:solidFill>
                  <a:schemeClr val="tx1"/>
                </a:solidFill>
                <a:latin typeface="+mn-lt"/>
                <a:ea typeface="+mn-ea"/>
                <a:cs typeface="+mn-cs"/>
              </a:rPr>
              <a:t>often the ones who face the worst consequences. That is the idea at the heart of climate justice,</a:t>
            </a:r>
          </a:p>
          <a:p>
            <a:r>
              <a:rPr lang="en-IE" sz="1200" b="0" i="0" u="none" strike="noStrike" kern="1200" baseline="0" dirty="0">
                <a:solidFill>
                  <a:schemeClr val="tx1"/>
                </a:solidFill>
                <a:latin typeface="+mn-lt"/>
                <a:ea typeface="+mn-ea"/>
                <a:cs typeface="+mn-cs"/>
              </a:rPr>
              <a:t>and it is what this project asks students to grapple with, through research, debate, character</a:t>
            </a:r>
          </a:p>
          <a:p>
            <a:r>
              <a:rPr lang="en-IE" sz="1200" b="0" i="0" u="none" strike="noStrike" kern="1200" baseline="0" dirty="0">
                <a:solidFill>
                  <a:schemeClr val="tx1"/>
                </a:solidFill>
                <a:latin typeface="+mn-lt"/>
                <a:ea typeface="+mn-ea"/>
                <a:cs typeface="+mn-cs"/>
              </a:rPr>
              <a:t>work, and design thinking.</a:t>
            </a:r>
          </a:p>
          <a:p>
            <a:r>
              <a:rPr lang="en-IE" sz="1200" b="0" i="0" u="none" strike="noStrike" kern="1200" baseline="0" dirty="0">
                <a:solidFill>
                  <a:schemeClr val="tx1"/>
                </a:solidFill>
                <a:latin typeface="+mn-lt"/>
                <a:ea typeface="+mn-ea"/>
                <a:cs typeface="+mn-cs"/>
              </a:rPr>
              <a:t>Working in small teams, students explore the concept of climate justice, choose a character</a:t>
            </a:r>
          </a:p>
          <a:p>
            <a:r>
              <a:rPr lang="en-IE" sz="1200" b="0" i="0" u="none" strike="noStrike" kern="1200" baseline="0" dirty="0">
                <a:solidFill>
                  <a:schemeClr val="tx1"/>
                </a:solidFill>
                <a:latin typeface="+mn-lt"/>
                <a:ea typeface="+mn-ea"/>
                <a:cs typeface="+mn-cs"/>
              </a:rPr>
              <a:t>whose life is shaped by climate impacts, define the specific problem that character is facing, and</a:t>
            </a:r>
          </a:p>
          <a:p>
            <a:r>
              <a:rPr lang="en-IE" sz="1200" b="0" i="0" u="none" strike="noStrike" kern="1200" baseline="0" dirty="0">
                <a:solidFill>
                  <a:schemeClr val="tx1"/>
                </a:solidFill>
                <a:latin typeface="+mn-lt"/>
                <a:ea typeface="+mn-ea"/>
                <a:cs typeface="+mn-cs"/>
              </a:rPr>
              <a:t>design a solution. They build a prototype or campaign, present it, and reflect on what they</a:t>
            </a:r>
          </a:p>
          <a:p>
            <a:r>
              <a:rPr lang="en-IE" sz="1200" b="0" i="0" u="none" strike="noStrike" kern="1200" baseline="0" dirty="0">
                <a:solidFill>
                  <a:schemeClr val="tx1"/>
                </a:solidFill>
                <a:latin typeface="+mn-lt"/>
                <a:ea typeface="+mn-ea"/>
                <a:cs typeface="+mn-cs"/>
              </a:rPr>
              <a:t>learned.</a:t>
            </a:r>
          </a:p>
          <a:p>
            <a:r>
              <a:rPr lang="en-IE" sz="1200" b="0" i="0" u="none" strike="noStrike" kern="1200" baseline="0" dirty="0">
                <a:solidFill>
                  <a:schemeClr val="tx1"/>
                </a:solidFill>
                <a:latin typeface="+mn-lt"/>
                <a:ea typeface="+mn-ea"/>
                <a:cs typeface="+mn-cs"/>
              </a:rPr>
              <a:t>The project is designed to run across several class periods or compressed into a full project day. It</a:t>
            </a:r>
          </a:p>
          <a:p>
            <a:r>
              <a:rPr lang="en-IE" sz="1200" b="0" i="0" u="none" strike="noStrike" kern="1200" baseline="0" dirty="0">
                <a:solidFill>
                  <a:schemeClr val="tx1"/>
                </a:solidFill>
                <a:latin typeface="+mn-lt"/>
                <a:ea typeface="+mn-ea"/>
                <a:cs typeface="+mn-cs"/>
              </a:rPr>
              <a:t>suits Junior Cycle classes across a range of subjects, and can be adapted for Transition Year.</a:t>
            </a:r>
          </a:p>
          <a:p>
            <a:r>
              <a:rPr lang="en-IE" sz="1200" b="1" i="0" u="none" strike="noStrike" kern="1200" baseline="0" dirty="0">
                <a:solidFill>
                  <a:schemeClr val="tx1"/>
                </a:solidFill>
                <a:latin typeface="+mn-lt"/>
                <a:ea typeface="+mn-ea"/>
                <a:cs typeface="+mn-cs"/>
              </a:rPr>
              <a:t>What students will do</a:t>
            </a:r>
          </a:p>
          <a:p>
            <a:r>
              <a:rPr lang="en-IE" sz="1200" b="0" i="0" u="none" strike="noStrike" kern="1200" baseline="0" dirty="0">
                <a:solidFill>
                  <a:schemeClr val="tx1"/>
                </a:solidFill>
                <a:latin typeface="+mn-lt"/>
                <a:ea typeface="+mn-ea"/>
                <a:cs typeface="+mn-cs"/>
              </a:rPr>
              <a:t>Over the course of the project, students will:</a:t>
            </a:r>
          </a:p>
          <a:p>
            <a:r>
              <a:rPr lang="en-IE" sz="1200" b="0" i="0" u="none" strike="noStrike" kern="1200" baseline="0" dirty="0">
                <a:solidFill>
                  <a:schemeClr val="tx1"/>
                </a:solidFill>
                <a:latin typeface="+mn-lt"/>
                <a:ea typeface="+mn-ea"/>
                <a:cs typeface="+mn-cs"/>
              </a:rPr>
              <a:t>● Explore the concept of climate change and what makes it a justice issue</a:t>
            </a:r>
          </a:p>
          <a:p>
            <a:r>
              <a:rPr lang="en-IE" sz="1200" b="0" i="0" u="none" strike="noStrike" kern="1200" baseline="0" dirty="0">
                <a:solidFill>
                  <a:schemeClr val="tx1"/>
                </a:solidFill>
                <a:latin typeface="+mn-lt"/>
                <a:ea typeface="+mn-ea"/>
                <a:cs typeface="+mn-cs"/>
              </a:rPr>
              <a:t>● Participate in a Climate Summit debate, arguing the case for different countries or</a:t>
            </a:r>
          </a:p>
          <a:p>
            <a:r>
              <a:rPr lang="en-IE" sz="1200" b="0" i="0" u="none" strike="noStrike" kern="1200" baseline="0" dirty="0">
                <a:solidFill>
                  <a:schemeClr val="tx1"/>
                </a:solidFill>
                <a:latin typeface="+mn-lt"/>
                <a:ea typeface="+mn-ea"/>
                <a:cs typeface="+mn-cs"/>
              </a:rPr>
              <a:t>communities</a:t>
            </a:r>
          </a:p>
          <a:p>
            <a:r>
              <a:rPr lang="en-IE" sz="1200" b="0" i="0" u="none" strike="noStrike" kern="1200" baseline="0" dirty="0">
                <a:solidFill>
                  <a:schemeClr val="tx1"/>
                </a:solidFill>
                <a:latin typeface="+mn-lt"/>
                <a:ea typeface="+mn-ea"/>
                <a:cs typeface="+mn-cs"/>
              </a:rPr>
              <a:t>● Examine climate impacts at a global, national, and local level</a:t>
            </a:r>
          </a:p>
          <a:p>
            <a:r>
              <a:rPr lang="en-IE" sz="1200" b="0" i="0" u="none" strike="noStrike" kern="1200" baseline="0" dirty="0">
                <a:solidFill>
                  <a:schemeClr val="tx1"/>
                </a:solidFill>
                <a:latin typeface="+mn-lt"/>
                <a:ea typeface="+mn-ea"/>
                <a:cs typeface="+mn-cs"/>
              </a:rPr>
              <a:t>● Choose a challenge topic and a character whose life is affected by it</a:t>
            </a:r>
          </a:p>
          <a:p>
            <a:r>
              <a:rPr lang="en-IE" sz="1200" b="0" i="0" u="none" strike="noStrike" kern="1200" baseline="0" dirty="0">
                <a:solidFill>
                  <a:schemeClr val="tx1"/>
                </a:solidFill>
                <a:latin typeface="+mn-lt"/>
                <a:ea typeface="+mn-ea"/>
                <a:cs typeface="+mn-cs"/>
              </a:rPr>
              <a:t>● Define the specific problem their character is facing</a:t>
            </a:r>
          </a:p>
          <a:p>
            <a:r>
              <a:rPr lang="en-IE" sz="1200" b="0" i="0" u="none" strike="noStrike" kern="1200" baseline="0" dirty="0">
                <a:solidFill>
                  <a:schemeClr val="tx1"/>
                </a:solidFill>
                <a:latin typeface="+mn-lt"/>
                <a:ea typeface="+mn-ea"/>
                <a:cs typeface="+mn-cs"/>
              </a:rPr>
              <a:t>● Generate and develop ideas for possible solutions</a:t>
            </a:r>
          </a:p>
          <a:p>
            <a:r>
              <a:rPr lang="en-IE" sz="1200" b="0" i="0" u="none" strike="noStrike" kern="1200" baseline="0" dirty="0">
                <a:solidFill>
                  <a:schemeClr val="tx1"/>
                </a:solidFill>
                <a:latin typeface="+mn-lt"/>
                <a:ea typeface="+mn-ea"/>
                <a:cs typeface="+mn-cs"/>
              </a:rPr>
              <a:t>● Build a prototype or campaign and present it to the class</a:t>
            </a:r>
          </a:p>
          <a:p>
            <a:r>
              <a:rPr lang="en-IE" sz="1200" b="0" i="0" u="none" strike="noStrike" kern="1200" baseline="0" dirty="0">
                <a:solidFill>
                  <a:schemeClr val="tx1"/>
                </a:solidFill>
                <a:latin typeface="+mn-lt"/>
                <a:ea typeface="+mn-ea"/>
                <a:cs typeface="+mn-cs"/>
              </a:rPr>
              <a:t>● Reflect on their learning and on their own role in climate action</a:t>
            </a:r>
          </a:p>
          <a:p>
            <a:r>
              <a:rPr lang="en-IE" sz="1200" b="1" i="0" u="none" strike="noStrike" kern="1200" baseline="0" dirty="0">
                <a:solidFill>
                  <a:schemeClr val="tx1"/>
                </a:solidFill>
                <a:latin typeface="+mn-lt"/>
                <a:ea typeface="+mn-ea"/>
                <a:cs typeface="+mn-cs"/>
              </a:rPr>
              <a:t>How long does it take?</a:t>
            </a:r>
          </a:p>
          <a:p>
            <a:r>
              <a:rPr lang="en-IE" sz="1200" b="0" i="0" u="none" strike="noStrike" kern="1200" baseline="0" dirty="0">
                <a:solidFill>
                  <a:schemeClr val="tx1"/>
                </a:solidFill>
                <a:latin typeface="+mn-lt"/>
                <a:ea typeface="+mn-ea"/>
                <a:cs typeface="+mn-cs"/>
              </a:rPr>
              <a:t>The project works across five modules. Each module has a suggested time, but you can adjust to</a:t>
            </a:r>
          </a:p>
          <a:p>
            <a:r>
              <a:rPr lang="en-IE" sz="1200" b="0" i="0" u="none" strike="noStrike" kern="1200" baseline="0" dirty="0">
                <a:solidFill>
                  <a:schemeClr val="tx1"/>
                </a:solidFill>
                <a:latin typeface="+mn-lt"/>
                <a:ea typeface="+mn-ea"/>
                <a:cs typeface="+mn-cs"/>
              </a:rPr>
              <a:t>suit your timetable.</a:t>
            </a:r>
            <a:endParaRPr lang="en-IE" dirty="0"/>
          </a:p>
        </p:txBody>
      </p:sp>
      <p:sp>
        <p:nvSpPr>
          <p:cNvPr id="4" name="Slide Number Placeholder 3"/>
          <p:cNvSpPr>
            <a:spLocks noGrp="1"/>
          </p:cNvSpPr>
          <p:nvPr>
            <p:ph type="sldNum" sz="quarter" idx="5"/>
          </p:nvPr>
        </p:nvSpPr>
        <p:spPr/>
        <p:txBody>
          <a:bodyPr/>
          <a:lstStyle/>
          <a:p>
            <a:fld id="{16C4F51C-CD2A-4859-9EE3-2DDFA4419DD2}" type="slidenum">
              <a:rPr lang="en-IE" smtClean="0"/>
              <a:t>1</a:t>
            </a:fld>
            <a:endParaRPr lang="en-IE"/>
          </a:p>
        </p:txBody>
      </p:sp>
    </p:spTree>
    <p:extLst>
      <p:ext uri="{BB962C8B-B14F-4D97-AF65-F5344CB8AC3E}">
        <p14:creationId xmlns:p14="http://schemas.microsoft.com/office/powerpoint/2010/main" val="3135354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i="0" u="none" strike="noStrike" kern="1200" baseline="0" dirty="0">
                <a:solidFill>
                  <a:schemeClr val="tx1"/>
                </a:solidFill>
                <a:latin typeface="+mn-lt"/>
                <a:ea typeface="+mn-ea"/>
                <a:cs typeface="+mn-cs"/>
              </a:rPr>
              <a:t>Module 1 Climate action and climate justice (60–80 minutes)</a:t>
            </a:r>
          </a:p>
          <a:p>
            <a:r>
              <a:rPr lang="en-IE" sz="1200" b="0" i="0" u="none" strike="noStrike" kern="1200" baseline="0" dirty="0">
                <a:solidFill>
                  <a:schemeClr val="tx1"/>
                </a:solidFill>
                <a:latin typeface="+mn-lt"/>
                <a:ea typeface="+mn-ea"/>
                <a:cs typeface="+mn-cs"/>
              </a:rPr>
              <a:t>Students explore the science of climate change and are introduced to the concept of climate justice.</a:t>
            </a:r>
          </a:p>
          <a:p>
            <a:r>
              <a:rPr lang="en-IE" sz="1200" b="0" i="0" u="none" strike="noStrike" kern="1200" baseline="0" dirty="0">
                <a:solidFill>
                  <a:schemeClr val="tx1"/>
                </a:solidFill>
                <a:latin typeface="+mn-lt"/>
                <a:ea typeface="+mn-ea"/>
                <a:cs typeface="+mn-cs"/>
              </a:rPr>
              <a:t>The idea that the people who have done least to cause climate change are often the ones who face</a:t>
            </a:r>
          </a:p>
          <a:p>
            <a:r>
              <a:rPr lang="en-IE" sz="1200" b="0" i="0" u="none" strike="noStrike" kern="1200" baseline="0" dirty="0">
                <a:solidFill>
                  <a:schemeClr val="tx1"/>
                </a:solidFill>
                <a:latin typeface="+mn-lt"/>
                <a:ea typeface="+mn-ea"/>
                <a:cs typeface="+mn-cs"/>
              </a:rPr>
              <a:t>the worst consequences.</a:t>
            </a:r>
          </a:p>
          <a:p>
            <a:r>
              <a:rPr lang="en-IE" sz="1200" b="1" i="0" u="none" strike="noStrike" kern="1200" baseline="0" dirty="0">
                <a:solidFill>
                  <a:schemeClr val="tx1"/>
                </a:solidFill>
                <a:latin typeface="+mn-lt"/>
                <a:ea typeface="+mn-ea"/>
                <a:cs typeface="+mn-cs"/>
              </a:rPr>
              <a:t>What to do:</a:t>
            </a:r>
          </a:p>
          <a:p>
            <a:r>
              <a:rPr lang="en-IE" sz="1200" b="0" i="0" u="none" strike="noStrike" kern="1200" baseline="0" dirty="0">
                <a:solidFill>
                  <a:schemeClr val="tx1"/>
                </a:solidFill>
                <a:latin typeface="+mn-lt"/>
                <a:ea typeface="+mn-ea"/>
                <a:cs typeface="+mn-cs"/>
              </a:rPr>
              <a:t>• Open with the presentation slides on climate change. Give students time to discuss what they</a:t>
            </a:r>
          </a:p>
          <a:p>
            <a:r>
              <a:rPr lang="en-IE" sz="1200" b="0" i="0" u="none" strike="noStrike" kern="1200" baseline="0" dirty="0">
                <a:solidFill>
                  <a:schemeClr val="tx1"/>
                </a:solidFill>
                <a:latin typeface="+mn-lt"/>
                <a:ea typeface="+mn-ea"/>
                <a:cs typeface="+mn-cs"/>
              </a:rPr>
              <a:t>already know and what questions they have.</a:t>
            </a:r>
          </a:p>
          <a:p>
            <a:r>
              <a:rPr lang="en-IE" sz="1200" b="0" i="0" u="none" strike="noStrike" kern="1200" baseline="0" dirty="0">
                <a:solidFill>
                  <a:schemeClr val="tx1"/>
                </a:solidFill>
                <a:latin typeface="+mn-lt"/>
                <a:ea typeface="+mn-ea"/>
                <a:cs typeface="+mn-cs"/>
              </a:rPr>
              <a:t>• Introduce the concept of climate justice. The key question is not just "what is happening?" but</a:t>
            </a:r>
          </a:p>
          <a:p>
            <a:r>
              <a:rPr lang="en-IE" sz="1200" b="0" i="0" u="none" strike="noStrike" kern="1200" baseline="0" dirty="0">
                <a:solidFill>
                  <a:schemeClr val="tx1"/>
                </a:solidFill>
                <a:latin typeface="+mn-lt"/>
                <a:ea typeface="+mn-ea"/>
                <a:cs typeface="+mn-cs"/>
              </a:rPr>
              <a:t>"who is it happening to, and why?" Prompt students to think about which countries and</a:t>
            </a:r>
          </a:p>
          <a:p>
            <a:r>
              <a:rPr lang="en-IE" sz="1200" b="0" i="0" u="none" strike="noStrike" kern="1200" baseline="0" dirty="0">
                <a:solidFill>
                  <a:schemeClr val="tx1"/>
                </a:solidFill>
                <a:latin typeface="+mn-lt"/>
                <a:ea typeface="+mn-ea"/>
                <a:cs typeface="+mn-cs"/>
              </a:rPr>
              <a:t>communities are most exposed to climate impacts, and whether that maps onto who has</a:t>
            </a:r>
          </a:p>
          <a:p>
            <a:r>
              <a:rPr lang="en-IE" sz="1200" b="0" i="0" u="none" strike="noStrike" kern="1200" baseline="0" dirty="0">
                <a:solidFill>
                  <a:schemeClr val="tx1"/>
                </a:solidFill>
                <a:latin typeface="+mn-lt"/>
                <a:ea typeface="+mn-ea"/>
                <a:cs typeface="+mn-cs"/>
              </a:rPr>
              <a:t>contributed most to the problem.</a:t>
            </a:r>
          </a:p>
          <a:p>
            <a:r>
              <a:rPr lang="en-IE" sz="1200" b="0" i="0" u="none" strike="noStrike" kern="1200" baseline="0" dirty="0">
                <a:solidFill>
                  <a:schemeClr val="tx1"/>
                </a:solidFill>
                <a:latin typeface="+mn-lt"/>
                <a:ea typeface="+mn-ea"/>
                <a:cs typeface="+mn-cs"/>
              </a:rPr>
              <a:t>• Run the Climate Summit activity. Divide the class into groups and assign each group a country or</a:t>
            </a:r>
          </a:p>
          <a:p>
            <a:r>
              <a:rPr lang="en-IE" sz="1200" b="0" i="0" u="none" strike="noStrike" kern="1200" baseline="0" dirty="0">
                <a:solidFill>
                  <a:schemeClr val="tx1"/>
                </a:solidFill>
                <a:latin typeface="+mn-lt"/>
                <a:ea typeface="+mn-ea"/>
                <a:cs typeface="+mn-cs"/>
              </a:rPr>
              <a:t>community. Each group prepares and presents a short argument, what climate impacts is their</a:t>
            </a:r>
          </a:p>
          <a:p>
            <a:r>
              <a:rPr lang="en-IE" sz="1200" b="0" i="0" u="none" strike="noStrike" kern="1200" baseline="0" dirty="0">
                <a:solidFill>
                  <a:schemeClr val="tx1"/>
                </a:solidFill>
                <a:latin typeface="+mn-lt"/>
                <a:ea typeface="+mn-ea"/>
                <a:cs typeface="+mn-cs"/>
              </a:rPr>
              <a:t>country or community experiencing, what do they need, and what should others be doing about</a:t>
            </a:r>
          </a:p>
          <a:p>
            <a:r>
              <a:rPr lang="en-IE" sz="1200" b="0" i="0" u="none" strike="noStrike" kern="1200" baseline="0" dirty="0">
                <a:solidFill>
                  <a:schemeClr val="tx1"/>
                </a:solidFill>
                <a:latin typeface="+mn-lt"/>
                <a:ea typeface="+mn-ea"/>
                <a:cs typeface="+mn-cs"/>
              </a:rPr>
              <a:t>it? Give groups ten minutes to prepare and three to four minutes each to present.</a:t>
            </a:r>
          </a:p>
          <a:p>
            <a:r>
              <a:rPr lang="en-IE" sz="1200" b="0" i="0" u="none" strike="noStrike" kern="1200" baseline="0" dirty="0">
                <a:solidFill>
                  <a:schemeClr val="tx1"/>
                </a:solidFill>
                <a:latin typeface="+mn-lt"/>
                <a:ea typeface="+mn-ea"/>
                <a:cs typeface="+mn-cs"/>
              </a:rPr>
              <a:t>• As a class, debrief the Summit. What did students notice? Whose arguments were most</a:t>
            </a:r>
          </a:p>
          <a:p>
            <a:r>
              <a:rPr lang="en-IE" sz="1200" b="0" i="0" u="none" strike="noStrike" kern="1200" baseline="0" dirty="0">
                <a:solidFill>
                  <a:schemeClr val="tx1"/>
                </a:solidFill>
                <a:latin typeface="+mn-lt"/>
                <a:ea typeface="+mn-ea"/>
                <a:cs typeface="+mn-cs"/>
              </a:rPr>
              <a:t>persuasive? Where did disagreements emerge?</a:t>
            </a:r>
          </a:p>
          <a:p>
            <a:r>
              <a:rPr lang="en-IE" sz="1200" b="0" i="0" u="none" strike="noStrike" kern="1200" baseline="0" dirty="0">
                <a:solidFill>
                  <a:schemeClr val="tx1"/>
                </a:solidFill>
                <a:latin typeface="+mn-lt"/>
                <a:ea typeface="+mn-ea"/>
                <a:cs typeface="+mn-cs"/>
              </a:rPr>
              <a:t>• Move from global to local. Share the slides on climate impacts in Ireland, then open a discussion,</a:t>
            </a:r>
          </a:p>
          <a:p>
            <a:r>
              <a:rPr lang="en-IE" sz="1200" b="0" i="0" u="none" strike="noStrike" kern="1200" baseline="0" dirty="0">
                <a:solidFill>
                  <a:schemeClr val="tx1"/>
                </a:solidFill>
                <a:latin typeface="+mn-lt"/>
                <a:ea typeface="+mn-ea"/>
                <a:cs typeface="+mn-cs"/>
              </a:rPr>
              <a:t>what climate impacts can students identify in their own area? Flooding, drought, biodiversity loss,</a:t>
            </a:r>
          </a:p>
          <a:p>
            <a:r>
              <a:rPr lang="en-IE" sz="1200" b="0" i="0" u="none" strike="noStrike" kern="1200" baseline="0" dirty="0">
                <a:solidFill>
                  <a:schemeClr val="tx1"/>
                </a:solidFill>
                <a:latin typeface="+mn-lt"/>
                <a:ea typeface="+mn-ea"/>
                <a:cs typeface="+mn-cs"/>
              </a:rPr>
              <a:t>housing pressure? Ask them to be specific.</a:t>
            </a:r>
          </a:p>
          <a:p>
            <a:r>
              <a:rPr lang="en-IE" sz="1200" b="0" i="0" u="none" strike="noStrike" kern="1200" baseline="0" dirty="0">
                <a:solidFill>
                  <a:schemeClr val="tx1"/>
                </a:solidFill>
                <a:latin typeface="+mn-lt"/>
                <a:ea typeface="+mn-ea"/>
                <a:cs typeface="+mn-cs"/>
              </a:rPr>
              <a:t>• Each team then selects a challenge topic to focus on for the rest of the project. This could be a</a:t>
            </a:r>
          </a:p>
          <a:p>
            <a:r>
              <a:rPr lang="en-IE" sz="1200" b="0" i="0" u="none" strike="noStrike" kern="1200" baseline="0" dirty="0">
                <a:solidFill>
                  <a:schemeClr val="tx1"/>
                </a:solidFill>
                <a:latin typeface="+mn-lt"/>
                <a:ea typeface="+mn-ea"/>
                <a:cs typeface="+mn-cs"/>
              </a:rPr>
              <a:t>global climate justice issue, a national policy gap, or something they have seen in their own</a:t>
            </a:r>
          </a:p>
          <a:p>
            <a:r>
              <a:rPr lang="en-IE" sz="1200" b="0" i="0" u="none" strike="noStrike" kern="1200" baseline="0" dirty="0">
                <a:solidFill>
                  <a:schemeClr val="tx1"/>
                </a:solidFill>
                <a:latin typeface="+mn-lt"/>
                <a:ea typeface="+mn-ea"/>
                <a:cs typeface="+mn-cs"/>
              </a:rPr>
              <a:t>community.</a:t>
            </a:r>
          </a:p>
          <a:p>
            <a:r>
              <a:rPr lang="en-IE" sz="1200" b="1" i="0" u="none" strike="noStrike" kern="1200" baseline="0" dirty="0">
                <a:solidFill>
                  <a:schemeClr val="tx1"/>
                </a:solidFill>
                <a:latin typeface="+mn-lt"/>
                <a:ea typeface="+mn-ea"/>
                <a:cs typeface="+mn-cs"/>
              </a:rPr>
              <a:t>Teacher notes</a:t>
            </a:r>
          </a:p>
          <a:p>
            <a:r>
              <a:rPr lang="en-IE" sz="1200" b="0" i="0" u="none" strike="noStrike" kern="1200" baseline="0" dirty="0">
                <a:solidFill>
                  <a:schemeClr val="tx1"/>
                </a:solidFill>
                <a:latin typeface="+mn-lt"/>
                <a:ea typeface="+mn-ea"/>
                <a:cs typeface="+mn-cs"/>
              </a:rPr>
              <a:t>The Climate Summit works best when groups feel genuinely invested in their assigned position, even</a:t>
            </a:r>
          </a:p>
          <a:p>
            <a:r>
              <a:rPr lang="en-IE" sz="1200" b="0" i="0" u="none" strike="noStrike" kern="1200" baseline="0" dirty="0">
                <a:solidFill>
                  <a:schemeClr val="tx1"/>
                </a:solidFill>
                <a:latin typeface="+mn-lt"/>
                <a:ea typeface="+mn-ea"/>
                <a:cs typeface="+mn-cs"/>
              </a:rPr>
              <a:t>if it is not their own view. Encourage students to argue the case as strongly as they can. It is worth</a:t>
            </a:r>
          </a:p>
          <a:p>
            <a:r>
              <a:rPr lang="en-IE" sz="1200" b="0" i="0" u="none" strike="noStrike" kern="1200" baseline="0" dirty="0">
                <a:solidFill>
                  <a:schemeClr val="tx1"/>
                </a:solidFill>
                <a:latin typeface="+mn-lt"/>
                <a:ea typeface="+mn-ea"/>
                <a:cs typeface="+mn-cs"/>
              </a:rPr>
              <a:t>allowing a few minutes for students to step out of role afterwards and share their own perspective.</a:t>
            </a:r>
          </a:p>
          <a:p>
            <a:r>
              <a:rPr lang="en-IE" sz="1200" b="0" i="0" u="none" strike="noStrike" kern="1200" baseline="0" dirty="0">
                <a:solidFill>
                  <a:schemeClr val="tx1"/>
                </a:solidFill>
                <a:latin typeface="+mn-lt"/>
                <a:ea typeface="+mn-ea"/>
                <a:cs typeface="+mn-cs"/>
              </a:rPr>
              <a:t>The move from global to local is important. Students often feel climate change is happening</a:t>
            </a:r>
          </a:p>
          <a:p>
            <a:r>
              <a:rPr lang="en-IE" sz="1200" b="0" i="0" u="none" strike="noStrike" kern="1200" baseline="0" dirty="0">
                <a:solidFill>
                  <a:schemeClr val="tx1"/>
                </a:solidFill>
                <a:latin typeface="+mn-lt"/>
                <a:ea typeface="+mn-ea"/>
                <a:cs typeface="+mn-cs"/>
              </a:rPr>
              <a:t>somewhere else. Grounding the issue in named local places, a flooded road, a disappearing beach, a</a:t>
            </a:r>
          </a:p>
          <a:p>
            <a:r>
              <a:rPr lang="en-IE" sz="1200" b="0" i="0" u="none" strike="noStrike" kern="1200" baseline="0" dirty="0">
                <a:solidFill>
                  <a:schemeClr val="tx1"/>
                </a:solidFill>
                <a:latin typeface="+mn-lt"/>
                <a:ea typeface="+mn-ea"/>
                <a:cs typeface="+mn-cs"/>
              </a:rPr>
              <a:t>farm dealing with changed rainfall, shifts the conversation significantly.</a:t>
            </a:r>
          </a:p>
          <a:p>
            <a:r>
              <a:rPr lang="en-IE" sz="1200" b="0" i="0" u="none" strike="noStrike" kern="1200" baseline="0" dirty="0">
                <a:solidFill>
                  <a:schemeClr val="tx1"/>
                </a:solidFill>
                <a:latin typeface="+mn-lt"/>
                <a:ea typeface="+mn-ea"/>
                <a:cs typeface="+mn-cs"/>
              </a:rPr>
              <a:t>There is no wrong challenge topic. Let teams choose the angle that feels most real to them. The</a:t>
            </a:r>
          </a:p>
          <a:p>
            <a:r>
              <a:rPr lang="en-IE" sz="1200" b="0" i="0" u="none" strike="noStrike" kern="1200" baseline="0" dirty="0">
                <a:solidFill>
                  <a:schemeClr val="tx1"/>
                </a:solidFill>
                <a:latin typeface="+mn-lt"/>
                <a:ea typeface="+mn-ea"/>
                <a:cs typeface="+mn-cs"/>
              </a:rPr>
              <a:t>same topic will produce very different solutions across teams.</a:t>
            </a:r>
            <a:endParaRPr lang="en-IE"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175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0"/>
              <a:t>Teacher Guide: Climate Justice</a:t>
            </a:r>
          </a:p>
          <a:p>
            <a:r>
              <a:rPr lang="en-IE" b="0"/>
              <a:t>Explain that climate change does not affect everyone equally. Climate justice encourages us to think about fairness, responsibility, power and whose voices are included.</a:t>
            </a:r>
          </a:p>
          <a:p>
            <a:r>
              <a:rPr lang="en-IE" b="0"/>
              <a:t>As students work through the project, keep these five questions in mind:</a:t>
            </a:r>
          </a:p>
          <a:p>
            <a:pPr lvl="0"/>
            <a:r>
              <a:rPr lang="en-IE" b="0"/>
              <a:t>Who is affected?</a:t>
            </a:r>
          </a:p>
          <a:p>
            <a:pPr lvl="0"/>
            <a:r>
              <a:rPr lang="en-IE" b="0"/>
              <a:t>Who has contributed to the problem?</a:t>
            </a:r>
          </a:p>
          <a:p>
            <a:pPr lvl="0"/>
            <a:r>
              <a:rPr lang="en-IE" b="0"/>
              <a:t>Who has the resources to respond?</a:t>
            </a:r>
          </a:p>
          <a:p>
            <a:pPr lvl="0"/>
            <a:r>
              <a:rPr lang="en-IE" b="0"/>
              <a:t>Who has the power to make decisions?</a:t>
            </a:r>
          </a:p>
          <a:p>
            <a:pPr lvl="0"/>
            <a:r>
              <a:rPr lang="en-IE" b="0"/>
              <a:t>Whose voice is being heard?</a:t>
            </a:r>
          </a:p>
          <a:p>
            <a:r>
              <a:rPr lang="en-IE" b="0"/>
              <a:t>Encourage students to return to these questions when exploring climate issues, discussing solutions and making decisions throughout the project.</a:t>
            </a:r>
          </a:p>
          <a:p>
            <a:endParaRPr lang="en-US" b="0"/>
          </a:p>
        </p:txBody>
      </p:sp>
      <p:sp>
        <p:nvSpPr>
          <p:cNvPr id="4" name="Slide Number Placeholder 3"/>
          <p:cNvSpPr>
            <a:spLocks noGrp="1"/>
          </p:cNvSpPr>
          <p:nvPr>
            <p:ph type="sldNum" sz="quarter" idx="5"/>
          </p:nvPr>
        </p:nvSpPr>
        <p:spPr/>
        <p:txBody>
          <a:bodyPr/>
          <a:lstStyle/>
          <a:p>
            <a:fld id="{16C4F51C-CD2A-4859-9EE3-2DDFA4419DD2}" type="slidenum">
              <a:rPr lang="en-IE" smtClean="0"/>
              <a:t>4</a:t>
            </a:fld>
            <a:endParaRPr lang="en-IE"/>
          </a:p>
        </p:txBody>
      </p:sp>
    </p:spTree>
    <p:extLst>
      <p:ext uri="{BB962C8B-B14F-4D97-AF65-F5344CB8AC3E}">
        <p14:creationId xmlns:p14="http://schemas.microsoft.com/office/powerpoint/2010/main" val="1911473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67D3F-85E1-E250-050C-066EB30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7E1A0-B268-3AC1-22B7-D321D49BA2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C81F6C-A8BD-B5BE-75E8-2E47B8536CEC}"/>
              </a:ext>
            </a:extLst>
          </p:cNvPr>
          <p:cNvSpPr>
            <a:spLocks noGrp="1"/>
          </p:cNvSpPr>
          <p:nvPr>
            <p:ph type="body" idx="1"/>
          </p:nvPr>
        </p:nvSpPr>
        <p:spPr/>
        <p:txBody>
          <a:bodyPr/>
          <a:lstStyle/>
          <a:p>
            <a:r>
              <a:rPr lang="en-US" dirty="0"/>
              <a:t>This is a role play mock-up of the Climate summit. Divide students into different roles and encourage them to step into the shoes of a climate stakeholder, understand their priorities, present their views, and negotiate with others to agree on climate action priorities. </a:t>
            </a:r>
          </a:p>
          <a:p>
            <a:r>
              <a:rPr lang="en-US" dirty="0"/>
              <a:t>The goal: understand different perspectives and explore what climate justice means in practice.</a:t>
            </a:r>
          </a:p>
          <a:p>
            <a:r>
              <a:rPr lang="en-US" dirty="0"/>
              <a:t>Examples of stakeholders: Oil executive, Irish </a:t>
            </a:r>
            <a:r>
              <a:rPr lang="en-US" dirty="0" err="1"/>
              <a:t>traveller</a:t>
            </a:r>
            <a:r>
              <a:rPr lang="en-US" dirty="0"/>
              <a:t>, Local farmer, Environmental NGO, Politician </a:t>
            </a:r>
            <a:r>
              <a:rPr lang="en-US" dirty="0" err="1"/>
              <a:t>etc</a:t>
            </a:r>
            <a:endParaRPr lang="en-US" dirty="0"/>
          </a:p>
          <a:p>
            <a:endParaRPr lang="en-US" dirty="0"/>
          </a:p>
          <a:p>
            <a:r>
              <a:rPr lang="en-US" dirty="0"/>
              <a:t>Remind them that they are not speaking as themselves.. They are representing that particular character/ group and their arguments in the summit should reflect that.. They should be able to understand their priorities and make sure their voice is heard.</a:t>
            </a:r>
          </a:p>
          <a:p>
            <a:endParaRPr lang="en-US" dirty="0"/>
          </a:p>
          <a:p>
            <a:r>
              <a:rPr lang="en-US" b="1" dirty="0"/>
              <a:t>Some questions to ask after the summit </a:t>
            </a:r>
          </a:p>
          <a:p>
            <a:r>
              <a:rPr lang="en-US" dirty="0"/>
              <a:t>Did everyone agree?</a:t>
            </a:r>
          </a:p>
          <a:p>
            <a:r>
              <a:rPr lang="en-US" dirty="0"/>
              <a:t>Why did groups have different priorities?</a:t>
            </a:r>
          </a:p>
          <a:p>
            <a:r>
              <a:rPr lang="en-US" dirty="0"/>
              <a:t>Who seemed to have more influence?</a:t>
            </a:r>
          </a:p>
          <a:p>
            <a:r>
              <a:rPr lang="en-US" dirty="0"/>
              <a:t>Whose voice might have been missing?</a:t>
            </a:r>
          </a:p>
          <a:p>
            <a:r>
              <a:rPr lang="en-US" dirty="0"/>
              <a:t>Who might benefit from the decisions?</a:t>
            </a:r>
          </a:p>
          <a:p>
            <a:r>
              <a:rPr lang="en-US" dirty="0"/>
              <a:t>Who might be disadvantaged?</a:t>
            </a:r>
          </a:p>
          <a:p>
            <a:r>
              <a:rPr lang="en-US" dirty="0"/>
              <a:t>This is climate justice in action.</a:t>
            </a:r>
          </a:p>
          <a:p>
            <a:endParaRPr lang="en-US" dirty="0"/>
          </a:p>
        </p:txBody>
      </p:sp>
      <p:sp>
        <p:nvSpPr>
          <p:cNvPr id="4" name="Slide Number Placeholder 3">
            <a:extLst>
              <a:ext uri="{FF2B5EF4-FFF2-40B4-BE49-F238E27FC236}">
                <a16:creationId xmlns:a16="http://schemas.microsoft.com/office/drawing/2014/main" id="{C4888EAB-BBDC-F2FB-437E-C0E0CBBDD2F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AD79DE-176B-4983-AD2B-9FB18B981608}"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006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FCF4D-760C-D151-D0A9-7F1B83F59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7664A9-D973-17BC-74C7-3E0B39F06B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AF0661-FD32-4C0F-F37D-DBB1E1977674}"/>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F012C56-F5B9-A8BC-94FF-5F1B40C51A2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AD79DE-176B-4983-AD2B-9FB18B981608}"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945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Basically, we will be getting dryer summers, more heat waves, more summer rain as well, stronger winter storms resulting in more flooding and the possibility, due to higher sea temperatures, of hurricanes developing over the Atlantic and impacting Ireland.</a:t>
            </a:r>
          </a:p>
          <a:p>
            <a:endParaRPr lang="en-IE" dirty="0"/>
          </a:p>
          <a:p>
            <a:r>
              <a:rPr lang="en-IE" dirty="0"/>
              <a:t>https://www.epa.ie/environment-and-you/climate-change/what-impact-will-climate-change-have-for-ireland/</a:t>
            </a:r>
          </a:p>
          <a:p>
            <a:endParaRPr lang="en-IE" dirty="0"/>
          </a:p>
          <a:p>
            <a:pPr algn="l" fontAlgn="base"/>
            <a:r>
              <a:rPr lang="en-US" b="1" i="0" dirty="0">
                <a:solidFill>
                  <a:srgbClr val="333333"/>
                </a:solidFill>
                <a:effectLst/>
                <a:latin typeface="Raleway" pitchFamily="2" charset="0"/>
              </a:rPr>
              <a:t>What impact will climate change have on Ireland?</a:t>
            </a:r>
          </a:p>
          <a:p>
            <a:pPr algn="l" fontAlgn="base"/>
            <a:r>
              <a:rPr lang="en-US" b="0" i="0" dirty="0">
                <a:solidFill>
                  <a:srgbClr val="333333"/>
                </a:solidFill>
                <a:effectLst/>
                <a:latin typeface="Raleway" pitchFamily="2" charset="0"/>
              </a:rPr>
              <a:t>Climate science is clear - human activities are estimated to have caused approximately 1.0°C of global warming above pre-industrial levels with a likely range of 0.8°C to 1.2°C. At current levels of global greenhouse gas emissions, the world remains on course to exceed the Paris Agreement’s temperature thresholds of either 1.5°C or 2°C above pre-industrial levels.</a:t>
            </a:r>
          </a:p>
          <a:p>
            <a:pPr algn="l" fontAlgn="base"/>
            <a:r>
              <a:rPr lang="en-US" b="0" i="0" dirty="0">
                <a:solidFill>
                  <a:srgbClr val="333333"/>
                </a:solidFill>
                <a:effectLst/>
                <a:latin typeface="Raleway" pitchFamily="2" charset="0"/>
              </a:rPr>
              <a:t>Climate change not only means changes in the average climate such as temperature but also changes in the frequency and intensity of extreme weather and climate events. Though climate change projections, like all projections of the future, are subject to uncertainty, the latest climate modelling projections for Ireland are in broad agreement with previous research.</a:t>
            </a:r>
          </a:p>
          <a:p>
            <a:pPr algn="l" fontAlgn="base"/>
            <a:r>
              <a:rPr lang="en-US" b="1" i="0" dirty="0">
                <a:solidFill>
                  <a:srgbClr val="333333"/>
                </a:solidFill>
                <a:effectLst/>
                <a:latin typeface="Raleway" pitchFamily="2" charset="0"/>
              </a:rPr>
              <a:t>Observed and Projected Climate Change</a:t>
            </a:r>
          </a:p>
          <a:p>
            <a:pPr algn="l" fontAlgn="base"/>
            <a:r>
              <a:rPr lang="en-US" b="1" i="0" dirty="0">
                <a:solidFill>
                  <a:srgbClr val="333333"/>
                </a:solidFill>
                <a:effectLst/>
                <a:latin typeface="Raleway" pitchFamily="2" charset="0"/>
              </a:rPr>
              <a:t>Temperature Trend</a:t>
            </a:r>
          </a:p>
          <a:p>
            <a:pPr algn="l" fontAlgn="base"/>
            <a:r>
              <a:rPr lang="en-US" b="0" i="0" dirty="0">
                <a:solidFill>
                  <a:srgbClr val="333333"/>
                </a:solidFill>
                <a:effectLst/>
                <a:latin typeface="Raleway" pitchFamily="2" charset="0"/>
              </a:rPr>
              <a:t>Ireland's climate is changing in line with global trends, with a temperature increase of, on average, 0.8°C compared with 1900. By the middle of this century (2041 – 2060) the average annual temperatures are projected to increase by between 1–1.2℃ and 1.3–1.6℃ depending on the emissions trajectory. The number of warm days is expected to increase and heat waves are expected to occur more frequently.</a:t>
            </a:r>
          </a:p>
          <a:p>
            <a:pPr algn="l" fontAlgn="base"/>
            <a:r>
              <a:rPr lang="en-US" b="1" i="0" dirty="0">
                <a:solidFill>
                  <a:srgbClr val="333333"/>
                </a:solidFill>
                <a:effectLst/>
                <a:latin typeface="Raleway" pitchFamily="2" charset="0"/>
              </a:rPr>
              <a:t>Precipitation</a:t>
            </a:r>
          </a:p>
          <a:p>
            <a:pPr algn="l" fontAlgn="base"/>
            <a:r>
              <a:rPr lang="en-US" b="0" i="0" dirty="0">
                <a:solidFill>
                  <a:srgbClr val="333333"/>
                </a:solidFill>
                <a:effectLst/>
                <a:latin typeface="Raleway" pitchFamily="2" charset="0"/>
              </a:rPr>
              <a:t>Ireland has seen an increase in average annual national rainfall of approximately 60mm or 5% in the period 1981-2010, compared to the 30- year period 1961-1990. Significant reductions are expected in average levels of annual, spring and summer rainfall. Projections indicate a substantial increase in the frequency of heavy precipitation events in Winter and Autumn (approx. 20%).</a:t>
            </a:r>
          </a:p>
          <a:p>
            <a:pPr algn="l" fontAlgn="base"/>
            <a:r>
              <a:rPr lang="en-US" b="1" i="0" dirty="0">
                <a:solidFill>
                  <a:srgbClr val="333333"/>
                </a:solidFill>
                <a:effectLst/>
                <a:latin typeface="Raleway" pitchFamily="2" charset="0"/>
              </a:rPr>
              <a:t>Sea Level Rise</a:t>
            </a:r>
          </a:p>
          <a:p>
            <a:pPr algn="l" fontAlgn="base"/>
            <a:r>
              <a:rPr lang="en-US" b="0" i="0" dirty="0">
                <a:solidFill>
                  <a:srgbClr val="333333"/>
                </a:solidFill>
                <a:effectLst/>
                <a:latin typeface="Raleway" pitchFamily="2" charset="0"/>
              </a:rPr>
              <a:t>The rate of global sea level rise for 2006–2015 of 3.6 mm per year, is unprecedented over the last century, and about 2.5 times the rate for 1901–1990. Sea level is projected to continue to rise at this rate or greater. All major cities in Ireland are in coastal locations subject to tides, any significant rise in sea levels will have major economic, social and environmental impacts. Rising sea levels around Ireland would result in increased coastal erosion, flooding and damage to property and infrastructure.</a:t>
            </a:r>
          </a:p>
          <a:p>
            <a:pPr algn="l" fontAlgn="base"/>
            <a:r>
              <a:rPr lang="en-US" b="1" i="0" dirty="0">
                <a:solidFill>
                  <a:srgbClr val="333333"/>
                </a:solidFill>
                <a:effectLst/>
                <a:latin typeface="Raleway" pitchFamily="2" charset="0"/>
              </a:rPr>
              <a:t>Other Indicators</a:t>
            </a:r>
          </a:p>
          <a:p>
            <a:pPr algn="l" fontAlgn="base">
              <a:buFont typeface="Arial" panose="020B0604020202020204" pitchFamily="34" charset="0"/>
              <a:buChar char="•"/>
            </a:pPr>
            <a:r>
              <a:rPr lang="en-US" b="0" i="0" dirty="0">
                <a:solidFill>
                  <a:srgbClr val="333333"/>
                </a:solidFill>
                <a:effectLst/>
                <a:latin typeface="Raleway" pitchFamily="2" charset="0"/>
              </a:rPr>
              <a:t>The last five-year (2015–2019) and ten-year (2010–2019) average temperatures are the warmest on record. Since the 1980s, each successive decade has been warmer than any preceding decade since 1850.</a:t>
            </a:r>
          </a:p>
          <a:p>
            <a:pPr algn="l" fontAlgn="base">
              <a:buFont typeface="Arial" panose="020B0604020202020204" pitchFamily="34" charset="0"/>
              <a:buChar char="•"/>
            </a:pPr>
            <a:r>
              <a:rPr lang="en-US" b="0" i="0" dirty="0">
                <a:solidFill>
                  <a:srgbClr val="333333"/>
                </a:solidFill>
                <a:effectLst/>
                <a:latin typeface="Raleway" pitchFamily="2" charset="0"/>
              </a:rPr>
              <a:t>In Ireland, 2019 was the ninth consecutive year with temperatures above normal.</a:t>
            </a:r>
          </a:p>
          <a:p>
            <a:pPr algn="l" fontAlgn="base">
              <a:buFont typeface="Arial" panose="020B0604020202020204" pitchFamily="34" charset="0"/>
              <a:buChar char="•"/>
            </a:pPr>
            <a:r>
              <a:rPr lang="en-US" b="0" i="0" dirty="0">
                <a:solidFill>
                  <a:srgbClr val="333333"/>
                </a:solidFill>
                <a:effectLst/>
                <a:latin typeface="Raleway" pitchFamily="2" charset="0"/>
              </a:rPr>
              <a:t>Ireland has seen a reduction in the number of frost days and shortening of length of the frost season.</a:t>
            </a:r>
          </a:p>
          <a:p>
            <a:pPr algn="l" fontAlgn="base">
              <a:buFont typeface="Arial" panose="020B0604020202020204" pitchFamily="34" charset="0"/>
              <a:buChar char="•"/>
            </a:pPr>
            <a:r>
              <a:rPr lang="en-US" b="0" i="0" dirty="0">
                <a:solidFill>
                  <a:srgbClr val="333333"/>
                </a:solidFill>
                <a:effectLst/>
                <a:latin typeface="Raleway" pitchFamily="2" charset="0"/>
              </a:rPr>
              <a:t>The number of very intense storms is projected to increase over the North Atlantic region. Projections suggest that the winter track of these storms may extend further south and over Ireland more often.</a:t>
            </a:r>
          </a:p>
          <a:p>
            <a:pPr algn="l" fontAlgn="base">
              <a:buFont typeface="Arial" panose="020B0604020202020204" pitchFamily="34" charset="0"/>
              <a:buChar char="•"/>
            </a:pPr>
            <a:r>
              <a:rPr lang="en-US" b="0" i="0" dirty="0">
                <a:solidFill>
                  <a:srgbClr val="333333"/>
                </a:solidFill>
                <a:effectLst/>
                <a:latin typeface="Raleway" pitchFamily="2" charset="0"/>
              </a:rPr>
              <a:t>Sea surface temperature in Irish waters has increased at a rate of approximately 0.6°C per decade since 1994, which is unprecedented in the 150-year observational record.</a:t>
            </a:r>
          </a:p>
          <a:p>
            <a:pPr algn="l" fontAlgn="base"/>
            <a:r>
              <a:rPr lang="en-US" b="1" i="0" dirty="0">
                <a:solidFill>
                  <a:srgbClr val="333333"/>
                </a:solidFill>
                <a:effectLst/>
                <a:latin typeface="Raleway" pitchFamily="2" charset="0"/>
              </a:rPr>
              <a:t>Future Impacts</a:t>
            </a:r>
          </a:p>
          <a:p>
            <a:pPr algn="l" fontAlgn="base"/>
            <a:r>
              <a:rPr lang="en-US" b="0" i="0" dirty="0">
                <a:solidFill>
                  <a:srgbClr val="333333"/>
                </a:solidFill>
                <a:effectLst/>
                <a:latin typeface="Raleway" pitchFamily="2" charset="0"/>
              </a:rPr>
              <a:t>The climate projections for the next century indicate that observed climate trends will continue and intensify over the coming decades. Adaptation refers to actions taken to reduce vulnerability and exposure to climate change impacts. The more we reduce global emissions, the less adaptation to the consequences of climate change will be required. However, some impacts are already unavoidable.</a:t>
            </a:r>
          </a:p>
          <a:p>
            <a:pPr algn="l" fontAlgn="base"/>
            <a:r>
              <a:rPr lang="en-US" b="0" i="0" dirty="0">
                <a:solidFill>
                  <a:srgbClr val="333333"/>
                </a:solidFill>
                <a:effectLst/>
                <a:latin typeface="Raleway" pitchFamily="2" charset="0"/>
              </a:rPr>
              <a:t>Predicted impacts include:</a:t>
            </a:r>
          </a:p>
          <a:p>
            <a:pPr algn="l" fontAlgn="base">
              <a:buFont typeface="Arial" panose="020B0604020202020204" pitchFamily="34" charset="0"/>
              <a:buChar char="•"/>
            </a:pPr>
            <a:r>
              <a:rPr lang="en-US" b="0" i="0" dirty="0">
                <a:solidFill>
                  <a:srgbClr val="333333"/>
                </a:solidFill>
                <a:effectLst/>
                <a:latin typeface="Raleway" pitchFamily="2" charset="0"/>
              </a:rPr>
              <a:t>changes in wind speeds and storm tracks</a:t>
            </a:r>
          </a:p>
          <a:p>
            <a:pPr algn="l" fontAlgn="base">
              <a:buFont typeface="Arial" panose="020B0604020202020204" pitchFamily="34" charset="0"/>
              <a:buChar char="•"/>
            </a:pPr>
            <a:r>
              <a:rPr lang="en-US" b="0" i="0" dirty="0">
                <a:solidFill>
                  <a:srgbClr val="333333"/>
                </a:solidFill>
                <a:effectLst/>
                <a:latin typeface="Raleway" pitchFamily="2" charset="0"/>
              </a:rPr>
              <a:t>increased likelihood of river and coastal flooding</a:t>
            </a:r>
          </a:p>
          <a:p>
            <a:pPr algn="l" fontAlgn="base">
              <a:buFont typeface="Arial" panose="020B0604020202020204" pitchFamily="34" charset="0"/>
              <a:buChar char="•"/>
            </a:pPr>
            <a:r>
              <a:rPr lang="en-US" b="0" i="0" dirty="0">
                <a:solidFill>
                  <a:srgbClr val="333333"/>
                </a:solidFill>
                <a:effectLst/>
                <a:latin typeface="Raleway" pitchFamily="2" charset="0"/>
              </a:rPr>
              <a:t>changes in distribution of plant and animal species and in the phenology (the timing of lifecycle events) of native species</a:t>
            </a:r>
          </a:p>
          <a:p>
            <a:pPr algn="l" fontAlgn="base">
              <a:buFont typeface="Arial" panose="020B0604020202020204" pitchFamily="34" charset="0"/>
              <a:buChar char="•"/>
            </a:pPr>
            <a:r>
              <a:rPr lang="en-US" b="0" i="0" dirty="0">
                <a:solidFill>
                  <a:srgbClr val="333333"/>
                </a:solidFill>
                <a:effectLst/>
                <a:latin typeface="Raleway" pitchFamily="2" charset="0"/>
              </a:rPr>
              <a:t>water stress for crops, pressure on water supply and adverse impacts on water quality</a:t>
            </a:r>
          </a:p>
          <a:p>
            <a:pPr algn="l" fontAlgn="base">
              <a:buFont typeface="Arial" panose="020B0604020202020204" pitchFamily="34" charset="0"/>
              <a:buChar char="•"/>
            </a:pPr>
            <a:r>
              <a:rPr lang="en-US" b="0" i="0" dirty="0">
                <a:solidFill>
                  <a:srgbClr val="333333"/>
                </a:solidFill>
                <a:effectLst/>
                <a:latin typeface="Raleway" pitchFamily="2" charset="0"/>
              </a:rPr>
              <a:t>negative impacts on human health and wellbeing</a:t>
            </a:r>
          </a:p>
          <a:p>
            <a:pPr algn="l" fontAlgn="base"/>
            <a:r>
              <a:rPr lang="en-US" b="1" i="0" dirty="0">
                <a:solidFill>
                  <a:srgbClr val="333333"/>
                </a:solidFill>
                <a:effectLst/>
                <a:latin typeface="Raleway" pitchFamily="2" charset="0"/>
              </a:rPr>
              <a:t>More Information</a:t>
            </a:r>
          </a:p>
          <a:p>
            <a:pPr algn="l" fontAlgn="base"/>
            <a:r>
              <a:rPr lang="en-US" b="0" i="0" dirty="0">
                <a:solidFill>
                  <a:srgbClr val="333333"/>
                </a:solidFill>
                <a:effectLst/>
                <a:latin typeface="Raleway" pitchFamily="2" charset="0"/>
              </a:rPr>
              <a:t>For more climate related resources, please visit the ‘</a:t>
            </a:r>
            <a:r>
              <a:rPr lang="en-US" b="1" i="0" u="none" strike="noStrike" dirty="0">
                <a:solidFill>
                  <a:srgbClr val="014891"/>
                </a:solidFill>
                <a:effectLst/>
                <a:latin typeface="inherit"/>
                <a:hlinkClick r:id="rId3"/>
              </a:rPr>
              <a:t>Climate Change &amp; You</a:t>
            </a:r>
            <a:r>
              <a:rPr lang="en-US" b="0" i="0" dirty="0">
                <a:solidFill>
                  <a:srgbClr val="333333"/>
                </a:solidFill>
                <a:effectLst/>
                <a:latin typeface="Raleway" pitchFamily="2" charset="0"/>
              </a:rPr>
              <a:t>’ section of the EPA website.</a:t>
            </a:r>
          </a:p>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AD79DE-176B-4983-AD2B-9FB18B981608}"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2087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C0540-59D9-B2F0-841B-FFE399A5E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C13A9B-8787-356F-B1BA-CF4FA19758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67A09D-9578-77C3-D0EC-09541B0777ED}"/>
              </a:ext>
            </a:extLst>
          </p:cNvPr>
          <p:cNvSpPr>
            <a:spLocks noGrp="1"/>
          </p:cNvSpPr>
          <p:nvPr>
            <p:ph type="body" idx="1"/>
          </p:nvPr>
        </p:nvSpPr>
        <p:spPr/>
        <p:txBody>
          <a:bodyPr/>
          <a:lstStyle/>
          <a:p>
            <a:r>
              <a:rPr lang="en-IE" b="0" dirty="0"/>
              <a:t>Selecting a Challenge Topic</a:t>
            </a:r>
          </a:p>
          <a:p>
            <a:endParaRPr lang="en-IE" b="0" dirty="0"/>
          </a:p>
          <a:p>
            <a:r>
              <a:rPr lang="en-IE" b="0" dirty="0"/>
              <a:t>Introduce the challenge topics above and give students time to discuss in their selected groups which one they would like to explore:</a:t>
            </a:r>
          </a:p>
          <a:p>
            <a:r>
              <a:rPr lang="en-IE" b="0" dirty="0"/>
              <a:t>Encourage teams to choose a topic that interests them and connects to their local community or wider climate issues.</a:t>
            </a:r>
          </a:p>
          <a:p>
            <a:r>
              <a:rPr lang="en-IE" b="0" dirty="0"/>
              <a:t>Ask them to consider:</a:t>
            </a:r>
          </a:p>
          <a:p>
            <a:pPr lvl="0"/>
            <a:r>
              <a:rPr lang="en-IE" b="0" dirty="0"/>
              <a:t>What interests us most?</a:t>
            </a:r>
          </a:p>
          <a:p>
            <a:pPr lvl="0"/>
            <a:r>
              <a:rPr lang="en-IE" b="0" dirty="0"/>
              <a:t>Who is affected?</a:t>
            </a:r>
          </a:p>
          <a:p>
            <a:pPr lvl="0"/>
            <a:r>
              <a:rPr lang="en-IE" b="0" dirty="0"/>
              <a:t>Why is it important?</a:t>
            </a:r>
          </a:p>
          <a:p>
            <a:pPr lvl="0"/>
            <a:r>
              <a:rPr lang="en-IE" b="0" dirty="0"/>
              <a:t>How does it connect to climate justice?</a:t>
            </a:r>
          </a:p>
          <a:p>
            <a:r>
              <a:rPr lang="en-IE" b="0" dirty="0"/>
              <a:t>Teams should agree on one challenge topic to investigate throughout the project.</a:t>
            </a:r>
          </a:p>
          <a:p>
            <a:pPr defTabSz="457200">
              <a:defRPr/>
            </a:pPr>
            <a:endParaRPr lang="en-IE" b="0" dirty="0"/>
          </a:p>
        </p:txBody>
      </p:sp>
      <p:sp>
        <p:nvSpPr>
          <p:cNvPr id="4" name="Slide Number Placeholder 3">
            <a:extLst>
              <a:ext uri="{FF2B5EF4-FFF2-40B4-BE49-F238E27FC236}">
                <a16:creationId xmlns:a16="http://schemas.microsoft.com/office/drawing/2014/main" id="{9F48D090-7B47-91A9-8D76-929BCE9B61E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A2977-FF7C-4C1A-A5B8-03ED67625CC6}"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897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6404C-7A6F-1A25-2821-C97F99BDC6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C2982D-528F-1E5B-AA32-D3EF7D461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662F2-8555-F1B9-E792-E2DE33E9CF11}"/>
              </a:ext>
            </a:extLst>
          </p:cNvPr>
          <p:cNvSpPr>
            <a:spLocks noGrp="1"/>
          </p:cNvSpPr>
          <p:nvPr>
            <p:ph type="body" idx="1"/>
          </p:nvPr>
        </p:nvSpPr>
        <p:spPr/>
        <p:txBody>
          <a:bodyPr/>
          <a:lstStyle/>
          <a:p>
            <a:r>
              <a:rPr lang="en-IE" sz="1200" b="1" i="0" u="none" strike="noStrike" kern="1200" baseline="0" dirty="0">
                <a:solidFill>
                  <a:schemeClr val="tx1"/>
                </a:solidFill>
                <a:latin typeface="+mn-lt"/>
                <a:ea typeface="+mn-ea"/>
                <a:cs typeface="+mn-cs"/>
              </a:rPr>
              <a:t>Module 2 Choose and get to know your Persona (30–40 minutes)</a:t>
            </a:r>
          </a:p>
          <a:p>
            <a:r>
              <a:rPr lang="en-IE" sz="1200" b="1" i="0" u="none" strike="noStrike" kern="1200" baseline="0" dirty="0">
                <a:solidFill>
                  <a:schemeClr val="tx1"/>
                </a:solidFill>
                <a:latin typeface="+mn-lt"/>
                <a:ea typeface="+mn-ea"/>
                <a:cs typeface="+mn-cs"/>
              </a:rPr>
              <a:t>E</a:t>
            </a:r>
            <a:r>
              <a:rPr lang="en-IE" sz="1200" b="0" i="0" u="none" strike="noStrike" kern="1200" baseline="0" dirty="0">
                <a:solidFill>
                  <a:schemeClr val="tx1"/>
                </a:solidFill>
                <a:latin typeface="+mn-lt"/>
                <a:ea typeface="+mn-ea"/>
                <a:cs typeface="+mn-cs"/>
              </a:rPr>
              <a:t>ach team develops one persona whose life is affected by the climate justice challenge they have</a:t>
            </a:r>
          </a:p>
          <a:p>
            <a:r>
              <a:rPr lang="en-IE" sz="1200" b="0" i="0" u="none" strike="noStrike" kern="1200" baseline="0" dirty="0">
                <a:solidFill>
                  <a:schemeClr val="tx1"/>
                </a:solidFill>
                <a:latin typeface="+mn-lt"/>
                <a:ea typeface="+mn-ea"/>
                <a:cs typeface="+mn-cs"/>
              </a:rPr>
              <a:t>selected. They then develop that persona fully before moving to solutions.</a:t>
            </a:r>
          </a:p>
          <a:p>
            <a:r>
              <a:rPr lang="en-IE" sz="1200" b="1" i="0" u="none" strike="noStrike" kern="1200" baseline="0" dirty="0">
                <a:solidFill>
                  <a:schemeClr val="tx1"/>
                </a:solidFill>
                <a:latin typeface="+mn-lt"/>
                <a:ea typeface="+mn-ea"/>
                <a:cs typeface="+mn-cs"/>
              </a:rPr>
              <a:t>What to do:</a:t>
            </a:r>
          </a:p>
          <a:p>
            <a:r>
              <a:rPr lang="en-IE" sz="1200" b="0" i="0" u="none" strike="noStrike" kern="1200" baseline="0" dirty="0">
                <a:solidFill>
                  <a:schemeClr val="tx1"/>
                </a:solidFill>
                <a:latin typeface="+mn-lt"/>
                <a:ea typeface="+mn-ea"/>
                <a:cs typeface="+mn-cs"/>
              </a:rPr>
              <a:t>• Give each team the persona development worksheet and let them develop their persona through</a:t>
            </a:r>
          </a:p>
          <a:p>
            <a:r>
              <a:rPr lang="en-IE" sz="1200" b="0" i="0" u="none" strike="noStrike" kern="1200" baseline="0" dirty="0">
                <a:solidFill>
                  <a:schemeClr val="tx1"/>
                </a:solidFill>
                <a:latin typeface="+mn-lt"/>
                <a:ea typeface="+mn-ea"/>
                <a:cs typeface="+mn-cs"/>
              </a:rPr>
              <a:t>this activity.</a:t>
            </a:r>
          </a:p>
          <a:p>
            <a:r>
              <a:rPr lang="en-IE" sz="1200" b="0" i="0" u="none" strike="noStrike" kern="1200" baseline="0" dirty="0">
                <a:solidFill>
                  <a:schemeClr val="tx1"/>
                </a:solidFill>
                <a:latin typeface="+mn-lt"/>
                <a:ea typeface="+mn-ea"/>
                <a:cs typeface="+mn-cs"/>
              </a:rPr>
              <a:t>• Once they have chosen, each team fills in the persona profile worksheet. Encourage them to give</a:t>
            </a:r>
          </a:p>
          <a:p>
            <a:r>
              <a:rPr lang="en-IE" sz="1200" b="0" i="0" u="none" strike="noStrike" kern="1200" baseline="0" dirty="0">
                <a:solidFill>
                  <a:schemeClr val="tx1"/>
                </a:solidFill>
                <a:latin typeface="+mn-lt"/>
                <a:ea typeface="+mn-ea"/>
                <a:cs typeface="+mn-cs"/>
              </a:rPr>
              <a:t>their persona a name, a location, a daily routine, and a clear sense of how the climate challenge</a:t>
            </a:r>
          </a:p>
          <a:p>
            <a:r>
              <a:rPr lang="en-IE" sz="1200" b="0" i="0" u="none" strike="noStrike" kern="1200" baseline="0" dirty="0">
                <a:solidFill>
                  <a:schemeClr val="tx1"/>
                </a:solidFill>
                <a:latin typeface="+mn-lt"/>
                <a:ea typeface="+mn-ea"/>
                <a:cs typeface="+mn-cs"/>
              </a:rPr>
              <a:t>is affecting their life. The persona should feel like a real person, not a placeholder.</a:t>
            </a:r>
          </a:p>
          <a:p>
            <a:r>
              <a:rPr lang="en-IE" sz="1200" b="0" i="0" u="none" strike="noStrike" kern="1200" baseline="0" dirty="0">
                <a:solidFill>
                  <a:schemeClr val="tx1"/>
                </a:solidFill>
                <a:latin typeface="+mn-lt"/>
                <a:ea typeface="+mn-ea"/>
                <a:cs typeface="+mn-cs"/>
              </a:rPr>
              <a:t>• Teams can sketch their persona and, if time allows, present their persona to the class in a short</a:t>
            </a:r>
          </a:p>
          <a:p>
            <a:r>
              <a:rPr lang="en-IE" sz="1200" b="0" i="0" u="none" strike="noStrike" kern="1200" baseline="0" dirty="0">
                <a:solidFill>
                  <a:schemeClr val="tx1"/>
                </a:solidFill>
                <a:latin typeface="+mn-lt"/>
                <a:ea typeface="+mn-ea"/>
                <a:cs typeface="+mn-cs"/>
              </a:rPr>
              <a:t>two-minute introduction.</a:t>
            </a:r>
          </a:p>
          <a:p>
            <a:r>
              <a:rPr lang="en-IE" sz="1200" b="1" i="0" u="none" strike="noStrike" kern="1200" baseline="0" dirty="0">
                <a:solidFill>
                  <a:schemeClr val="tx1"/>
                </a:solidFill>
                <a:latin typeface="+mn-lt"/>
                <a:ea typeface="+mn-ea"/>
                <a:cs typeface="+mn-cs"/>
              </a:rPr>
              <a:t>Teacher notes</a:t>
            </a:r>
          </a:p>
          <a:p>
            <a:r>
              <a:rPr lang="en-IE" sz="1200" b="0" i="0" u="none" strike="noStrike" kern="1200" baseline="0" dirty="0">
                <a:solidFill>
                  <a:schemeClr val="tx1"/>
                </a:solidFill>
                <a:latin typeface="+mn-lt"/>
                <a:ea typeface="+mn-ea"/>
                <a:cs typeface="+mn-cs"/>
              </a:rPr>
              <a:t>Persona work can feel unfamiliar at post-primary level, but it is worth keeping. The reason it works is</a:t>
            </a:r>
          </a:p>
          <a:p>
            <a:r>
              <a:rPr lang="en-IE" sz="1200" b="0" i="0" u="none" strike="noStrike" kern="1200" baseline="0" dirty="0">
                <a:solidFill>
                  <a:schemeClr val="tx1"/>
                </a:solidFill>
                <a:latin typeface="+mn-lt"/>
                <a:ea typeface="+mn-ea"/>
                <a:cs typeface="+mn-cs"/>
              </a:rPr>
              <a:t>that it moves students from abstract awareness ("climate change is a problem") to specific empathy</a:t>
            </a:r>
          </a:p>
          <a:p>
            <a:r>
              <a:rPr lang="en-IE" sz="1200" b="0" i="0" u="none" strike="noStrike" kern="1200" baseline="0" dirty="0">
                <a:solidFill>
                  <a:schemeClr val="tx1"/>
                </a:solidFill>
                <a:latin typeface="+mn-lt"/>
                <a:ea typeface="+mn-ea"/>
                <a:cs typeface="+mn-cs"/>
              </a:rPr>
              <a:t>("this person's crops are failing because the rains have changed, and here is what that means for</a:t>
            </a:r>
          </a:p>
          <a:p>
            <a:r>
              <a:rPr lang="en-IE" sz="1200" b="0" i="0" u="none" strike="noStrike" kern="1200" baseline="0" dirty="0">
                <a:solidFill>
                  <a:schemeClr val="tx1"/>
                </a:solidFill>
                <a:latin typeface="+mn-lt"/>
                <a:ea typeface="+mn-ea"/>
                <a:cs typeface="+mn-cs"/>
              </a:rPr>
              <a:t>their family"). Solutions designed for a real person with a named problem are almost always stronger</a:t>
            </a:r>
          </a:p>
          <a:p>
            <a:r>
              <a:rPr lang="en-IE" sz="1200" b="0" i="0" u="none" strike="noStrike" kern="1200" baseline="0" dirty="0">
                <a:solidFill>
                  <a:schemeClr val="tx1"/>
                </a:solidFill>
                <a:latin typeface="+mn-lt"/>
                <a:ea typeface="+mn-ea"/>
                <a:cs typeface="+mn-cs"/>
              </a:rPr>
              <a:t>than solutions designed for a category.</a:t>
            </a:r>
          </a:p>
          <a:p>
            <a:r>
              <a:rPr lang="en-IE" sz="1200" b="0" i="0" u="none" strike="noStrike" kern="1200" baseline="0" dirty="0">
                <a:solidFill>
                  <a:schemeClr val="tx1"/>
                </a:solidFill>
                <a:latin typeface="+mn-lt"/>
                <a:ea typeface="+mn-ea"/>
                <a:cs typeface="+mn-cs"/>
              </a:rPr>
              <a:t>Encourage students to choose a character from a context different from their own. A student in</a:t>
            </a:r>
          </a:p>
          <a:p>
            <a:r>
              <a:rPr lang="en-IE" sz="1200" b="0" i="0" u="none" strike="noStrike" kern="1200" baseline="0" dirty="0">
                <a:solidFill>
                  <a:schemeClr val="tx1"/>
                </a:solidFill>
                <a:latin typeface="+mn-lt"/>
                <a:ea typeface="+mn-ea"/>
                <a:cs typeface="+mn-cs"/>
              </a:rPr>
              <a:t>Dublin designing for a Kenyan smallholder farmer, or for a Pacific Island community facing sea level</a:t>
            </a:r>
          </a:p>
          <a:p>
            <a:r>
              <a:rPr lang="en-IE" sz="1200" b="0" i="0" u="none" strike="noStrike" kern="1200" baseline="0" dirty="0">
                <a:solidFill>
                  <a:schemeClr val="tx1"/>
                </a:solidFill>
                <a:latin typeface="+mn-lt"/>
                <a:ea typeface="+mn-ea"/>
                <a:cs typeface="+mn-cs"/>
              </a:rPr>
              <a:t>rise, builds a different kind of understanding than one designing for someone in their own</a:t>
            </a:r>
          </a:p>
          <a:p>
            <a:r>
              <a:rPr lang="en-IE" sz="1200" b="0" i="0" u="none" strike="noStrike" kern="1200" baseline="0" dirty="0">
                <a:solidFill>
                  <a:schemeClr val="tx1"/>
                </a:solidFill>
                <a:latin typeface="+mn-lt"/>
                <a:ea typeface="+mn-ea"/>
                <a:cs typeface="+mn-cs"/>
              </a:rPr>
              <a:t>neighbourhood. Both are valid, both will produce interesting work.</a:t>
            </a:r>
          </a:p>
          <a:p>
            <a:r>
              <a:rPr lang="en-IE" sz="1200" b="0" i="0" u="none" strike="noStrike" kern="1200" baseline="0" dirty="0">
                <a:solidFill>
                  <a:schemeClr val="tx1"/>
                </a:solidFill>
                <a:latin typeface="+mn-lt"/>
                <a:ea typeface="+mn-ea"/>
                <a:cs typeface="+mn-cs"/>
              </a:rPr>
              <a:t>Do not give too much input at this stage. Let students build the personas themselves.</a:t>
            </a:r>
            <a:endParaRPr lang="en-IE" sz="1200" b="1" i="0" u="none" strike="noStrike" kern="1200" baseline="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1C219095-8756-C3CD-ECFC-4E87FB8331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5081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now start to build their personas. The teams will work individually first. You can encourage them to either base their persona on one of the stakeholders they discussed, or they can mix them together, or their persona can be just from their imagination. They should be encouraged to have a bit of fun with this. Give them 10 minutes to develop their individual personas and another 10 minutes for the team to introduce their personas to each other. Now they are ready to develop their team persona – 10/15 minutes. Combining different individual personas, or they might have one favorite… it is totally up to them which persona they pick and develop.</a:t>
            </a:r>
          </a:p>
          <a:p>
            <a:endParaRPr lang="en-IE"/>
          </a:p>
          <a:p>
            <a:endParaRPr lang="en-IE"/>
          </a:p>
        </p:txBody>
      </p:sp>
      <p:sp>
        <p:nvSpPr>
          <p:cNvPr id="4" name="Slide Number Placeholder 3"/>
          <p:cNvSpPr>
            <a:spLocks noGrp="1"/>
          </p:cNvSpPr>
          <p:nvPr>
            <p:ph type="sldNum" sz="quarter" idx="5"/>
          </p:nvPr>
        </p:nvSpPr>
        <p:spPr/>
        <p:txBody>
          <a:bodyPr/>
          <a:lstStyle/>
          <a:p>
            <a:fld id="{16C4F51C-CD2A-4859-9EE3-2DDFA4419DD2}" type="slidenum">
              <a:rPr lang="en-IE" smtClean="0"/>
              <a:t>11</a:t>
            </a:fld>
            <a:endParaRPr lang="en-IE"/>
          </a:p>
        </p:txBody>
      </p:sp>
    </p:spTree>
    <p:extLst>
      <p:ext uri="{BB962C8B-B14F-4D97-AF65-F5344CB8AC3E}">
        <p14:creationId xmlns:p14="http://schemas.microsoft.com/office/powerpoint/2010/main" val="1740292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7A217-2AE2-25F8-B14B-3C3963923D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4CB714-CA82-8C70-B5CD-BE542EC89E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EF9CCA-4B9E-8B02-623C-4180E3D14783}"/>
              </a:ext>
            </a:extLst>
          </p:cNvPr>
          <p:cNvSpPr>
            <a:spLocks noGrp="1"/>
          </p:cNvSpPr>
          <p:nvPr>
            <p:ph type="body" idx="1"/>
          </p:nvPr>
        </p:nvSpPr>
        <p:spPr/>
        <p:txBody>
          <a:bodyPr/>
          <a:lstStyle/>
          <a:p>
            <a:r>
              <a:rPr lang="en-IE" sz="1200" b="1" i="0" u="none" strike="noStrike" kern="1200" baseline="0">
                <a:solidFill>
                  <a:schemeClr val="tx1"/>
                </a:solidFill>
                <a:latin typeface="+mn-lt"/>
                <a:ea typeface="+mn-ea"/>
                <a:cs typeface="+mn-cs"/>
              </a:rPr>
              <a:t>Module 3 Define the problem </a:t>
            </a:r>
          </a:p>
          <a:p>
            <a:r>
              <a:rPr lang="en-IE" sz="1200" b="0" i="0" u="none" strike="noStrike" kern="1200" baseline="0">
                <a:solidFill>
                  <a:schemeClr val="tx1"/>
                </a:solidFill>
                <a:latin typeface="+mn-lt"/>
                <a:ea typeface="+mn-ea"/>
                <a:cs typeface="+mn-cs"/>
              </a:rPr>
              <a:t>Each team writes a clear problem statement that captures exactly what their character is struggling</a:t>
            </a:r>
          </a:p>
          <a:p>
            <a:r>
              <a:rPr lang="en-IE" sz="1200" b="0" i="0" u="none" strike="noStrike" kern="1200" baseline="0">
                <a:solidFill>
                  <a:schemeClr val="tx1"/>
                </a:solidFill>
                <a:latin typeface="+mn-lt"/>
                <a:ea typeface="+mn-ea"/>
                <a:cs typeface="+mn-cs"/>
              </a:rPr>
              <a:t>with and why.</a:t>
            </a:r>
          </a:p>
          <a:p>
            <a:r>
              <a:rPr lang="en-IE" sz="1200" b="1" i="0" u="none" strike="noStrike" kern="1200" baseline="0">
                <a:solidFill>
                  <a:schemeClr val="tx1"/>
                </a:solidFill>
                <a:latin typeface="+mn-lt"/>
                <a:ea typeface="+mn-ea"/>
                <a:cs typeface="+mn-cs"/>
              </a:rPr>
              <a:t>What to do:</a:t>
            </a:r>
          </a:p>
          <a:p>
            <a:r>
              <a:rPr lang="en-IE" sz="1200" b="0" i="0" u="none" strike="noStrike" kern="1200" baseline="0">
                <a:solidFill>
                  <a:schemeClr val="tx1"/>
                </a:solidFill>
                <a:latin typeface="+mn-lt"/>
                <a:ea typeface="+mn-ea"/>
                <a:cs typeface="+mn-cs"/>
              </a:rPr>
              <a:t>● Give each team the problem statement template.</a:t>
            </a:r>
          </a:p>
          <a:p>
            <a:r>
              <a:rPr lang="en-IE" sz="1200" b="0" i="0" u="none" strike="noStrike" kern="1200" baseline="0">
                <a:solidFill>
                  <a:schemeClr val="tx1"/>
                </a:solidFill>
                <a:latin typeface="+mn-lt"/>
                <a:ea typeface="+mn-ea"/>
                <a:cs typeface="+mn-cs"/>
              </a:rPr>
              <a:t>● Ask them to complete each section - who their character is, what their character's problem</a:t>
            </a:r>
          </a:p>
          <a:p>
            <a:r>
              <a:rPr lang="en-IE" sz="1200" b="0" i="0" u="none" strike="noStrike" kern="1200" baseline="0">
                <a:solidFill>
                  <a:schemeClr val="tx1"/>
                </a:solidFill>
                <a:latin typeface="+mn-lt"/>
                <a:ea typeface="+mn-ea"/>
                <a:cs typeface="+mn-cs"/>
              </a:rPr>
              <a:t>is, why they cannot solve it on their own, and how they will feel when there is a solution.</a:t>
            </a:r>
          </a:p>
          <a:p>
            <a:r>
              <a:rPr lang="en-IE" sz="1200" b="0" i="0" u="none" strike="noStrike" kern="1200" baseline="0">
                <a:solidFill>
                  <a:schemeClr val="tx1"/>
                </a:solidFill>
                <a:latin typeface="+mn-lt"/>
                <a:ea typeface="+mn-ea"/>
                <a:cs typeface="+mn-cs"/>
              </a:rPr>
              <a:t>● Encourage teams to be as specific as possible. A good problem statement names the</a:t>
            </a:r>
          </a:p>
          <a:p>
            <a:r>
              <a:rPr lang="en-IE" sz="1200" b="0" i="0" u="none" strike="noStrike" kern="1200" baseline="0">
                <a:solidFill>
                  <a:schemeClr val="tx1"/>
                </a:solidFill>
                <a:latin typeface="+mn-lt"/>
                <a:ea typeface="+mn-ea"/>
                <a:cs typeface="+mn-cs"/>
              </a:rPr>
              <a:t>character, names the problem, and says something about why it is hard to fix.</a:t>
            </a:r>
          </a:p>
          <a:p>
            <a:r>
              <a:rPr lang="en-IE" sz="1200" b="1" i="0" u="none" strike="noStrike" kern="1200" baseline="0">
                <a:solidFill>
                  <a:schemeClr val="tx1"/>
                </a:solidFill>
                <a:latin typeface="+mn-lt"/>
                <a:ea typeface="+mn-ea"/>
                <a:cs typeface="+mn-cs"/>
              </a:rPr>
              <a:t>Teacher notes</a:t>
            </a:r>
          </a:p>
          <a:p>
            <a:r>
              <a:rPr lang="en-IE" sz="1200" b="0" i="0" u="none" strike="noStrike" kern="1200" baseline="0">
                <a:solidFill>
                  <a:schemeClr val="tx1"/>
                </a:solidFill>
                <a:latin typeface="+mn-lt"/>
                <a:ea typeface="+mn-ea"/>
                <a:cs typeface="+mn-cs"/>
              </a:rPr>
              <a:t>Keep this short. The problem statement is a thinking tool, not a piece of writing to perfect. If a</a:t>
            </a:r>
          </a:p>
          <a:p>
            <a:r>
              <a:rPr lang="en-IE" sz="1200" b="0" i="0" u="none" strike="noStrike" kern="1200" baseline="0">
                <a:solidFill>
                  <a:schemeClr val="tx1"/>
                </a:solidFill>
                <a:latin typeface="+mn-lt"/>
                <a:ea typeface="+mn-ea"/>
                <a:cs typeface="+mn-cs"/>
              </a:rPr>
              <a:t>team is spending more than 20 minutes on it, prompt them to move on, the brainstorming stage</a:t>
            </a:r>
          </a:p>
          <a:p>
            <a:r>
              <a:rPr lang="en-IE" sz="1200" b="0" i="0" u="none" strike="noStrike" kern="1200" baseline="0">
                <a:solidFill>
                  <a:schemeClr val="tx1"/>
                </a:solidFill>
                <a:latin typeface="+mn-lt"/>
                <a:ea typeface="+mn-ea"/>
                <a:cs typeface="+mn-cs"/>
              </a:rPr>
              <a:t>will help them refine their thinking anyway.</a:t>
            </a:r>
          </a:p>
          <a:p>
            <a:r>
              <a:rPr lang="en-IE" sz="1200" b="0" i="0" u="none" strike="noStrike" kern="1200" baseline="0">
                <a:solidFill>
                  <a:schemeClr val="tx1"/>
                </a:solidFill>
                <a:latin typeface="+mn-lt"/>
                <a:ea typeface="+mn-ea"/>
                <a:cs typeface="+mn-cs"/>
              </a:rPr>
              <a:t>Do not give too much input into what the problem should be. If a team's problem statement is a bit</a:t>
            </a:r>
          </a:p>
          <a:p>
            <a:r>
              <a:rPr lang="en-IE" sz="1200" b="0" i="0" u="none" strike="noStrike" kern="1200" baseline="0">
                <a:solidFill>
                  <a:schemeClr val="tx1"/>
                </a:solidFill>
                <a:latin typeface="+mn-lt"/>
                <a:ea typeface="+mn-ea"/>
                <a:cs typeface="+mn-cs"/>
              </a:rPr>
              <a:t>vague, that is fine. They will sharpen it as they start generating ideas.</a:t>
            </a:r>
            <a:endParaRPr lang="en-IE"/>
          </a:p>
        </p:txBody>
      </p:sp>
      <p:sp>
        <p:nvSpPr>
          <p:cNvPr id="4" name="Slide Number Placeholder 3">
            <a:extLst>
              <a:ext uri="{FF2B5EF4-FFF2-40B4-BE49-F238E27FC236}">
                <a16:creationId xmlns:a16="http://schemas.microsoft.com/office/drawing/2014/main" id="{AF9E67D1-392F-E793-CDC3-9E4024FB9B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7105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CA6F4A27-ACC8-4339-A5E2-FB1271406103}" type="slidenum">
              <a:rPr lang="en-IE" smtClean="0"/>
              <a:t>14</a:t>
            </a:fld>
            <a:endParaRPr lang="en-IE"/>
          </a:p>
        </p:txBody>
      </p:sp>
    </p:spTree>
    <p:extLst>
      <p:ext uri="{BB962C8B-B14F-4D97-AF65-F5344CB8AC3E}">
        <p14:creationId xmlns:p14="http://schemas.microsoft.com/office/powerpoint/2010/main" val="2782358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0"/>
              <a:t>Teacher Guide: Defining the Problem</a:t>
            </a:r>
          </a:p>
          <a:p>
            <a:r>
              <a:rPr lang="en-IE" b="0"/>
              <a:t>Support students to move from their broad challenge topic to one clear and specific problem they want to investigate.</a:t>
            </a:r>
          </a:p>
          <a:p>
            <a:r>
              <a:rPr lang="en-IE" b="0"/>
              <a:t>Use the sentence structure:</a:t>
            </a:r>
          </a:p>
          <a:p>
            <a:r>
              <a:rPr lang="en-IE" b="0"/>
              <a:t>(WHO) is experiencing (WHAT PROBLEM) in (WHERE) because (POSSIBLE REASON).</a:t>
            </a:r>
          </a:p>
          <a:p>
            <a:r>
              <a:rPr lang="en-IE" b="0"/>
              <a:t>Remind students to separate:</a:t>
            </a:r>
          </a:p>
          <a:p>
            <a:pPr lvl="0"/>
            <a:r>
              <a:rPr lang="en-IE" b="0"/>
              <a:t>What we know - facts or information we are confident about.</a:t>
            </a:r>
          </a:p>
          <a:p>
            <a:pPr lvl="0"/>
            <a:r>
              <a:rPr lang="en-IE" b="0"/>
              <a:t>What we think - ideas or assumptions that need to be explored.</a:t>
            </a:r>
          </a:p>
          <a:p>
            <a:pPr lvl="0"/>
            <a:r>
              <a:rPr lang="en-IE" b="0"/>
              <a:t>What we need to find out - questions or information we need to investigate.</a:t>
            </a:r>
          </a:p>
          <a:p>
            <a:r>
              <a:rPr lang="en-IE" b="0"/>
              <a:t>At this stage, the goal is to define a focused problem, not to find all the answers.</a:t>
            </a:r>
          </a:p>
          <a:p>
            <a:endParaRPr lang="en-IE" b="0"/>
          </a:p>
        </p:txBody>
      </p:sp>
      <p:sp>
        <p:nvSpPr>
          <p:cNvPr id="4" name="Slide Number Placeholder 3"/>
          <p:cNvSpPr>
            <a:spLocks noGrp="1"/>
          </p:cNvSpPr>
          <p:nvPr>
            <p:ph type="sldNum" sz="quarter" idx="5"/>
          </p:nvPr>
        </p:nvSpPr>
        <p:spPr/>
        <p:txBody>
          <a:bodyPr/>
          <a:lstStyle/>
          <a:p>
            <a:fld id="{CA6F4A27-ACC8-4339-A5E2-FB1271406103}" type="slidenum">
              <a:rPr lang="en-IE" smtClean="0"/>
              <a:t>15</a:t>
            </a:fld>
            <a:endParaRPr lang="en-IE"/>
          </a:p>
        </p:txBody>
      </p:sp>
    </p:spTree>
    <p:extLst>
      <p:ext uri="{BB962C8B-B14F-4D97-AF65-F5344CB8AC3E}">
        <p14:creationId xmlns:p14="http://schemas.microsoft.com/office/powerpoint/2010/main" val="1531186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58A72-41CD-E616-79BC-B473744533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CD0FF-9C5F-E8F8-D227-DD0D2D4E2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C9FCF-5B10-913B-CF13-2EA78A2F3648}"/>
              </a:ext>
            </a:extLst>
          </p:cNvPr>
          <p:cNvSpPr>
            <a:spLocks noGrp="1"/>
          </p:cNvSpPr>
          <p:nvPr>
            <p:ph type="body" idx="1"/>
          </p:nvPr>
        </p:nvSpPr>
        <p:spPr/>
        <p:txBody>
          <a:bodyPr/>
          <a:lstStyle/>
          <a:p>
            <a:r>
              <a:rPr lang="en-IE" sz="1200" b="1" i="0" u="none" strike="noStrike" kern="1200" baseline="0">
                <a:solidFill>
                  <a:schemeClr val="tx1"/>
                </a:solidFill>
                <a:latin typeface="+mn-lt"/>
                <a:ea typeface="+mn-ea"/>
                <a:cs typeface="+mn-cs"/>
              </a:rPr>
              <a:t>Module 4 Generate and choose a solution</a:t>
            </a:r>
          </a:p>
          <a:p>
            <a:r>
              <a:rPr lang="en-IE" sz="1200" b="0" i="0" u="none" strike="noStrike" kern="1200" baseline="0">
                <a:solidFill>
                  <a:schemeClr val="tx1"/>
                </a:solidFill>
                <a:latin typeface="+mn-lt"/>
                <a:ea typeface="+mn-ea"/>
                <a:cs typeface="+mn-cs"/>
              </a:rPr>
              <a:t>You may use slides 19, 20, 21, and 22 for some inspiration for the children if you feel they are stuck before they start ideating. </a:t>
            </a:r>
          </a:p>
          <a:p>
            <a:r>
              <a:rPr lang="en-IE" sz="1200" b="0" i="0" u="none" strike="noStrike" kern="1200" baseline="0">
                <a:solidFill>
                  <a:schemeClr val="tx1"/>
                </a:solidFill>
                <a:latin typeface="+mn-lt"/>
                <a:ea typeface="+mn-ea"/>
                <a:cs typeface="+mn-cs"/>
              </a:rPr>
              <a:t>Teams generate as many ideas as possible, then work together to develop their best one.</a:t>
            </a:r>
          </a:p>
          <a:p>
            <a:r>
              <a:rPr lang="en-IE" sz="1200" b="0" i="0" u="none" strike="noStrike" kern="1200" baseline="0">
                <a:solidFill>
                  <a:schemeClr val="tx1"/>
                </a:solidFill>
                <a:latin typeface="+mn-lt"/>
                <a:ea typeface="+mn-ea"/>
                <a:cs typeface="+mn-cs"/>
              </a:rPr>
              <a:t>What to do</a:t>
            </a:r>
          </a:p>
          <a:p>
            <a:pPr marL="171450" indent="-171450">
              <a:buFont typeface="Arial" panose="020B0604020202020204" pitchFamily="34" charset="0"/>
              <a:buChar char="•"/>
            </a:pPr>
            <a:r>
              <a:rPr lang="en-IE" sz="1200" b="0" i="0" u="none" strike="noStrike" kern="1200" baseline="0">
                <a:solidFill>
                  <a:schemeClr val="tx1"/>
                </a:solidFill>
                <a:latin typeface="+mn-lt"/>
                <a:ea typeface="+mn-ea"/>
                <a:cs typeface="+mn-cs"/>
              </a:rPr>
              <a:t>You may start with the inspiration slides if you feel students might need that</a:t>
            </a:r>
          </a:p>
          <a:p>
            <a:pPr marL="171450" indent="-171450">
              <a:buFont typeface="Arial" panose="020B0604020202020204" pitchFamily="34" charset="0"/>
              <a:buChar char="•"/>
            </a:pPr>
            <a:r>
              <a:rPr lang="en-IE" sz="1200" b="0" i="0" u="none" strike="noStrike" kern="1200" baseline="0">
                <a:solidFill>
                  <a:schemeClr val="tx1"/>
                </a:solidFill>
                <a:latin typeface="+mn-lt"/>
                <a:ea typeface="+mn-ea"/>
                <a:cs typeface="+mn-cs"/>
              </a:rPr>
              <a:t>Start with the A–Z ideation sheet. Give teams five minutes to write one solution idea for</a:t>
            </a:r>
          </a:p>
          <a:p>
            <a:r>
              <a:rPr lang="en-IE" sz="1200" b="0" i="0" u="none" strike="noStrike" kern="1200" baseline="0">
                <a:solidFill>
                  <a:schemeClr val="tx1"/>
                </a:solidFill>
                <a:latin typeface="+mn-lt"/>
                <a:ea typeface="+mn-ea"/>
                <a:cs typeface="+mn-cs"/>
              </a:rPr>
              <a:t>each letter of the alphabet. Speed matters here so there is no time to overthink, encourage ‘silly’</a:t>
            </a:r>
          </a:p>
          <a:p>
            <a:r>
              <a:rPr lang="en-IE" sz="1200" b="0" i="0" u="none" strike="noStrike" kern="1200" baseline="0">
                <a:solidFill>
                  <a:schemeClr val="tx1"/>
                </a:solidFill>
                <a:latin typeface="+mn-lt"/>
                <a:ea typeface="+mn-ea"/>
                <a:cs typeface="+mn-cs"/>
              </a:rPr>
              <a:t>ideas.</a:t>
            </a:r>
          </a:p>
          <a:p>
            <a:pPr marL="171450" indent="-171450">
              <a:buFont typeface="Arial" panose="020B0604020202020204" pitchFamily="34" charset="0"/>
              <a:buChar char="•"/>
            </a:pPr>
            <a:r>
              <a:rPr lang="en-IE" sz="1200" b="0" i="0" u="none" strike="noStrike" kern="1200" baseline="0">
                <a:solidFill>
                  <a:schemeClr val="tx1"/>
                </a:solidFill>
                <a:latin typeface="+mn-lt"/>
                <a:ea typeface="+mn-ea"/>
                <a:cs typeface="+mn-cs"/>
              </a:rPr>
              <a:t>Then move to the Flower Power sheet. Teams write one idea in each petal. Give ten</a:t>
            </a:r>
          </a:p>
          <a:p>
            <a:r>
              <a:rPr lang="en-IE" sz="1200" b="0" i="0" u="none" strike="noStrike" kern="1200" baseline="0">
                <a:solidFill>
                  <a:schemeClr val="tx1"/>
                </a:solidFill>
                <a:latin typeface="+mn-lt"/>
                <a:ea typeface="+mn-ea"/>
                <a:cs typeface="+mn-cs"/>
              </a:rPr>
              <a:t>minutes.</a:t>
            </a:r>
          </a:p>
          <a:p>
            <a:pPr marL="171450" indent="-171450">
              <a:buFont typeface="Arial" panose="020B0604020202020204" pitchFamily="34" charset="0"/>
              <a:buChar char="•"/>
            </a:pPr>
            <a:r>
              <a:rPr lang="en-IE" sz="1200" b="0" i="0" u="none" strike="noStrike" kern="1200" baseline="0">
                <a:solidFill>
                  <a:schemeClr val="tx1"/>
                </a:solidFill>
                <a:latin typeface="+mn-lt"/>
                <a:ea typeface="+mn-ea"/>
                <a:cs typeface="+mn-cs"/>
              </a:rPr>
              <a:t>Gather all ideas (on the worksheets or on sticky notes) and display them so the whole team</a:t>
            </a:r>
          </a:p>
          <a:p>
            <a:r>
              <a:rPr lang="en-IE" sz="1200" b="0" i="0" u="none" strike="noStrike" kern="1200" baseline="0">
                <a:solidFill>
                  <a:schemeClr val="tx1"/>
                </a:solidFill>
                <a:latin typeface="+mn-lt"/>
                <a:ea typeface="+mn-ea"/>
                <a:cs typeface="+mn-cs"/>
              </a:rPr>
              <a:t>can see everything. Give the team ten minutes to look through and vote on their favourite.</a:t>
            </a:r>
          </a:p>
          <a:p>
            <a:pPr marL="171450" indent="-171450">
              <a:buFont typeface="Arial" panose="020B0604020202020204" pitchFamily="34" charset="0"/>
              <a:buChar char="•"/>
            </a:pPr>
            <a:r>
              <a:rPr lang="en-IE" sz="1200" b="0" i="0" u="none" strike="noStrike" kern="1200" baseline="0">
                <a:solidFill>
                  <a:schemeClr val="tx1"/>
                </a:solidFill>
                <a:latin typeface="+mn-lt"/>
                <a:ea typeface="+mn-ea"/>
                <a:cs typeface="+mn-cs"/>
              </a:rPr>
              <a:t>If it is hard to pick one, teams can combine two or three ideas. They then use the idea</a:t>
            </a:r>
          </a:p>
          <a:p>
            <a:r>
              <a:rPr lang="en-IE" sz="1200" b="0" i="0" u="none" strike="noStrike" kern="1200" baseline="0">
                <a:solidFill>
                  <a:schemeClr val="tx1"/>
                </a:solidFill>
                <a:latin typeface="+mn-lt"/>
                <a:ea typeface="+mn-ea"/>
                <a:cs typeface="+mn-cs"/>
              </a:rPr>
              <a:t>brainwriting sheet (slide 24) to develop their chosen idea further (fill in the brainwriting sheet in a clockwise direction, following the arrows on the sheet!).</a:t>
            </a:r>
          </a:p>
          <a:p>
            <a:r>
              <a:rPr lang="en-IE" sz="1200" b="1" i="0" u="none" strike="noStrike" kern="1200" baseline="0">
                <a:solidFill>
                  <a:schemeClr val="tx1"/>
                </a:solidFill>
                <a:latin typeface="+mn-lt"/>
                <a:ea typeface="+mn-ea"/>
                <a:cs typeface="+mn-cs"/>
              </a:rPr>
              <a:t>Ideation warm-ups (optional)</a:t>
            </a:r>
          </a:p>
          <a:p>
            <a:r>
              <a:rPr lang="en-IE" sz="1200" b="0" i="0" u="none" strike="noStrike" kern="1200" baseline="0">
                <a:solidFill>
                  <a:schemeClr val="tx1"/>
                </a:solidFill>
                <a:latin typeface="+mn-lt"/>
                <a:ea typeface="+mn-ea"/>
                <a:cs typeface="+mn-cs"/>
              </a:rPr>
              <a:t>If your class needs to warm up their creative thinking before the A–Z activity, try one of these -</a:t>
            </a:r>
          </a:p>
          <a:p>
            <a:r>
              <a:rPr lang="en-IE" sz="1200" b="0" i="0" u="none" strike="noStrike" kern="1200" baseline="0">
                <a:solidFill>
                  <a:schemeClr val="tx1"/>
                </a:solidFill>
                <a:latin typeface="+mn-lt"/>
                <a:ea typeface="+mn-ea"/>
                <a:cs typeface="+mn-cs"/>
              </a:rPr>
              <a:t>● Crazy 8s - fold a sheet of paper into 8 rectangles. Each child sketches a different idea in</a:t>
            </a:r>
          </a:p>
          <a:p>
            <a:r>
              <a:rPr lang="en-IE" sz="1200" b="0" i="0" u="none" strike="noStrike" kern="1200" baseline="0">
                <a:solidFill>
                  <a:schemeClr val="tx1"/>
                </a:solidFill>
                <a:latin typeface="+mn-lt"/>
                <a:ea typeface="+mn-ea"/>
                <a:cs typeface="+mn-cs"/>
              </a:rPr>
              <a:t>each box, one minute per box, no talking.</a:t>
            </a:r>
          </a:p>
          <a:p>
            <a:r>
              <a:rPr lang="en-IE" sz="1200" b="0" i="0" u="none" strike="noStrike" kern="1200" baseline="0">
                <a:solidFill>
                  <a:schemeClr val="tx1"/>
                </a:solidFill>
                <a:latin typeface="+mn-lt"/>
                <a:ea typeface="+mn-ea"/>
                <a:cs typeface="+mn-cs"/>
              </a:rPr>
              <a:t>● Yes, and - one child shares an idea, the next responds with "Yes, and..." and adds</a:t>
            </a:r>
          </a:p>
          <a:p>
            <a:r>
              <a:rPr lang="en-IE" sz="1200" b="0" i="0" u="none" strike="noStrike" kern="1200" baseline="0">
                <a:solidFill>
                  <a:schemeClr val="tx1"/>
                </a:solidFill>
                <a:latin typeface="+mn-lt"/>
                <a:ea typeface="+mn-ea"/>
                <a:cs typeface="+mn-cs"/>
              </a:rPr>
              <a:t>something. Keep going around the team, building the idea together. No saying "no" or "but".</a:t>
            </a:r>
          </a:p>
          <a:p>
            <a:r>
              <a:rPr lang="en-IE" sz="1200" b="1" i="0" u="none" strike="noStrike" kern="1200" baseline="0">
                <a:solidFill>
                  <a:schemeClr val="tx1"/>
                </a:solidFill>
                <a:latin typeface="+mn-lt"/>
                <a:ea typeface="+mn-ea"/>
                <a:cs typeface="+mn-cs"/>
              </a:rPr>
              <a:t>Teacher notes</a:t>
            </a:r>
          </a:p>
          <a:p>
            <a:r>
              <a:rPr lang="en-IE" sz="1200" b="0" i="0" u="none" strike="noStrike" kern="1200" baseline="0">
                <a:solidFill>
                  <a:schemeClr val="tx1"/>
                </a:solidFill>
                <a:latin typeface="+mn-lt"/>
                <a:ea typeface="+mn-ea"/>
                <a:cs typeface="+mn-cs"/>
              </a:rPr>
              <a:t>The goal at the ideation stage is quantity, not quality. Silly ideas are welcome. The more ideas on</a:t>
            </a:r>
          </a:p>
          <a:p>
            <a:r>
              <a:rPr lang="en-IE" sz="1200" b="0" i="0" u="none" strike="noStrike" kern="1200" baseline="0">
                <a:solidFill>
                  <a:schemeClr val="tx1"/>
                </a:solidFill>
                <a:latin typeface="+mn-lt"/>
                <a:ea typeface="+mn-ea"/>
                <a:cs typeface="+mn-cs"/>
              </a:rPr>
              <a:t>the table, the better the final solution is likely to be. Encourage children to keep going even when</a:t>
            </a:r>
          </a:p>
          <a:p>
            <a:r>
              <a:rPr lang="en-IE" sz="1200" b="0" i="0" u="none" strike="noStrike" kern="1200" baseline="0">
                <a:solidFill>
                  <a:schemeClr val="tx1"/>
                </a:solidFill>
                <a:latin typeface="+mn-lt"/>
                <a:ea typeface="+mn-ea"/>
                <a:cs typeface="+mn-cs"/>
              </a:rPr>
              <a:t>they feel stuck.</a:t>
            </a:r>
          </a:p>
          <a:p>
            <a:r>
              <a:rPr lang="en-IE" sz="1200" b="0" i="0" u="none" strike="noStrike" kern="1200" baseline="0">
                <a:solidFill>
                  <a:schemeClr val="tx1"/>
                </a:solidFill>
                <a:latin typeface="+mn-lt"/>
                <a:ea typeface="+mn-ea"/>
                <a:cs typeface="+mn-cs"/>
              </a:rPr>
              <a:t>The solution shopping step (reviewing all ideas together before picking one) is worth protecting.</a:t>
            </a:r>
          </a:p>
          <a:p>
            <a:r>
              <a:rPr lang="en-IE" sz="1200" b="0" i="0" u="none" strike="noStrike" kern="1200" baseline="0">
                <a:solidFill>
                  <a:schemeClr val="tx1"/>
                </a:solidFill>
                <a:latin typeface="+mn-lt"/>
                <a:ea typeface="+mn-ea"/>
                <a:cs typeface="+mn-cs"/>
              </a:rPr>
              <a:t>Children often vote for the most familiar idea rather than the most interesting one. Encouraging</a:t>
            </a:r>
          </a:p>
          <a:p>
            <a:r>
              <a:rPr lang="en-IE" sz="1200" b="0" i="0" u="none" strike="noStrike" kern="1200" baseline="0">
                <a:solidFill>
                  <a:schemeClr val="tx1"/>
                </a:solidFill>
                <a:latin typeface="+mn-lt"/>
                <a:ea typeface="+mn-ea"/>
                <a:cs typeface="+mn-cs"/>
              </a:rPr>
              <a:t>them to look for the surprising idea, or to combine two, tends to produce more inventive solutions.</a:t>
            </a:r>
            <a:endParaRPr lang="en-IE"/>
          </a:p>
        </p:txBody>
      </p:sp>
      <p:sp>
        <p:nvSpPr>
          <p:cNvPr id="4" name="Slide Number Placeholder 3">
            <a:extLst>
              <a:ext uri="{FF2B5EF4-FFF2-40B4-BE49-F238E27FC236}">
                <a16:creationId xmlns:a16="http://schemas.microsoft.com/office/drawing/2014/main" id="{2EA01E8F-7E0D-087A-A22D-A289BC002E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0975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0"/>
              <a:t>Encourage students to think beyond their own ideas and identify the different skills, knowledge and professions that could help address their chosen problem.</a:t>
            </a:r>
          </a:p>
          <a:p>
            <a:r>
              <a:rPr lang="en-IE" b="0"/>
              <a:t>They might consider people such as scientists, engineers, planners, designers, policymakers, community workers, business professionals or communications specialists.</a:t>
            </a:r>
          </a:p>
          <a:p>
            <a:r>
              <a:rPr lang="en-IE" b="0"/>
              <a:t>Remind students that solving real-world problems often requires different people working together, with each bringing a different perspective or skill.</a:t>
            </a:r>
          </a:p>
          <a:p>
            <a:endParaRPr lang="en-IE" b="0"/>
          </a:p>
        </p:txBody>
      </p:sp>
      <p:sp>
        <p:nvSpPr>
          <p:cNvPr id="4" name="Slide Number Placeholder 3"/>
          <p:cNvSpPr>
            <a:spLocks noGrp="1"/>
          </p:cNvSpPr>
          <p:nvPr>
            <p:ph type="sldNum" sz="quarter" idx="5"/>
          </p:nvPr>
        </p:nvSpPr>
        <p:spPr/>
        <p:txBody>
          <a:bodyPr/>
          <a:lstStyle/>
          <a:p>
            <a:fld id="{16C4F51C-CD2A-4859-9EE3-2DDFA4419DD2}" type="slidenum">
              <a:rPr lang="en-IE" smtClean="0"/>
              <a:t>18</a:t>
            </a:fld>
            <a:endParaRPr lang="en-IE"/>
          </a:p>
        </p:txBody>
      </p:sp>
    </p:spTree>
    <p:extLst>
      <p:ext uri="{BB962C8B-B14F-4D97-AF65-F5344CB8AC3E}">
        <p14:creationId xmlns:p14="http://schemas.microsoft.com/office/powerpoint/2010/main" val="2399029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7B462-EF26-E75C-9BC4-6A060366A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D1265-6449-8F43-500C-DDA6447158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3E1997-D4C3-6FC1-3E13-DF31DC8C4218}"/>
              </a:ext>
            </a:extLst>
          </p:cNvPr>
          <p:cNvSpPr>
            <a:spLocks noGrp="1"/>
          </p:cNvSpPr>
          <p:nvPr>
            <p:ph type="body" idx="1"/>
          </p:nvPr>
        </p:nvSpPr>
        <p:spPr/>
        <p:txBody>
          <a:bodyPr/>
          <a:lstStyle/>
          <a:p>
            <a:r>
              <a:rPr lang="en-IE" sz="1200" b="1" i="0" u="none" strike="noStrike" kern="1200" baseline="0">
                <a:solidFill>
                  <a:schemeClr val="tx1"/>
                </a:solidFill>
                <a:latin typeface="+mn-lt"/>
                <a:ea typeface="+mn-ea"/>
                <a:cs typeface="+mn-cs"/>
              </a:rPr>
              <a:t>Module 5 Build, present, and reflect </a:t>
            </a:r>
          </a:p>
          <a:p>
            <a:r>
              <a:rPr lang="en-IE" sz="1200" b="0" i="0" u="none" strike="noStrike" kern="1200" baseline="0">
                <a:solidFill>
                  <a:schemeClr val="tx1"/>
                </a:solidFill>
                <a:latin typeface="+mn-lt"/>
                <a:ea typeface="+mn-ea"/>
                <a:cs typeface="+mn-cs"/>
              </a:rPr>
              <a:t>Teams build a prototype of their solution, present it to the class, and complete a short individual</a:t>
            </a:r>
          </a:p>
          <a:p>
            <a:r>
              <a:rPr lang="en-IE" sz="1200" b="0" i="0" u="none" strike="noStrike" kern="1200" baseline="0">
                <a:solidFill>
                  <a:schemeClr val="tx1"/>
                </a:solidFill>
                <a:latin typeface="+mn-lt"/>
                <a:ea typeface="+mn-ea"/>
                <a:cs typeface="+mn-cs"/>
              </a:rPr>
              <a:t>reflection.</a:t>
            </a:r>
          </a:p>
          <a:p>
            <a:r>
              <a:rPr lang="en-IE" sz="1200" b="0" i="0" u="none" strike="noStrike" kern="1200" baseline="0">
                <a:solidFill>
                  <a:schemeClr val="tx1"/>
                </a:solidFill>
                <a:latin typeface="+mn-lt"/>
                <a:ea typeface="+mn-ea"/>
                <a:cs typeface="+mn-cs"/>
              </a:rPr>
              <a:t>What to do</a:t>
            </a:r>
          </a:p>
          <a:p>
            <a:r>
              <a:rPr lang="en-IE" sz="1200" b="0" i="0" u="none" strike="noStrike" kern="1200" baseline="0">
                <a:solidFill>
                  <a:schemeClr val="tx1"/>
                </a:solidFill>
                <a:latin typeface="+mn-lt"/>
                <a:ea typeface="+mn-ea"/>
                <a:cs typeface="+mn-cs"/>
              </a:rPr>
              <a:t>● Give each team the prototype sketch sheet. Ask them to draw their solution first before</a:t>
            </a:r>
          </a:p>
          <a:p>
            <a:r>
              <a:rPr lang="en-IE" sz="1200" b="0" i="0" u="none" strike="noStrike" kern="1200" baseline="0">
                <a:solidFill>
                  <a:schemeClr val="tx1"/>
                </a:solidFill>
                <a:latin typeface="+mn-lt"/>
                <a:ea typeface="+mn-ea"/>
                <a:cs typeface="+mn-cs"/>
              </a:rPr>
              <a:t>building anything - this helps them plan.</a:t>
            </a:r>
          </a:p>
          <a:p>
            <a:r>
              <a:rPr lang="en-IE" sz="1200" b="0" i="0" u="none" strike="noStrike" kern="1200" baseline="0">
                <a:solidFill>
                  <a:schemeClr val="tx1"/>
                </a:solidFill>
                <a:latin typeface="+mn-lt"/>
                <a:ea typeface="+mn-ea"/>
                <a:cs typeface="+mn-cs"/>
              </a:rPr>
              <a:t>● Teams then build their prototype using whatever materials are available - recycled</a:t>
            </a:r>
          </a:p>
          <a:p>
            <a:r>
              <a:rPr lang="en-IE" sz="1200" b="0" i="0" u="none" strike="noStrike" kern="1200" baseline="0">
                <a:solidFill>
                  <a:schemeClr val="tx1"/>
                </a:solidFill>
                <a:latin typeface="+mn-lt"/>
                <a:ea typeface="+mn-ea"/>
                <a:cs typeface="+mn-cs"/>
              </a:rPr>
              <a:t>cardboard, clay, LEGO, paper, fabric. If the solution is a campaign or an app rather than a</a:t>
            </a:r>
          </a:p>
          <a:p>
            <a:r>
              <a:rPr lang="en-IE" sz="1200" b="0" i="0" u="none" strike="noStrike" kern="1200" baseline="0">
                <a:solidFill>
                  <a:schemeClr val="tx1"/>
                </a:solidFill>
                <a:latin typeface="+mn-lt"/>
                <a:ea typeface="+mn-ea"/>
                <a:cs typeface="+mn-cs"/>
              </a:rPr>
              <a:t>physical object, they can create a poster, a storyboard, or a simple sketch of how their campaign</a:t>
            </a:r>
          </a:p>
          <a:p>
            <a:r>
              <a:rPr lang="en-IE" sz="1200" b="0" i="0" u="none" strike="noStrike" kern="1200" baseline="0">
                <a:solidFill>
                  <a:schemeClr val="tx1"/>
                </a:solidFill>
                <a:latin typeface="+mn-lt"/>
                <a:ea typeface="+mn-ea"/>
                <a:cs typeface="+mn-cs"/>
              </a:rPr>
              <a:t>would work.</a:t>
            </a:r>
          </a:p>
          <a:p>
            <a:r>
              <a:rPr lang="en-IE" sz="1200" b="0" i="0" u="none" strike="noStrike" kern="1200" baseline="0">
                <a:solidFill>
                  <a:schemeClr val="tx1"/>
                </a:solidFill>
                <a:latin typeface="+mn-lt"/>
                <a:ea typeface="+mn-ea"/>
                <a:cs typeface="+mn-cs"/>
              </a:rPr>
              <a:t>● Each team presents their solution to the class and the Green-Schools Committee. They</a:t>
            </a:r>
          </a:p>
          <a:p>
            <a:r>
              <a:rPr lang="en-IE" sz="1200" b="0" i="0" u="none" strike="noStrike" kern="1200" baseline="0">
                <a:solidFill>
                  <a:schemeClr val="tx1"/>
                </a:solidFill>
                <a:latin typeface="+mn-lt"/>
                <a:ea typeface="+mn-ea"/>
                <a:cs typeface="+mn-cs"/>
              </a:rPr>
              <a:t>should explain - who their character is, what problem they solved, what their solution is, and</a:t>
            </a:r>
          </a:p>
          <a:p>
            <a:r>
              <a:rPr lang="en-IE" sz="1200" b="0" i="0" u="none" strike="noStrike" kern="1200" baseline="0">
                <a:solidFill>
                  <a:schemeClr val="tx1"/>
                </a:solidFill>
                <a:latin typeface="+mn-lt"/>
                <a:ea typeface="+mn-ea"/>
                <a:cs typeface="+mn-cs"/>
              </a:rPr>
              <a:t>how it works.</a:t>
            </a:r>
          </a:p>
          <a:p>
            <a:r>
              <a:rPr lang="en-IE" sz="1200" b="0" i="0" u="none" strike="noStrike" kern="1200" baseline="0">
                <a:solidFill>
                  <a:schemeClr val="tx1"/>
                </a:solidFill>
                <a:latin typeface="+mn-lt"/>
                <a:ea typeface="+mn-ea"/>
                <a:cs typeface="+mn-cs"/>
              </a:rPr>
              <a:t>● The class gives feedback using two stars and a wish - two things they liked and one thing</a:t>
            </a:r>
          </a:p>
          <a:p>
            <a:r>
              <a:rPr lang="en-IE" sz="1200" b="0" i="0" u="none" strike="noStrike" kern="1200" baseline="0">
                <a:solidFill>
                  <a:schemeClr val="tx1"/>
                </a:solidFill>
                <a:latin typeface="+mn-lt"/>
                <a:ea typeface="+mn-ea"/>
                <a:cs typeface="+mn-cs"/>
              </a:rPr>
              <a:t>they would suggest for improvement.</a:t>
            </a:r>
          </a:p>
          <a:p>
            <a:r>
              <a:rPr lang="en-IE" sz="1200" b="0" i="0" u="none" strike="noStrike" kern="1200" baseline="0">
                <a:solidFill>
                  <a:schemeClr val="tx1"/>
                </a:solidFill>
                <a:latin typeface="+mn-lt"/>
                <a:ea typeface="+mn-ea"/>
                <a:cs typeface="+mn-cs"/>
              </a:rPr>
              <a:t>● Children then complete the student reflection survey individually. This takes about five</a:t>
            </a:r>
          </a:p>
          <a:p>
            <a:r>
              <a:rPr lang="en-IE" sz="1200" b="0" i="0" u="none" strike="noStrike" kern="1200" baseline="0">
                <a:solidFill>
                  <a:schemeClr val="tx1"/>
                </a:solidFill>
                <a:latin typeface="+mn-lt"/>
                <a:ea typeface="+mn-ea"/>
                <a:cs typeface="+mn-cs"/>
              </a:rPr>
              <a:t>minutes.</a:t>
            </a:r>
          </a:p>
          <a:p>
            <a:r>
              <a:rPr lang="en-IE" sz="1200" b="1" i="0" u="none" strike="noStrike" kern="1200" baseline="0">
                <a:solidFill>
                  <a:schemeClr val="tx1"/>
                </a:solidFill>
                <a:latin typeface="+mn-lt"/>
                <a:ea typeface="+mn-ea"/>
                <a:cs typeface="+mn-cs"/>
              </a:rPr>
              <a:t>Teacher notes</a:t>
            </a:r>
          </a:p>
          <a:p>
            <a:r>
              <a:rPr lang="en-IE" sz="1200" b="0" i="0" u="none" strike="noStrike" kern="1200" baseline="0">
                <a:solidFill>
                  <a:schemeClr val="tx1"/>
                </a:solidFill>
                <a:latin typeface="+mn-lt"/>
                <a:ea typeface="+mn-ea"/>
                <a:cs typeface="+mn-cs"/>
              </a:rPr>
              <a:t>Children often want more time for prototyping than is available. It helps to set a clear time limit</a:t>
            </a:r>
          </a:p>
          <a:p>
            <a:r>
              <a:rPr lang="en-IE" sz="1200" b="0" i="0" u="none" strike="noStrike" kern="1200" baseline="0">
                <a:solidFill>
                  <a:schemeClr val="tx1"/>
                </a:solidFill>
                <a:latin typeface="+mn-lt"/>
                <a:ea typeface="+mn-ea"/>
                <a:cs typeface="+mn-cs"/>
              </a:rPr>
              <a:t>at the start and to reassure them that a simple, well-explained prototype is just as valid as an</a:t>
            </a:r>
          </a:p>
          <a:p>
            <a:r>
              <a:rPr lang="en-IE" sz="1200" b="0" i="0" u="none" strike="noStrike" kern="1200" baseline="0">
                <a:solidFill>
                  <a:schemeClr val="tx1"/>
                </a:solidFill>
                <a:latin typeface="+mn-lt"/>
                <a:ea typeface="+mn-ea"/>
                <a:cs typeface="+mn-cs"/>
              </a:rPr>
              <a:t>elaborate one. Pilot feedback showed that some children were surprised when their prototypes</a:t>
            </a:r>
          </a:p>
          <a:p>
            <a:r>
              <a:rPr lang="en-IE" sz="1200" b="0" i="0" u="none" strike="noStrike" kern="1200" baseline="0">
                <a:solidFill>
                  <a:schemeClr val="tx1"/>
                </a:solidFill>
                <a:latin typeface="+mn-lt"/>
                <a:ea typeface="+mn-ea"/>
                <a:cs typeface="+mn-cs"/>
              </a:rPr>
              <a:t>turned out smaller than they had imagined, this is a good learning in itself.</a:t>
            </a:r>
          </a:p>
          <a:p>
            <a:r>
              <a:rPr lang="en-IE" sz="1200" b="0" i="0" u="none" strike="noStrike" kern="1200" baseline="0">
                <a:solidFill>
                  <a:schemeClr val="tx1"/>
                </a:solidFill>
                <a:latin typeface="+mn-lt"/>
                <a:ea typeface="+mn-ea"/>
                <a:cs typeface="+mn-cs"/>
              </a:rPr>
              <a:t>The reflection survey (included separately) uses a simple before-and-after format. Children rate</a:t>
            </a:r>
          </a:p>
          <a:p>
            <a:r>
              <a:rPr lang="en-IE" sz="1200" b="0" i="0" u="none" strike="noStrike" kern="1200" baseline="0">
                <a:solidFill>
                  <a:schemeClr val="tx1"/>
                </a:solidFill>
                <a:latin typeface="+mn-lt"/>
                <a:ea typeface="+mn-ea"/>
                <a:cs typeface="+mn-cs"/>
              </a:rPr>
              <a:t>themselves on five skills at the end of the project, thinking about how they felt before it started</a:t>
            </a:r>
          </a:p>
          <a:p>
            <a:r>
              <a:rPr lang="en-IE" sz="1200" b="0" i="0" u="none" strike="noStrike" kern="1200" baseline="0">
                <a:solidFill>
                  <a:schemeClr val="tx1"/>
                </a:solidFill>
                <a:latin typeface="+mn-lt"/>
                <a:ea typeface="+mn-ea"/>
                <a:cs typeface="+mn-cs"/>
              </a:rPr>
              <a:t>and how they feel now. This takes about five minutes and gives you, and us, a record of what</a:t>
            </a:r>
          </a:p>
          <a:p>
            <a:r>
              <a:rPr lang="en-IE" sz="1200" b="0" i="0" u="none" strike="noStrike" kern="1200" baseline="0">
                <a:solidFill>
                  <a:schemeClr val="tx1"/>
                </a:solidFill>
                <a:latin typeface="+mn-lt"/>
                <a:ea typeface="+mn-ea"/>
                <a:cs typeface="+mn-cs"/>
              </a:rPr>
              <a:t>children felt they gained from the experience.</a:t>
            </a:r>
            <a:endParaRPr lang="en-IE"/>
          </a:p>
        </p:txBody>
      </p:sp>
      <p:sp>
        <p:nvSpPr>
          <p:cNvPr id="4" name="Slide Number Placeholder 3">
            <a:extLst>
              <a:ext uri="{FF2B5EF4-FFF2-40B4-BE49-F238E27FC236}">
                <a16:creationId xmlns:a16="http://schemas.microsoft.com/office/drawing/2014/main" id="{F6CE7891-7A0E-D649-CA63-A86F77960B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62280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i="0" u="none" strike="noStrike" kern="1200" baseline="0">
                <a:solidFill>
                  <a:schemeClr val="tx1"/>
                </a:solidFill>
                <a:latin typeface="+mn-lt"/>
                <a:ea typeface="+mn-ea"/>
                <a:cs typeface="+mn-cs"/>
              </a:rPr>
              <a:t>Taking it further</a:t>
            </a:r>
          </a:p>
          <a:p>
            <a:r>
              <a:rPr lang="en-IE" sz="1200" b="0" i="0" u="none" strike="noStrike" kern="1200" baseline="0">
                <a:solidFill>
                  <a:schemeClr val="tx1"/>
                </a:solidFill>
                <a:latin typeface="+mn-lt"/>
                <a:ea typeface="+mn-ea"/>
                <a:cs typeface="+mn-cs"/>
              </a:rPr>
              <a:t>Some classes will want to do something with their solution beyond the classroom. Here are a</a:t>
            </a:r>
          </a:p>
          <a:p>
            <a:r>
              <a:rPr lang="en-IE" sz="1200" b="0" i="0" u="none" strike="noStrike" kern="1200" baseline="0">
                <a:solidFill>
                  <a:schemeClr val="tx1"/>
                </a:solidFill>
                <a:latin typeface="+mn-lt"/>
                <a:ea typeface="+mn-ea"/>
                <a:cs typeface="+mn-cs"/>
              </a:rPr>
              <a:t>few ideas -</a:t>
            </a:r>
          </a:p>
          <a:p>
            <a:r>
              <a:rPr lang="en-IE" sz="1200" b="0" i="0" u="none" strike="noStrike" kern="1200" baseline="0">
                <a:solidFill>
                  <a:schemeClr val="tx1"/>
                </a:solidFill>
                <a:latin typeface="+mn-lt"/>
                <a:ea typeface="+mn-ea"/>
                <a:cs typeface="+mn-cs"/>
              </a:rPr>
              <a:t>● Share prototypes at a school assembly or with parents at an open afternoon.</a:t>
            </a:r>
          </a:p>
          <a:p>
            <a:r>
              <a:rPr lang="en-IE" sz="1200" b="0" i="0" u="none" strike="noStrike" kern="1200" baseline="0">
                <a:solidFill>
                  <a:schemeClr val="tx1"/>
                </a:solidFill>
                <a:latin typeface="+mn-lt"/>
                <a:ea typeface="+mn-ea"/>
                <a:cs typeface="+mn-cs"/>
              </a:rPr>
              <a:t>● Write to a local councillor, business, or community organisation about the problem the</a:t>
            </a:r>
          </a:p>
          <a:p>
            <a:r>
              <a:rPr lang="en-IE" sz="1200" b="0" i="0" u="none" strike="noStrike" kern="1200" baseline="0">
                <a:solidFill>
                  <a:schemeClr val="tx1"/>
                </a:solidFill>
                <a:latin typeface="+mn-lt"/>
                <a:ea typeface="+mn-ea"/>
                <a:cs typeface="+mn-cs"/>
              </a:rPr>
              <a:t>class identified.</a:t>
            </a:r>
          </a:p>
          <a:p>
            <a:r>
              <a:rPr lang="en-IE" sz="1200" b="0" i="0" u="none" strike="noStrike" kern="1200" baseline="0">
                <a:solidFill>
                  <a:schemeClr val="tx1"/>
                </a:solidFill>
                <a:latin typeface="+mn-lt"/>
                <a:ea typeface="+mn-ea"/>
                <a:cs typeface="+mn-cs"/>
              </a:rPr>
              <a:t>● Choose one solution to actually try to implement - even a small version of it - in the</a:t>
            </a:r>
          </a:p>
          <a:p>
            <a:r>
              <a:rPr lang="en-IE" sz="1200" b="0" i="0" u="none" strike="noStrike" kern="1200" baseline="0">
                <a:solidFill>
                  <a:schemeClr val="tx1"/>
                </a:solidFill>
                <a:latin typeface="+mn-lt"/>
                <a:ea typeface="+mn-ea"/>
                <a:cs typeface="+mn-cs"/>
              </a:rPr>
              <a:t>school or local area.</a:t>
            </a:r>
          </a:p>
          <a:p>
            <a:r>
              <a:rPr lang="en-IE" sz="1200" b="0" i="0" u="none" strike="noStrike" kern="1200" baseline="0">
                <a:solidFill>
                  <a:schemeClr val="tx1"/>
                </a:solidFill>
                <a:latin typeface="+mn-lt"/>
                <a:ea typeface="+mn-ea"/>
                <a:cs typeface="+mn-cs"/>
              </a:rPr>
              <a:t>● Share the project with your Green-Schools Committee and see whether it connects to any</a:t>
            </a:r>
          </a:p>
          <a:p>
            <a:r>
              <a:rPr lang="en-IE" sz="1200" b="0" i="0" u="none" strike="noStrike" kern="1200" baseline="0">
                <a:solidFill>
                  <a:schemeClr val="tx1"/>
                </a:solidFill>
                <a:latin typeface="+mn-lt"/>
                <a:ea typeface="+mn-ea"/>
                <a:cs typeface="+mn-cs"/>
              </a:rPr>
              <a:t>of your current flag topics.</a:t>
            </a:r>
            <a:endParaRPr lang="en-IE"/>
          </a:p>
        </p:txBody>
      </p:sp>
      <p:sp>
        <p:nvSpPr>
          <p:cNvPr id="4" name="Slide Number Placeholder 3"/>
          <p:cNvSpPr>
            <a:spLocks noGrp="1"/>
          </p:cNvSpPr>
          <p:nvPr>
            <p:ph type="sldNum" sz="quarter" idx="5"/>
          </p:nvPr>
        </p:nvSpPr>
        <p:spPr/>
        <p:txBody>
          <a:bodyPr/>
          <a:lstStyle/>
          <a:p>
            <a:fld id="{CA6F4A27-ACC8-4339-A5E2-FB1271406103}" type="slidenum">
              <a:rPr lang="en-IE" smtClean="0"/>
              <a:t>23</a:t>
            </a:fld>
            <a:endParaRPr lang="en-IE"/>
          </a:p>
        </p:txBody>
      </p:sp>
    </p:spTree>
    <p:extLst>
      <p:ext uri="{BB962C8B-B14F-4D97-AF65-F5344CB8AC3E}">
        <p14:creationId xmlns:p14="http://schemas.microsoft.com/office/powerpoint/2010/main" val="200179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EBE06-7CE9-DA6F-14EB-B5B77BB1A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999B00-2CD9-1A06-159D-D8E5DE3620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6B0814-CBDC-CDBF-0112-0D6DFA7DEAD1}"/>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789F7064-2D24-690C-625C-4D4E579084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2378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EEU 2013 Std Slide 3 No Logo ">
    <p:bg>
      <p:bgPr>
        <a:solidFill>
          <a:srgbClr val="00A857"/>
        </a:solidFill>
        <a:effectLst/>
      </p:bgPr>
    </p:bg>
    <p:spTree>
      <p:nvGrpSpPr>
        <p:cNvPr id="1" name=""/>
        <p:cNvGrpSpPr/>
        <p:nvPr/>
      </p:nvGrpSpPr>
      <p:grpSpPr>
        <a:xfrm>
          <a:off x="0" y="0"/>
          <a:ext cx="0" cy="0"/>
          <a:chOff x="0" y="0"/>
          <a:chExt cx="0" cy="0"/>
        </a:xfrm>
      </p:grpSpPr>
      <p:pic>
        <p:nvPicPr>
          <p:cNvPr id="9" name="Picture 8" descr="Untitled-3.emf"/>
          <p:cNvPicPr>
            <a:picLocks noChangeAspect="1"/>
          </p:cNvPicPr>
          <p:nvPr/>
        </p:nvPicPr>
        <p:blipFill>
          <a:blip r:embed="rId2">
            <a:biLevel thresh="75000"/>
          </a:blip>
          <a:stretch>
            <a:fillRect/>
          </a:stretch>
        </p:blipFill>
        <p:spPr>
          <a:xfrm>
            <a:off x="0" y="744953"/>
            <a:ext cx="12227827" cy="6237312"/>
          </a:xfrm>
          <a:prstGeom prst="rect">
            <a:avLst/>
          </a:prstGeom>
        </p:spPr>
      </p:pic>
      <p:pic>
        <p:nvPicPr>
          <p:cNvPr id="6" name="Picture 5" descr="Logo&#10;&#10;Description automatically generated">
            <a:extLst>
              <a:ext uri="{FF2B5EF4-FFF2-40B4-BE49-F238E27FC236}">
                <a16:creationId xmlns:a16="http://schemas.microsoft.com/office/drawing/2014/main" id="{E1F80AF1-585B-4F9F-94AC-4054D5D5C8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60727" y="87482"/>
            <a:ext cx="601160" cy="808445"/>
          </a:xfrm>
          <a:prstGeom prst="rect">
            <a:avLst/>
          </a:prstGeom>
        </p:spPr>
      </p:pic>
      <p:sp>
        <p:nvSpPr>
          <p:cNvPr id="3" name="Text Placeholder 2">
            <a:extLst>
              <a:ext uri="{FF2B5EF4-FFF2-40B4-BE49-F238E27FC236}">
                <a16:creationId xmlns:a16="http://schemas.microsoft.com/office/drawing/2014/main" id="{611590D6-3593-B834-BB71-E053D489B611}"/>
              </a:ext>
            </a:extLst>
          </p:cNvPr>
          <p:cNvSpPr>
            <a:spLocks noGrp="1"/>
          </p:cNvSpPr>
          <p:nvPr>
            <p:ph type="body" sz="quarter" idx="10" hasCustomPrompt="1"/>
          </p:nvPr>
        </p:nvSpPr>
        <p:spPr>
          <a:xfrm>
            <a:off x="372414" y="221690"/>
            <a:ext cx="3373961" cy="540027"/>
          </a:xfrm>
          <a:prstGeom prst="rect">
            <a:avLst/>
          </a:prstGeom>
        </p:spPr>
        <p:txBody>
          <a:bodyPr/>
          <a:lstStyle>
            <a:lvl1pPr marL="0" indent="0">
              <a:buNone/>
              <a:defRPr b="1">
                <a:solidFill>
                  <a:schemeClr val="bg1"/>
                </a:solidFill>
              </a:defRPr>
            </a:lvl1pPr>
          </a:lstStyle>
          <a:p>
            <a:pPr lvl="0"/>
            <a:r>
              <a:rPr lang="en-US"/>
              <a:t>Enter Title</a:t>
            </a:r>
            <a:endParaRPr lang="en-IE"/>
          </a:p>
        </p:txBody>
      </p:sp>
    </p:spTree>
    <p:extLst>
      <p:ext uri="{BB962C8B-B14F-4D97-AF65-F5344CB8AC3E}">
        <p14:creationId xmlns:p14="http://schemas.microsoft.com/office/powerpoint/2010/main" val="13164985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97D55C-7DF2-7E23-DD00-455700E8A042}"/>
              </a:ext>
            </a:extLst>
          </p:cNvPr>
          <p:cNvSpPr>
            <a:spLocks noGrp="1"/>
          </p:cNvSpPr>
          <p:nvPr>
            <p:ph type="dt" sz="half" idx="10"/>
          </p:nvPr>
        </p:nvSpPr>
        <p:spPr/>
        <p:txBody>
          <a:bodyPr/>
          <a:lstStyle/>
          <a:p>
            <a:fld id="{F8CBDB12-2209-4978-A5EC-D3D77ED5CFB4}" type="datetimeFigureOut">
              <a:rPr lang="en-IE" smtClean="0"/>
              <a:t>14/09/2026</a:t>
            </a:fld>
            <a:endParaRPr lang="en-IE"/>
          </a:p>
        </p:txBody>
      </p:sp>
      <p:sp>
        <p:nvSpPr>
          <p:cNvPr id="3" name="Footer Placeholder 2">
            <a:extLst>
              <a:ext uri="{FF2B5EF4-FFF2-40B4-BE49-F238E27FC236}">
                <a16:creationId xmlns:a16="http://schemas.microsoft.com/office/drawing/2014/main" id="{4100064E-517D-491B-46A8-76C527CA2B15}"/>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46BFEC5D-3044-F8B7-1497-D64CE371F732}"/>
              </a:ext>
            </a:extLst>
          </p:cNvPr>
          <p:cNvSpPr>
            <a:spLocks noGrp="1"/>
          </p:cNvSpPr>
          <p:nvPr>
            <p:ph type="sldNum" sz="quarter" idx="12"/>
          </p:nvPr>
        </p:nvSpPr>
        <p:spPr/>
        <p:txBody>
          <a:bodyPr/>
          <a:lstStyle/>
          <a:p>
            <a:fld id="{812439AF-B079-425E-9F69-649A2C563560}" type="slidenum">
              <a:rPr lang="en-IE" smtClean="0"/>
              <a:t>‹#›</a:t>
            </a:fld>
            <a:endParaRPr lang="en-IE"/>
          </a:p>
        </p:txBody>
      </p:sp>
    </p:spTree>
    <p:extLst>
      <p:ext uri="{BB962C8B-B14F-4D97-AF65-F5344CB8AC3E}">
        <p14:creationId xmlns:p14="http://schemas.microsoft.com/office/powerpoint/2010/main" val="3019632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5379A-62C6-8177-93A7-F54D16ABBE6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DECE1A1E-E974-FDBD-39CD-250F84779D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5F70594-44B6-846D-2FB7-DE483F325963}"/>
              </a:ext>
            </a:extLst>
          </p:cNvPr>
          <p:cNvSpPr>
            <a:spLocks noGrp="1"/>
          </p:cNvSpPr>
          <p:nvPr>
            <p:ph type="dt" sz="half" idx="10"/>
          </p:nvPr>
        </p:nvSpPr>
        <p:spPr/>
        <p:txBody>
          <a:bodyPr/>
          <a:lstStyle/>
          <a:p>
            <a:fld id="{F8CBDB12-2209-4978-A5EC-D3D77ED5CFB4}" type="datetimeFigureOut">
              <a:rPr lang="en-IE" smtClean="0"/>
              <a:t>14/09/2026</a:t>
            </a:fld>
            <a:endParaRPr lang="en-IE"/>
          </a:p>
        </p:txBody>
      </p:sp>
      <p:sp>
        <p:nvSpPr>
          <p:cNvPr id="5" name="Footer Placeholder 4">
            <a:extLst>
              <a:ext uri="{FF2B5EF4-FFF2-40B4-BE49-F238E27FC236}">
                <a16:creationId xmlns:a16="http://schemas.microsoft.com/office/drawing/2014/main" id="{BE409395-8867-A87F-5E89-53D90DBDC9E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ABFC1CA-3EF7-7669-F0B2-779935BE16C9}"/>
              </a:ext>
            </a:extLst>
          </p:cNvPr>
          <p:cNvSpPr>
            <a:spLocks noGrp="1"/>
          </p:cNvSpPr>
          <p:nvPr>
            <p:ph type="sldNum" sz="quarter" idx="12"/>
          </p:nvPr>
        </p:nvSpPr>
        <p:spPr/>
        <p:txBody>
          <a:bodyPr/>
          <a:lstStyle/>
          <a:p>
            <a:fld id="{812439AF-B079-425E-9F69-649A2C563560}" type="slidenum">
              <a:rPr lang="en-IE" smtClean="0"/>
              <a:t>‹#›</a:t>
            </a:fld>
            <a:endParaRPr lang="en-IE"/>
          </a:p>
        </p:txBody>
      </p:sp>
    </p:spTree>
    <p:extLst>
      <p:ext uri="{BB962C8B-B14F-4D97-AF65-F5344CB8AC3E}">
        <p14:creationId xmlns:p14="http://schemas.microsoft.com/office/powerpoint/2010/main" val="3722302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GS logo only Standard 2">
    <p:spTree>
      <p:nvGrpSpPr>
        <p:cNvPr id="1" name=""/>
        <p:cNvGrpSpPr/>
        <p:nvPr/>
      </p:nvGrpSpPr>
      <p:grpSpPr>
        <a:xfrm>
          <a:off x="0" y="0"/>
          <a:ext cx="0" cy="0"/>
          <a:chOff x="0" y="0"/>
          <a:chExt cx="0" cy="0"/>
        </a:xfrm>
      </p:grpSpPr>
      <p:pic>
        <p:nvPicPr>
          <p:cNvPr id="5" name="Picture 4" descr="Green-Schools_rgb.jpg">
            <a:extLst>
              <a:ext uri="{FF2B5EF4-FFF2-40B4-BE49-F238E27FC236}">
                <a16:creationId xmlns:a16="http://schemas.microsoft.com/office/drawing/2014/main" id="{9BF466D4-731E-4DB6-B45F-4274042801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12544" y="147121"/>
            <a:ext cx="1050437" cy="1402380"/>
          </a:xfrm>
          <a:prstGeom prst="rect">
            <a:avLst/>
          </a:prstGeom>
        </p:spPr>
      </p:pic>
      <p:sp>
        <p:nvSpPr>
          <p:cNvPr id="3" name="Text Placeholder 2">
            <a:extLst>
              <a:ext uri="{FF2B5EF4-FFF2-40B4-BE49-F238E27FC236}">
                <a16:creationId xmlns:a16="http://schemas.microsoft.com/office/drawing/2014/main" id="{DE8E4AC7-DCC3-BB33-F271-3811F93565A2}"/>
              </a:ext>
            </a:extLst>
          </p:cNvPr>
          <p:cNvSpPr>
            <a:spLocks noGrp="1"/>
          </p:cNvSpPr>
          <p:nvPr>
            <p:ph type="body" sz="quarter" idx="10" hasCustomPrompt="1"/>
          </p:nvPr>
        </p:nvSpPr>
        <p:spPr>
          <a:xfrm>
            <a:off x="407987" y="469900"/>
            <a:ext cx="9987763" cy="533277"/>
          </a:xfrm>
          <a:prstGeom prst="rect">
            <a:avLst/>
          </a:prstGeom>
        </p:spPr>
        <p:txBody>
          <a:bodyPr/>
          <a:lstStyle>
            <a:lvl1pPr marL="0" indent="0">
              <a:buNone/>
              <a:defRPr b="1">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Enter Title</a:t>
            </a:r>
            <a:endParaRPr lang="en-IE"/>
          </a:p>
        </p:txBody>
      </p:sp>
    </p:spTree>
    <p:extLst>
      <p:ext uri="{BB962C8B-B14F-4D97-AF65-F5344CB8AC3E}">
        <p14:creationId xmlns:p14="http://schemas.microsoft.com/office/powerpoint/2010/main" val="926116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4176137"/>
      </p:ext>
    </p:extLst>
  </p:cSld>
  <p:clrMap bg1="lt1" tx1="dk1" bg2="lt2" tx2="dk2" accent1="accent1" accent2="accent2" accent3="accent3" accent4="accent4" accent5="accent5" accent6="accent6" hlink="hlink" folHlink="folHlink"/>
  <p:sldLayoutIdLst>
    <p:sldLayoutId id="2147483666" r:id="rId1"/>
    <p:sldLayoutId id="2147483668" r:id="rId2"/>
    <p:sldLayoutId id="214748366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5415986"/>
      </p:ext>
    </p:extLst>
  </p:cSld>
  <p:clrMap bg1="lt1" tx1="dk1" bg2="lt2" tx2="dk2" accent1="accent1" accent2="accent2" accent3="accent3" accent4="accent4" accent5="accent5" accent6="accent6" hlink="hlink" folHlink="folHlink"/>
  <p:sldLayoutIdLst>
    <p:sldLayoutId id="214748367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www.greenschoolsireland.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ideo" Target="https://www.youtube.com/embed/Io_oH7idfTQ?feature=oembed" TargetMode="External"/><Relationship Id="rId5" Type="http://schemas.openxmlformats.org/officeDocument/2006/relationships/image" Target="../media/image10.jpe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ideo" Target="https://www.youtube.com/embed/IuAVQso3zgo?feature=oembed" TargetMode="Externa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9.png"/><Relationship Id="rId4" Type="http://schemas.openxmlformats.org/officeDocument/2006/relationships/image" Target="../media/image16.jpe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1.jpe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56.pn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6146"/>
            <a:ext cx="12190439" cy="3563290"/>
            <a:chOff x="5086" y="-18840"/>
            <a:chExt cx="10692130" cy="3070860"/>
          </a:xfrm>
        </p:grpSpPr>
        <p:sp>
          <p:nvSpPr>
            <p:cNvPr id="3" name="object 3"/>
            <p:cNvSpPr/>
            <p:nvPr/>
          </p:nvSpPr>
          <p:spPr>
            <a:xfrm>
              <a:off x="5086" y="-18840"/>
              <a:ext cx="10692130" cy="3070860"/>
            </a:xfrm>
            <a:custGeom>
              <a:avLst/>
              <a:gdLst/>
              <a:ahLst/>
              <a:cxnLst/>
              <a:rect l="l" t="t" r="r" b="b"/>
              <a:pathLst>
                <a:path w="10692130" h="3070860">
                  <a:moveTo>
                    <a:pt x="10692003" y="0"/>
                  </a:moveTo>
                  <a:lnTo>
                    <a:pt x="0" y="0"/>
                  </a:lnTo>
                  <a:lnTo>
                    <a:pt x="0" y="3070580"/>
                  </a:lnTo>
                  <a:lnTo>
                    <a:pt x="10692003" y="3070580"/>
                  </a:lnTo>
                  <a:lnTo>
                    <a:pt x="10692003" y="0"/>
                  </a:lnTo>
                  <a:close/>
                </a:path>
              </a:pathLst>
            </a:custGeom>
            <a:solidFill>
              <a:srgbClr val="05B259"/>
            </a:solidFill>
          </p:spPr>
          <p:txBody>
            <a:bodyPr wrap="square" lIns="0" tIns="0" rIns="0" bIns="0" rtlCol="0"/>
            <a:lstStyle/>
            <a:p>
              <a:endParaRPr sz="705" dirty="0"/>
            </a:p>
          </p:txBody>
        </p:sp>
        <p:pic>
          <p:nvPicPr>
            <p:cNvPr id="4" name="object 4"/>
            <p:cNvPicPr/>
            <p:nvPr/>
          </p:nvPicPr>
          <p:blipFill>
            <a:blip r:embed="rId3" cstate="email">
              <a:extLst>
                <a:ext uri="{28A0092B-C50C-407E-A947-70E740481C1C}">
                  <a14:useLocalDpi xmlns:a14="http://schemas.microsoft.com/office/drawing/2010/main"/>
                </a:ext>
              </a:extLst>
            </a:blip>
            <a:stretch>
              <a:fillRect/>
            </a:stretch>
          </p:blipFill>
          <p:spPr>
            <a:xfrm>
              <a:off x="4730020" y="170480"/>
              <a:ext cx="972220" cy="1191393"/>
            </a:xfrm>
            <a:prstGeom prst="rect">
              <a:avLst/>
            </a:prstGeom>
          </p:spPr>
        </p:pic>
      </p:grpSp>
      <p:sp>
        <p:nvSpPr>
          <p:cNvPr id="5" name="object 5"/>
          <p:cNvSpPr/>
          <p:nvPr/>
        </p:nvSpPr>
        <p:spPr>
          <a:xfrm>
            <a:off x="11765" y="5754512"/>
            <a:ext cx="12190439" cy="1240184"/>
          </a:xfrm>
          <a:custGeom>
            <a:avLst/>
            <a:gdLst/>
            <a:ahLst/>
            <a:cxnLst/>
            <a:rect l="l" t="t" r="r" b="b"/>
            <a:pathLst>
              <a:path w="10692130" h="1087754">
                <a:moveTo>
                  <a:pt x="10692003" y="0"/>
                </a:moveTo>
                <a:lnTo>
                  <a:pt x="0" y="0"/>
                </a:lnTo>
                <a:lnTo>
                  <a:pt x="0" y="1087602"/>
                </a:lnTo>
                <a:lnTo>
                  <a:pt x="10692003" y="1087602"/>
                </a:lnTo>
                <a:lnTo>
                  <a:pt x="10692003" y="0"/>
                </a:lnTo>
                <a:close/>
              </a:path>
            </a:pathLst>
          </a:custGeom>
          <a:solidFill>
            <a:srgbClr val="ECE6DC"/>
          </a:solidFill>
        </p:spPr>
        <p:txBody>
          <a:bodyPr wrap="square" lIns="0" tIns="0" rIns="0" bIns="0" rtlCol="0"/>
          <a:lstStyle/>
          <a:p>
            <a:endParaRPr sz="1154"/>
          </a:p>
        </p:txBody>
      </p:sp>
      <p:sp>
        <p:nvSpPr>
          <p:cNvPr id="6" name="object 6"/>
          <p:cNvSpPr txBox="1"/>
          <p:nvPr/>
        </p:nvSpPr>
        <p:spPr>
          <a:xfrm>
            <a:off x="4246885" y="6203571"/>
            <a:ext cx="3407068" cy="330413"/>
          </a:xfrm>
          <a:prstGeom prst="rect">
            <a:avLst/>
          </a:prstGeom>
        </p:spPr>
        <p:txBody>
          <a:bodyPr vert="horz" wrap="square" lIns="0" tIns="14480" rIns="0" bIns="0" rtlCol="0">
            <a:spAutoFit/>
          </a:bodyPr>
          <a:lstStyle/>
          <a:p>
            <a:pPr marL="14479">
              <a:spcBef>
                <a:spcPts val="114"/>
              </a:spcBef>
            </a:pPr>
            <a:r>
              <a:rPr sz="2052" spc="-12">
                <a:solidFill>
                  <a:srgbClr val="1E417C"/>
                </a:solidFill>
                <a:latin typeface="Tahoma"/>
                <a:cs typeface="Tahoma"/>
                <a:hlinkClick r:id="rId4"/>
              </a:rPr>
              <a:t>www.greenschoolsireland.org</a:t>
            </a:r>
            <a:endParaRPr sz="2052">
              <a:latin typeface="Tahoma"/>
              <a:cs typeface="Tahoma"/>
            </a:endParaRPr>
          </a:p>
        </p:txBody>
      </p:sp>
      <p:sp>
        <p:nvSpPr>
          <p:cNvPr id="7" name="object 7"/>
          <p:cNvSpPr txBox="1">
            <a:spLocks noGrp="1"/>
          </p:cNvSpPr>
          <p:nvPr>
            <p:ph type="title"/>
          </p:nvPr>
        </p:nvSpPr>
        <p:spPr>
          <a:xfrm>
            <a:off x="3483085" y="1633316"/>
            <a:ext cx="5014012" cy="1158438"/>
          </a:xfrm>
          <a:prstGeom prst="rect">
            <a:avLst/>
          </a:prstGeom>
        </p:spPr>
        <p:txBody>
          <a:bodyPr vert="horz" wrap="square" lIns="0" tIns="49955" rIns="0" bIns="0" rtlCol="0">
            <a:spAutoFit/>
          </a:bodyPr>
          <a:lstStyle/>
          <a:p>
            <a:pPr marL="148413" algn="ctr">
              <a:spcBef>
                <a:spcPts val="434"/>
              </a:spcBef>
            </a:pPr>
            <a:r>
              <a:rPr lang="en-US" sz="4000" b="1" spc="-12" dirty="0">
                <a:solidFill>
                  <a:schemeClr val="bg1"/>
                </a:solidFill>
              </a:rPr>
              <a:t>CLIMATE JUSTICE PROJECT</a:t>
            </a:r>
            <a:endParaRPr sz="4000" dirty="0">
              <a:solidFill>
                <a:schemeClr val="bg1"/>
              </a:solidFill>
            </a:endParaRPr>
          </a:p>
        </p:txBody>
      </p:sp>
      <p:sp>
        <p:nvSpPr>
          <p:cNvPr id="8" name="object 8"/>
          <p:cNvSpPr txBox="1"/>
          <p:nvPr/>
        </p:nvSpPr>
        <p:spPr>
          <a:xfrm>
            <a:off x="639748" y="2835964"/>
            <a:ext cx="10646181" cy="507064"/>
          </a:xfrm>
          <a:prstGeom prst="rect">
            <a:avLst/>
          </a:prstGeom>
        </p:spPr>
        <p:txBody>
          <a:bodyPr vert="horz" wrap="square" lIns="0" tIns="14480" rIns="0" bIns="0" rtlCol="0" anchor="t">
            <a:spAutoFit/>
          </a:bodyPr>
          <a:lstStyle/>
          <a:p>
            <a:pPr marL="13970" algn="ctr">
              <a:spcBef>
                <a:spcPts val="114"/>
              </a:spcBef>
            </a:pPr>
            <a:r>
              <a:rPr sz="3200" b="1" dirty="0">
                <a:solidFill>
                  <a:schemeClr val="bg1"/>
                </a:solidFill>
                <a:latin typeface="Tahoma"/>
                <a:cs typeface="Tahoma"/>
              </a:rPr>
              <a:t>Working</a:t>
            </a:r>
            <a:r>
              <a:rPr sz="3200" b="1" spc="-46" dirty="0">
                <a:solidFill>
                  <a:schemeClr val="bg1"/>
                </a:solidFill>
                <a:latin typeface="Tahoma"/>
                <a:cs typeface="Tahoma"/>
              </a:rPr>
              <a:t> </a:t>
            </a:r>
            <a:r>
              <a:rPr sz="3200" b="1" dirty="0">
                <a:solidFill>
                  <a:schemeClr val="bg1"/>
                </a:solidFill>
                <a:latin typeface="Tahoma"/>
                <a:cs typeface="Tahoma"/>
              </a:rPr>
              <a:t>together</a:t>
            </a:r>
            <a:r>
              <a:rPr sz="3200" b="1" spc="-40" dirty="0">
                <a:solidFill>
                  <a:schemeClr val="bg1"/>
                </a:solidFill>
                <a:latin typeface="Tahoma"/>
                <a:cs typeface="Tahoma"/>
              </a:rPr>
              <a:t> </a:t>
            </a:r>
            <a:r>
              <a:rPr sz="3200" b="1" dirty="0">
                <a:solidFill>
                  <a:schemeClr val="bg1"/>
                </a:solidFill>
                <a:latin typeface="Tahoma"/>
                <a:cs typeface="Tahoma"/>
              </a:rPr>
              <a:t>for</a:t>
            </a:r>
            <a:r>
              <a:rPr sz="3200" b="1" spc="-40" dirty="0">
                <a:solidFill>
                  <a:schemeClr val="bg1"/>
                </a:solidFill>
                <a:latin typeface="Tahoma"/>
                <a:cs typeface="Tahoma"/>
              </a:rPr>
              <a:t> </a:t>
            </a:r>
            <a:r>
              <a:rPr sz="3200" b="1" dirty="0">
                <a:solidFill>
                  <a:schemeClr val="bg1"/>
                </a:solidFill>
                <a:latin typeface="Tahoma"/>
                <a:cs typeface="Tahoma"/>
              </a:rPr>
              <a:t>a</a:t>
            </a:r>
            <a:r>
              <a:rPr lang="en-US" sz="3200" b="1" spc="-40" dirty="0">
                <a:solidFill>
                  <a:schemeClr val="bg1"/>
                </a:solidFill>
                <a:latin typeface="Tahoma"/>
                <a:cs typeface="Tahoma"/>
              </a:rPr>
              <a:t> just</a:t>
            </a:r>
            <a:r>
              <a:rPr lang="en-US" sz="3200" b="1" dirty="0">
                <a:solidFill>
                  <a:schemeClr val="bg1"/>
                </a:solidFill>
                <a:latin typeface="Tahoma"/>
                <a:cs typeface="Tahoma"/>
              </a:rPr>
              <a:t> </a:t>
            </a:r>
            <a:r>
              <a:rPr sz="3200" b="1" spc="-12" dirty="0">
                <a:solidFill>
                  <a:schemeClr val="bg1"/>
                </a:solidFill>
                <a:latin typeface="Tahoma"/>
                <a:cs typeface="Tahoma"/>
              </a:rPr>
              <a:t>future</a:t>
            </a:r>
            <a:endParaRPr lang="en-US" sz="3200" dirty="0">
              <a:solidFill>
                <a:schemeClr val="bg1"/>
              </a:solidFill>
              <a:latin typeface="Tahoma"/>
              <a:ea typeface="Tahoma"/>
              <a:cs typeface="Tahoma"/>
            </a:endParaRPr>
          </a:p>
        </p:txBody>
      </p:sp>
      <p:grpSp>
        <p:nvGrpSpPr>
          <p:cNvPr id="9" name="object 9"/>
          <p:cNvGrpSpPr/>
          <p:nvPr/>
        </p:nvGrpSpPr>
        <p:grpSpPr>
          <a:xfrm>
            <a:off x="4985469" y="3672541"/>
            <a:ext cx="1929900" cy="1747933"/>
            <a:chOff x="4078768" y="3796953"/>
            <a:chExt cx="2534920" cy="2554605"/>
          </a:xfrm>
        </p:grpSpPr>
        <p:sp>
          <p:nvSpPr>
            <p:cNvPr id="10" name="object 10"/>
            <p:cNvSpPr/>
            <p:nvPr/>
          </p:nvSpPr>
          <p:spPr>
            <a:xfrm>
              <a:off x="5099723" y="4855233"/>
              <a:ext cx="496570" cy="496570"/>
            </a:xfrm>
            <a:custGeom>
              <a:avLst/>
              <a:gdLst/>
              <a:ahLst/>
              <a:cxnLst/>
              <a:rect l="l" t="t" r="r" b="b"/>
              <a:pathLst>
                <a:path w="496570" h="496570">
                  <a:moveTo>
                    <a:pt x="496163" y="248094"/>
                  </a:moveTo>
                  <a:lnTo>
                    <a:pt x="491123" y="298087"/>
                  </a:lnTo>
                  <a:lnTo>
                    <a:pt x="476669" y="344653"/>
                  </a:lnTo>
                  <a:lnTo>
                    <a:pt x="453796" y="386795"/>
                  </a:lnTo>
                  <a:lnTo>
                    <a:pt x="423503" y="423514"/>
                  </a:lnTo>
                  <a:lnTo>
                    <a:pt x="386787" y="453812"/>
                  </a:lnTo>
                  <a:lnTo>
                    <a:pt x="344644" y="476689"/>
                  </a:lnTo>
                  <a:lnTo>
                    <a:pt x="298072" y="491147"/>
                  </a:lnTo>
                  <a:lnTo>
                    <a:pt x="248069" y="496189"/>
                  </a:lnTo>
                  <a:lnTo>
                    <a:pt x="198077" y="491147"/>
                  </a:lnTo>
                  <a:lnTo>
                    <a:pt x="151513" y="476689"/>
                  </a:lnTo>
                  <a:lnTo>
                    <a:pt x="109375" y="453812"/>
                  </a:lnTo>
                  <a:lnTo>
                    <a:pt x="72661" y="423514"/>
                  </a:lnTo>
                  <a:lnTo>
                    <a:pt x="42368" y="386795"/>
                  </a:lnTo>
                  <a:lnTo>
                    <a:pt x="19495" y="344653"/>
                  </a:lnTo>
                  <a:lnTo>
                    <a:pt x="5040" y="298087"/>
                  </a:lnTo>
                  <a:lnTo>
                    <a:pt x="0" y="248094"/>
                  </a:lnTo>
                  <a:lnTo>
                    <a:pt x="5040" y="198101"/>
                  </a:lnTo>
                  <a:lnTo>
                    <a:pt x="19495" y="151535"/>
                  </a:lnTo>
                  <a:lnTo>
                    <a:pt x="42368" y="109393"/>
                  </a:lnTo>
                  <a:lnTo>
                    <a:pt x="72661" y="72674"/>
                  </a:lnTo>
                  <a:lnTo>
                    <a:pt x="109375" y="42376"/>
                  </a:lnTo>
                  <a:lnTo>
                    <a:pt x="151513" y="19499"/>
                  </a:lnTo>
                  <a:lnTo>
                    <a:pt x="198077" y="5041"/>
                  </a:lnTo>
                  <a:lnTo>
                    <a:pt x="248069" y="0"/>
                  </a:lnTo>
                  <a:lnTo>
                    <a:pt x="298072" y="5041"/>
                  </a:lnTo>
                  <a:lnTo>
                    <a:pt x="344644" y="19499"/>
                  </a:lnTo>
                  <a:lnTo>
                    <a:pt x="386787" y="42376"/>
                  </a:lnTo>
                  <a:lnTo>
                    <a:pt x="423503" y="72674"/>
                  </a:lnTo>
                  <a:lnTo>
                    <a:pt x="453796" y="109393"/>
                  </a:lnTo>
                  <a:lnTo>
                    <a:pt x="476669" y="151535"/>
                  </a:lnTo>
                  <a:lnTo>
                    <a:pt x="491123" y="198101"/>
                  </a:lnTo>
                  <a:lnTo>
                    <a:pt x="496163" y="248094"/>
                  </a:lnTo>
                  <a:close/>
                </a:path>
              </a:pathLst>
            </a:custGeom>
            <a:ln w="59207">
              <a:solidFill>
                <a:srgbClr val="C41888"/>
              </a:solidFill>
            </a:ln>
          </p:spPr>
          <p:txBody>
            <a:bodyPr wrap="square" lIns="0" tIns="0" rIns="0" bIns="0" rtlCol="0"/>
            <a:lstStyle/>
            <a:p>
              <a:endParaRPr sz="1154"/>
            </a:p>
          </p:txBody>
        </p:sp>
        <p:sp>
          <p:nvSpPr>
            <p:cNvPr id="11" name="object 11"/>
            <p:cNvSpPr/>
            <p:nvPr/>
          </p:nvSpPr>
          <p:spPr>
            <a:xfrm>
              <a:off x="5031073" y="5378271"/>
              <a:ext cx="662940" cy="511809"/>
            </a:xfrm>
            <a:custGeom>
              <a:avLst/>
              <a:gdLst/>
              <a:ahLst/>
              <a:cxnLst/>
              <a:rect l="l" t="t" r="r" b="b"/>
              <a:pathLst>
                <a:path w="662939" h="511810">
                  <a:moveTo>
                    <a:pt x="5303" y="511542"/>
                  </a:moveTo>
                  <a:lnTo>
                    <a:pt x="1501" y="475730"/>
                  </a:lnTo>
                  <a:lnTo>
                    <a:pt x="0" y="432360"/>
                  </a:lnTo>
                  <a:lnTo>
                    <a:pt x="2511" y="382614"/>
                  </a:lnTo>
                  <a:lnTo>
                    <a:pt x="10748" y="327677"/>
                  </a:lnTo>
                  <a:lnTo>
                    <a:pt x="26423" y="268730"/>
                  </a:lnTo>
                  <a:lnTo>
                    <a:pt x="39545" y="230304"/>
                  </a:lnTo>
                  <a:lnTo>
                    <a:pt x="57070" y="186921"/>
                  </a:lnTo>
                  <a:lnTo>
                    <a:pt x="80731" y="141686"/>
                  </a:lnTo>
                  <a:lnTo>
                    <a:pt x="112265" y="97704"/>
                  </a:lnTo>
                  <a:lnTo>
                    <a:pt x="153405" y="58080"/>
                  </a:lnTo>
                  <a:lnTo>
                    <a:pt x="205887" y="25919"/>
                  </a:lnTo>
                  <a:lnTo>
                    <a:pt x="258214" y="7995"/>
                  </a:lnTo>
                  <a:lnTo>
                    <a:pt x="306194" y="0"/>
                  </a:lnTo>
                  <a:lnTo>
                    <a:pt x="363863" y="498"/>
                  </a:lnTo>
                  <a:lnTo>
                    <a:pt x="427578" y="15378"/>
                  </a:lnTo>
                  <a:lnTo>
                    <a:pt x="476944" y="39623"/>
                  </a:lnTo>
                  <a:lnTo>
                    <a:pt x="517703" y="71196"/>
                  </a:lnTo>
                  <a:lnTo>
                    <a:pt x="550879" y="107787"/>
                  </a:lnTo>
                  <a:lnTo>
                    <a:pt x="577490" y="147091"/>
                  </a:lnTo>
                  <a:lnTo>
                    <a:pt x="598561" y="186798"/>
                  </a:lnTo>
                  <a:lnTo>
                    <a:pt x="615110" y="224600"/>
                  </a:lnTo>
                  <a:lnTo>
                    <a:pt x="647044" y="318661"/>
                  </a:lnTo>
                  <a:lnTo>
                    <a:pt x="657921" y="375507"/>
                  </a:lnTo>
                  <a:lnTo>
                    <a:pt x="662521" y="427453"/>
                  </a:lnTo>
                  <a:lnTo>
                    <a:pt x="662574" y="473223"/>
                  </a:lnTo>
                  <a:lnTo>
                    <a:pt x="659810" y="511542"/>
                  </a:lnTo>
                </a:path>
              </a:pathLst>
            </a:custGeom>
            <a:ln w="59207">
              <a:solidFill>
                <a:srgbClr val="C41888"/>
              </a:solidFill>
            </a:ln>
          </p:spPr>
          <p:txBody>
            <a:bodyPr wrap="square" lIns="0" tIns="0" rIns="0" bIns="0" rtlCol="0"/>
            <a:lstStyle/>
            <a:p>
              <a:endParaRPr sz="1154"/>
            </a:p>
          </p:txBody>
        </p:sp>
        <p:sp>
          <p:nvSpPr>
            <p:cNvPr id="12" name="object 12"/>
            <p:cNvSpPr/>
            <p:nvPr/>
          </p:nvSpPr>
          <p:spPr>
            <a:xfrm>
              <a:off x="4376387" y="5287023"/>
              <a:ext cx="496570" cy="496570"/>
            </a:xfrm>
            <a:custGeom>
              <a:avLst/>
              <a:gdLst/>
              <a:ahLst/>
              <a:cxnLst/>
              <a:rect l="l" t="t" r="r" b="b"/>
              <a:pathLst>
                <a:path w="496570" h="496570">
                  <a:moveTo>
                    <a:pt x="496163" y="248094"/>
                  </a:moveTo>
                  <a:lnTo>
                    <a:pt x="491123" y="298087"/>
                  </a:lnTo>
                  <a:lnTo>
                    <a:pt x="476669" y="344653"/>
                  </a:lnTo>
                  <a:lnTo>
                    <a:pt x="453796" y="386795"/>
                  </a:lnTo>
                  <a:lnTo>
                    <a:pt x="423503" y="423514"/>
                  </a:lnTo>
                  <a:lnTo>
                    <a:pt x="386787" y="453812"/>
                  </a:lnTo>
                  <a:lnTo>
                    <a:pt x="344644" y="476689"/>
                  </a:lnTo>
                  <a:lnTo>
                    <a:pt x="298072" y="491147"/>
                  </a:lnTo>
                  <a:lnTo>
                    <a:pt x="248069" y="496188"/>
                  </a:lnTo>
                  <a:lnTo>
                    <a:pt x="198077" y="491147"/>
                  </a:lnTo>
                  <a:lnTo>
                    <a:pt x="151513" y="476689"/>
                  </a:lnTo>
                  <a:lnTo>
                    <a:pt x="109375" y="453812"/>
                  </a:lnTo>
                  <a:lnTo>
                    <a:pt x="72661" y="423514"/>
                  </a:lnTo>
                  <a:lnTo>
                    <a:pt x="42368" y="386795"/>
                  </a:lnTo>
                  <a:lnTo>
                    <a:pt x="19495" y="344653"/>
                  </a:lnTo>
                  <a:lnTo>
                    <a:pt x="5040" y="298087"/>
                  </a:lnTo>
                  <a:lnTo>
                    <a:pt x="0" y="248094"/>
                  </a:lnTo>
                  <a:lnTo>
                    <a:pt x="5040" y="198101"/>
                  </a:lnTo>
                  <a:lnTo>
                    <a:pt x="19495" y="151535"/>
                  </a:lnTo>
                  <a:lnTo>
                    <a:pt x="42368" y="109393"/>
                  </a:lnTo>
                  <a:lnTo>
                    <a:pt x="72661" y="72674"/>
                  </a:lnTo>
                  <a:lnTo>
                    <a:pt x="109375" y="42376"/>
                  </a:lnTo>
                  <a:lnTo>
                    <a:pt x="151513" y="19499"/>
                  </a:lnTo>
                  <a:lnTo>
                    <a:pt x="198077" y="5041"/>
                  </a:lnTo>
                  <a:lnTo>
                    <a:pt x="248069" y="0"/>
                  </a:lnTo>
                  <a:lnTo>
                    <a:pt x="298072" y="5041"/>
                  </a:lnTo>
                  <a:lnTo>
                    <a:pt x="344644" y="19499"/>
                  </a:lnTo>
                  <a:lnTo>
                    <a:pt x="386787" y="42376"/>
                  </a:lnTo>
                  <a:lnTo>
                    <a:pt x="423503" y="72674"/>
                  </a:lnTo>
                  <a:lnTo>
                    <a:pt x="453796" y="109393"/>
                  </a:lnTo>
                  <a:lnTo>
                    <a:pt x="476669" y="151535"/>
                  </a:lnTo>
                  <a:lnTo>
                    <a:pt x="491123" y="198101"/>
                  </a:lnTo>
                  <a:lnTo>
                    <a:pt x="496163" y="248094"/>
                  </a:lnTo>
                  <a:close/>
                </a:path>
              </a:pathLst>
            </a:custGeom>
            <a:ln w="59207">
              <a:solidFill>
                <a:srgbClr val="C41888"/>
              </a:solidFill>
            </a:ln>
          </p:spPr>
          <p:txBody>
            <a:bodyPr wrap="square" lIns="0" tIns="0" rIns="0" bIns="0" rtlCol="0"/>
            <a:lstStyle/>
            <a:p>
              <a:endParaRPr sz="1154"/>
            </a:p>
          </p:txBody>
        </p:sp>
        <p:sp>
          <p:nvSpPr>
            <p:cNvPr id="13" name="object 13"/>
            <p:cNvSpPr/>
            <p:nvPr/>
          </p:nvSpPr>
          <p:spPr>
            <a:xfrm>
              <a:off x="4307737" y="5810057"/>
              <a:ext cx="662940" cy="511809"/>
            </a:xfrm>
            <a:custGeom>
              <a:avLst/>
              <a:gdLst/>
              <a:ahLst/>
              <a:cxnLst/>
              <a:rect l="l" t="t" r="r" b="b"/>
              <a:pathLst>
                <a:path w="662939" h="511810">
                  <a:moveTo>
                    <a:pt x="5303" y="511542"/>
                  </a:moveTo>
                  <a:lnTo>
                    <a:pt x="1501" y="475730"/>
                  </a:lnTo>
                  <a:lnTo>
                    <a:pt x="0" y="432360"/>
                  </a:lnTo>
                  <a:lnTo>
                    <a:pt x="2511" y="382614"/>
                  </a:lnTo>
                  <a:lnTo>
                    <a:pt x="10748" y="327677"/>
                  </a:lnTo>
                  <a:lnTo>
                    <a:pt x="26423" y="268730"/>
                  </a:lnTo>
                  <a:lnTo>
                    <a:pt x="39545" y="230304"/>
                  </a:lnTo>
                  <a:lnTo>
                    <a:pt x="57070" y="186921"/>
                  </a:lnTo>
                  <a:lnTo>
                    <a:pt x="80731" y="141686"/>
                  </a:lnTo>
                  <a:lnTo>
                    <a:pt x="112265" y="97704"/>
                  </a:lnTo>
                  <a:lnTo>
                    <a:pt x="153405" y="58080"/>
                  </a:lnTo>
                  <a:lnTo>
                    <a:pt x="205887" y="25919"/>
                  </a:lnTo>
                  <a:lnTo>
                    <a:pt x="258214" y="7995"/>
                  </a:lnTo>
                  <a:lnTo>
                    <a:pt x="306194" y="0"/>
                  </a:lnTo>
                  <a:lnTo>
                    <a:pt x="363863" y="498"/>
                  </a:lnTo>
                  <a:lnTo>
                    <a:pt x="427578" y="15378"/>
                  </a:lnTo>
                  <a:lnTo>
                    <a:pt x="476944" y="39623"/>
                  </a:lnTo>
                  <a:lnTo>
                    <a:pt x="517703" y="71196"/>
                  </a:lnTo>
                  <a:lnTo>
                    <a:pt x="550879" y="107787"/>
                  </a:lnTo>
                  <a:lnTo>
                    <a:pt x="577490" y="147091"/>
                  </a:lnTo>
                  <a:lnTo>
                    <a:pt x="598561" y="186798"/>
                  </a:lnTo>
                  <a:lnTo>
                    <a:pt x="615110" y="224600"/>
                  </a:lnTo>
                  <a:lnTo>
                    <a:pt x="647044" y="318661"/>
                  </a:lnTo>
                  <a:lnTo>
                    <a:pt x="657921" y="375507"/>
                  </a:lnTo>
                  <a:lnTo>
                    <a:pt x="662521" y="427453"/>
                  </a:lnTo>
                  <a:lnTo>
                    <a:pt x="662574" y="473223"/>
                  </a:lnTo>
                  <a:lnTo>
                    <a:pt x="659810" y="511542"/>
                  </a:lnTo>
                </a:path>
              </a:pathLst>
            </a:custGeom>
            <a:ln w="59207">
              <a:solidFill>
                <a:srgbClr val="C41888"/>
              </a:solidFill>
            </a:ln>
          </p:spPr>
          <p:txBody>
            <a:bodyPr wrap="square" lIns="0" tIns="0" rIns="0" bIns="0" rtlCol="0"/>
            <a:lstStyle/>
            <a:p>
              <a:endParaRPr sz="1154"/>
            </a:p>
          </p:txBody>
        </p:sp>
        <p:sp>
          <p:nvSpPr>
            <p:cNvPr id="14" name="object 14"/>
            <p:cNvSpPr/>
            <p:nvPr/>
          </p:nvSpPr>
          <p:spPr>
            <a:xfrm>
              <a:off x="5832586" y="5287023"/>
              <a:ext cx="496570" cy="496570"/>
            </a:xfrm>
            <a:custGeom>
              <a:avLst/>
              <a:gdLst/>
              <a:ahLst/>
              <a:cxnLst/>
              <a:rect l="l" t="t" r="r" b="b"/>
              <a:pathLst>
                <a:path w="496570" h="496570">
                  <a:moveTo>
                    <a:pt x="496163" y="248094"/>
                  </a:moveTo>
                  <a:lnTo>
                    <a:pt x="491123" y="298087"/>
                  </a:lnTo>
                  <a:lnTo>
                    <a:pt x="476669" y="344653"/>
                  </a:lnTo>
                  <a:lnTo>
                    <a:pt x="453796" y="386795"/>
                  </a:lnTo>
                  <a:lnTo>
                    <a:pt x="423503" y="423514"/>
                  </a:lnTo>
                  <a:lnTo>
                    <a:pt x="386787" y="453812"/>
                  </a:lnTo>
                  <a:lnTo>
                    <a:pt x="344644" y="476689"/>
                  </a:lnTo>
                  <a:lnTo>
                    <a:pt x="298072" y="491147"/>
                  </a:lnTo>
                  <a:lnTo>
                    <a:pt x="248069" y="496188"/>
                  </a:lnTo>
                  <a:lnTo>
                    <a:pt x="198077" y="491147"/>
                  </a:lnTo>
                  <a:lnTo>
                    <a:pt x="151513" y="476689"/>
                  </a:lnTo>
                  <a:lnTo>
                    <a:pt x="109375" y="453812"/>
                  </a:lnTo>
                  <a:lnTo>
                    <a:pt x="72661" y="423514"/>
                  </a:lnTo>
                  <a:lnTo>
                    <a:pt x="42368" y="386795"/>
                  </a:lnTo>
                  <a:lnTo>
                    <a:pt x="19495" y="344653"/>
                  </a:lnTo>
                  <a:lnTo>
                    <a:pt x="5040" y="298087"/>
                  </a:lnTo>
                  <a:lnTo>
                    <a:pt x="0" y="248094"/>
                  </a:lnTo>
                  <a:lnTo>
                    <a:pt x="5040" y="198101"/>
                  </a:lnTo>
                  <a:lnTo>
                    <a:pt x="19495" y="151535"/>
                  </a:lnTo>
                  <a:lnTo>
                    <a:pt x="42368" y="109393"/>
                  </a:lnTo>
                  <a:lnTo>
                    <a:pt x="72661" y="72674"/>
                  </a:lnTo>
                  <a:lnTo>
                    <a:pt x="109375" y="42376"/>
                  </a:lnTo>
                  <a:lnTo>
                    <a:pt x="151513" y="19499"/>
                  </a:lnTo>
                  <a:lnTo>
                    <a:pt x="198077" y="5041"/>
                  </a:lnTo>
                  <a:lnTo>
                    <a:pt x="248069" y="0"/>
                  </a:lnTo>
                  <a:lnTo>
                    <a:pt x="298072" y="5041"/>
                  </a:lnTo>
                  <a:lnTo>
                    <a:pt x="344644" y="19499"/>
                  </a:lnTo>
                  <a:lnTo>
                    <a:pt x="386787" y="42376"/>
                  </a:lnTo>
                  <a:lnTo>
                    <a:pt x="423503" y="72674"/>
                  </a:lnTo>
                  <a:lnTo>
                    <a:pt x="453796" y="109393"/>
                  </a:lnTo>
                  <a:lnTo>
                    <a:pt x="476669" y="151535"/>
                  </a:lnTo>
                  <a:lnTo>
                    <a:pt x="491123" y="198101"/>
                  </a:lnTo>
                  <a:lnTo>
                    <a:pt x="496163" y="248094"/>
                  </a:lnTo>
                  <a:close/>
                </a:path>
              </a:pathLst>
            </a:custGeom>
            <a:ln w="59207">
              <a:solidFill>
                <a:srgbClr val="C41888"/>
              </a:solidFill>
            </a:ln>
          </p:spPr>
          <p:txBody>
            <a:bodyPr wrap="square" lIns="0" tIns="0" rIns="0" bIns="0" rtlCol="0"/>
            <a:lstStyle/>
            <a:p>
              <a:endParaRPr sz="1154"/>
            </a:p>
          </p:txBody>
        </p:sp>
        <p:sp>
          <p:nvSpPr>
            <p:cNvPr id="15" name="object 15"/>
            <p:cNvSpPr/>
            <p:nvPr/>
          </p:nvSpPr>
          <p:spPr>
            <a:xfrm>
              <a:off x="5763937" y="5810057"/>
              <a:ext cx="662940" cy="511809"/>
            </a:xfrm>
            <a:custGeom>
              <a:avLst/>
              <a:gdLst/>
              <a:ahLst/>
              <a:cxnLst/>
              <a:rect l="l" t="t" r="r" b="b"/>
              <a:pathLst>
                <a:path w="662939" h="511810">
                  <a:moveTo>
                    <a:pt x="5303" y="511542"/>
                  </a:moveTo>
                  <a:lnTo>
                    <a:pt x="1501" y="475730"/>
                  </a:lnTo>
                  <a:lnTo>
                    <a:pt x="0" y="432360"/>
                  </a:lnTo>
                  <a:lnTo>
                    <a:pt x="2511" y="382614"/>
                  </a:lnTo>
                  <a:lnTo>
                    <a:pt x="10748" y="327677"/>
                  </a:lnTo>
                  <a:lnTo>
                    <a:pt x="26423" y="268730"/>
                  </a:lnTo>
                  <a:lnTo>
                    <a:pt x="39545" y="230304"/>
                  </a:lnTo>
                  <a:lnTo>
                    <a:pt x="57070" y="186921"/>
                  </a:lnTo>
                  <a:lnTo>
                    <a:pt x="80731" y="141686"/>
                  </a:lnTo>
                  <a:lnTo>
                    <a:pt x="112265" y="97704"/>
                  </a:lnTo>
                  <a:lnTo>
                    <a:pt x="153405" y="58080"/>
                  </a:lnTo>
                  <a:lnTo>
                    <a:pt x="205887" y="25919"/>
                  </a:lnTo>
                  <a:lnTo>
                    <a:pt x="258214" y="7995"/>
                  </a:lnTo>
                  <a:lnTo>
                    <a:pt x="306194" y="0"/>
                  </a:lnTo>
                  <a:lnTo>
                    <a:pt x="363863" y="498"/>
                  </a:lnTo>
                  <a:lnTo>
                    <a:pt x="427578" y="15378"/>
                  </a:lnTo>
                  <a:lnTo>
                    <a:pt x="476944" y="39623"/>
                  </a:lnTo>
                  <a:lnTo>
                    <a:pt x="517703" y="71196"/>
                  </a:lnTo>
                  <a:lnTo>
                    <a:pt x="550879" y="107787"/>
                  </a:lnTo>
                  <a:lnTo>
                    <a:pt x="577490" y="147091"/>
                  </a:lnTo>
                  <a:lnTo>
                    <a:pt x="598561" y="186798"/>
                  </a:lnTo>
                  <a:lnTo>
                    <a:pt x="615110" y="224600"/>
                  </a:lnTo>
                  <a:lnTo>
                    <a:pt x="647044" y="318661"/>
                  </a:lnTo>
                  <a:lnTo>
                    <a:pt x="657921" y="375507"/>
                  </a:lnTo>
                  <a:lnTo>
                    <a:pt x="662521" y="427453"/>
                  </a:lnTo>
                  <a:lnTo>
                    <a:pt x="662574" y="473223"/>
                  </a:lnTo>
                  <a:lnTo>
                    <a:pt x="659810" y="511542"/>
                  </a:lnTo>
                </a:path>
              </a:pathLst>
            </a:custGeom>
            <a:ln w="59207">
              <a:solidFill>
                <a:srgbClr val="C41888"/>
              </a:solidFill>
            </a:ln>
          </p:spPr>
          <p:txBody>
            <a:bodyPr wrap="square" lIns="0" tIns="0" rIns="0" bIns="0" rtlCol="0"/>
            <a:lstStyle/>
            <a:p>
              <a:endParaRPr sz="1154"/>
            </a:p>
          </p:txBody>
        </p:sp>
        <p:sp>
          <p:nvSpPr>
            <p:cNvPr id="16" name="object 16"/>
            <p:cNvSpPr/>
            <p:nvPr/>
          </p:nvSpPr>
          <p:spPr>
            <a:xfrm>
              <a:off x="4108372" y="4394803"/>
              <a:ext cx="684530" cy="736600"/>
            </a:xfrm>
            <a:custGeom>
              <a:avLst/>
              <a:gdLst/>
              <a:ahLst/>
              <a:cxnLst/>
              <a:rect l="l" t="t" r="r" b="b"/>
              <a:pathLst>
                <a:path w="684529" h="736600">
                  <a:moveTo>
                    <a:pt x="684301" y="736168"/>
                  </a:moveTo>
                  <a:lnTo>
                    <a:pt x="684301" y="0"/>
                  </a:lnTo>
                  <a:lnTo>
                    <a:pt x="0" y="0"/>
                  </a:lnTo>
                  <a:lnTo>
                    <a:pt x="0" y="591007"/>
                  </a:lnTo>
                  <a:lnTo>
                    <a:pt x="497649" y="591007"/>
                  </a:lnTo>
                  <a:lnTo>
                    <a:pt x="534990" y="620039"/>
                  </a:lnTo>
                  <a:lnTo>
                    <a:pt x="572324" y="649071"/>
                  </a:lnTo>
                  <a:lnTo>
                    <a:pt x="609653" y="678103"/>
                  </a:lnTo>
                  <a:lnTo>
                    <a:pt x="646978" y="707136"/>
                  </a:lnTo>
                  <a:lnTo>
                    <a:pt x="684301" y="736168"/>
                  </a:lnTo>
                  <a:close/>
                </a:path>
              </a:pathLst>
            </a:custGeom>
            <a:ln w="59207">
              <a:solidFill>
                <a:srgbClr val="C41888"/>
              </a:solidFill>
            </a:ln>
          </p:spPr>
          <p:txBody>
            <a:bodyPr wrap="square" lIns="0" tIns="0" rIns="0" bIns="0" rtlCol="0"/>
            <a:lstStyle/>
            <a:p>
              <a:endParaRPr sz="1154"/>
            </a:p>
          </p:txBody>
        </p:sp>
        <p:sp>
          <p:nvSpPr>
            <p:cNvPr id="17" name="object 17"/>
            <p:cNvSpPr/>
            <p:nvPr/>
          </p:nvSpPr>
          <p:spPr>
            <a:xfrm>
              <a:off x="4236496" y="4516016"/>
              <a:ext cx="424815" cy="356235"/>
            </a:xfrm>
            <a:custGeom>
              <a:avLst/>
              <a:gdLst/>
              <a:ahLst/>
              <a:cxnLst/>
              <a:rect l="l" t="t" r="r" b="b"/>
              <a:pathLst>
                <a:path w="424814" h="356235">
                  <a:moveTo>
                    <a:pt x="124733" y="0"/>
                  </a:moveTo>
                  <a:lnTo>
                    <a:pt x="55487" y="10344"/>
                  </a:lnTo>
                  <a:lnTo>
                    <a:pt x="8545" y="59800"/>
                  </a:lnTo>
                  <a:lnTo>
                    <a:pt x="0" y="117441"/>
                  </a:lnTo>
                  <a:lnTo>
                    <a:pt x="1892" y="137803"/>
                  </a:lnTo>
                  <a:lnTo>
                    <a:pt x="16667" y="189428"/>
                  </a:lnTo>
                  <a:lnTo>
                    <a:pt x="42848" y="231778"/>
                  </a:lnTo>
                  <a:lnTo>
                    <a:pt x="73989" y="265692"/>
                  </a:lnTo>
                  <a:lnTo>
                    <a:pt x="103644" y="292006"/>
                  </a:lnTo>
                  <a:lnTo>
                    <a:pt x="160785" y="332391"/>
                  </a:lnTo>
                  <a:lnTo>
                    <a:pt x="209258" y="356192"/>
                  </a:lnTo>
                  <a:lnTo>
                    <a:pt x="231811" y="347560"/>
                  </a:lnTo>
                  <a:lnTo>
                    <a:pt x="288601" y="317550"/>
                  </a:lnTo>
                  <a:lnTo>
                    <a:pt x="320078" y="294623"/>
                  </a:lnTo>
                  <a:lnTo>
                    <a:pt x="380435" y="236695"/>
                  </a:lnTo>
                  <a:lnTo>
                    <a:pt x="407339" y="194142"/>
                  </a:lnTo>
                  <a:lnTo>
                    <a:pt x="422465" y="141677"/>
                  </a:lnTo>
                  <a:lnTo>
                    <a:pt x="424300" y="120610"/>
                  </a:lnTo>
                  <a:lnTo>
                    <a:pt x="423037" y="91467"/>
                  </a:lnTo>
                  <a:lnTo>
                    <a:pt x="392671" y="28913"/>
                  </a:lnTo>
                  <a:lnTo>
                    <a:pt x="335727" y="1607"/>
                  </a:lnTo>
                  <a:lnTo>
                    <a:pt x="273431" y="8200"/>
                  </a:lnTo>
                  <a:lnTo>
                    <a:pt x="230946" y="37167"/>
                  </a:lnTo>
                  <a:lnTo>
                    <a:pt x="212407" y="62619"/>
                  </a:lnTo>
                  <a:lnTo>
                    <a:pt x="205663" y="51108"/>
                  </a:lnTo>
                  <a:lnTo>
                    <a:pt x="194854" y="36968"/>
                  </a:lnTo>
                  <a:lnTo>
                    <a:pt x="179405" y="22471"/>
                  </a:lnTo>
                  <a:lnTo>
                    <a:pt x="158737" y="9889"/>
                  </a:lnTo>
                  <a:lnTo>
                    <a:pt x="124733" y="0"/>
                  </a:lnTo>
                  <a:close/>
                </a:path>
              </a:pathLst>
            </a:custGeom>
            <a:solidFill>
              <a:srgbClr val="C41888"/>
            </a:solidFill>
          </p:spPr>
          <p:txBody>
            <a:bodyPr wrap="square" lIns="0" tIns="0" rIns="0" bIns="0" rtlCol="0"/>
            <a:lstStyle/>
            <a:p>
              <a:endParaRPr sz="1154"/>
            </a:p>
          </p:txBody>
        </p:sp>
        <p:sp>
          <p:nvSpPr>
            <p:cNvPr id="18" name="object 18"/>
            <p:cNvSpPr/>
            <p:nvPr/>
          </p:nvSpPr>
          <p:spPr>
            <a:xfrm>
              <a:off x="5899308" y="4394803"/>
              <a:ext cx="684530" cy="736600"/>
            </a:xfrm>
            <a:custGeom>
              <a:avLst/>
              <a:gdLst/>
              <a:ahLst/>
              <a:cxnLst/>
              <a:rect l="l" t="t" r="r" b="b"/>
              <a:pathLst>
                <a:path w="684529" h="736600">
                  <a:moveTo>
                    <a:pt x="0" y="736168"/>
                  </a:moveTo>
                  <a:lnTo>
                    <a:pt x="0" y="0"/>
                  </a:lnTo>
                  <a:lnTo>
                    <a:pt x="684301" y="0"/>
                  </a:lnTo>
                  <a:lnTo>
                    <a:pt x="684301" y="591007"/>
                  </a:lnTo>
                  <a:lnTo>
                    <a:pt x="186651" y="591007"/>
                  </a:lnTo>
                  <a:lnTo>
                    <a:pt x="149310" y="620039"/>
                  </a:lnTo>
                  <a:lnTo>
                    <a:pt x="111976" y="649071"/>
                  </a:lnTo>
                  <a:lnTo>
                    <a:pt x="74647" y="678103"/>
                  </a:lnTo>
                  <a:lnTo>
                    <a:pt x="37323" y="707136"/>
                  </a:lnTo>
                  <a:lnTo>
                    <a:pt x="0" y="736168"/>
                  </a:lnTo>
                  <a:close/>
                </a:path>
              </a:pathLst>
            </a:custGeom>
            <a:ln w="59207">
              <a:solidFill>
                <a:srgbClr val="C41888"/>
              </a:solidFill>
            </a:ln>
          </p:spPr>
          <p:txBody>
            <a:bodyPr wrap="square" lIns="0" tIns="0" rIns="0" bIns="0" rtlCol="0"/>
            <a:lstStyle/>
            <a:p>
              <a:endParaRPr sz="1154"/>
            </a:p>
          </p:txBody>
        </p:sp>
        <p:sp>
          <p:nvSpPr>
            <p:cNvPr id="19" name="object 19"/>
            <p:cNvSpPr/>
            <p:nvPr/>
          </p:nvSpPr>
          <p:spPr>
            <a:xfrm>
              <a:off x="6033226" y="4584896"/>
              <a:ext cx="435609" cy="0"/>
            </a:xfrm>
            <a:custGeom>
              <a:avLst/>
              <a:gdLst/>
              <a:ahLst/>
              <a:cxnLst/>
              <a:rect l="l" t="t" r="r" b="b"/>
              <a:pathLst>
                <a:path w="435610">
                  <a:moveTo>
                    <a:pt x="0" y="0"/>
                  </a:moveTo>
                  <a:lnTo>
                    <a:pt x="435495" y="0"/>
                  </a:lnTo>
                </a:path>
              </a:pathLst>
            </a:custGeom>
            <a:ln w="39471">
              <a:solidFill>
                <a:srgbClr val="C41888"/>
              </a:solidFill>
            </a:ln>
          </p:spPr>
          <p:txBody>
            <a:bodyPr wrap="square" lIns="0" tIns="0" rIns="0" bIns="0" rtlCol="0"/>
            <a:lstStyle/>
            <a:p>
              <a:endParaRPr sz="1154"/>
            </a:p>
          </p:txBody>
        </p:sp>
        <p:sp>
          <p:nvSpPr>
            <p:cNvPr id="20" name="object 20"/>
            <p:cNvSpPr/>
            <p:nvPr/>
          </p:nvSpPr>
          <p:spPr>
            <a:xfrm>
              <a:off x="6033226" y="4762892"/>
              <a:ext cx="435609" cy="0"/>
            </a:xfrm>
            <a:custGeom>
              <a:avLst/>
              <a:gdLst/>
              <a:ahLst/>
              <a:cxnLst/>
              <a:rect l="l" t="t" r="r" b="b"/>
              <a:pathLst>
                <a:path w="435610">
                  <a:moveTo>
                    <a:pt x="0" y="0"/>
                  </a:moveTo>
                  <a:lnTo>
                    <a:pt x="435495" y="0"/>
                  </a:lnTo>
                </a:path>
              </a:pathLst>
            </a:custGeom>
            <a:ln w="39471">
              <a:solidFill>
                <a:srgbClr val="C41888"/>
              </a:solidFill>
            </a:ln>
          </p:spPr>
          <p:txBody>
            <a:bodyPr wrap="square" lIns="0" tIns="0" rIns="0" bIns="0" rtlCol="0"/>
            <a:lstStyle/>
            <a:p>
              <a:endParaRPr sz="1154"/>
            </a:p>
          </p:txBody>
        </p:sp>
        <p:sp>
          <p:nvSpPr>
            <p:cNvPr id="21" name="object 21"/>
            <p:cNvSpPr/>
            <p:nvPr/>
          </p:nvSpPr>
          <p:spPr>
            <a:xfrm>
              <a:off x="4988615" y="3826556"/>
              <a:ext cx="691515" cy="861060"/>
            </a:xfrm>
            <a:custGeom>
              <a:avLst/>
              <a:gdLst/>
              <a:ahLst/>
              <a:cxnLst/>
              <a:rect l="l" t="t" r="r" b="b"/>
              <a:pathLst>
                <a:path w="691514" h="861060">
                  <a:moveTo>
                    <a:pt x="269570" y="629005"/>
                  </a:moveTo>
                  <a:lnTo>
                    <a:pt x="342150" y="860564"/>
                  </a:lnTo>
                  <a:lnTo>
                    <a:pt x="414731" y="622096"/>
                  </a:lnTo>
                  <a:lnTo>
                    <a:pt x="691210" y="622096"/>
                  </a:lnTo>
                  <a:lnTo>
                    <a:pt x="691210" y="0"/>
                  </a:lnTo>
                  <a:lnTo>
                    <a:pt x="641835" y="244"/>
                  </a:lnTo>
                  <a:lnTo>
                    <a:pt x="592462" y="489"/>
                  </a:lnTo>
                  <a:lnTo>
                    <a:pt x="543090" y="734"/>
                  </a:lnTo>
                  <a:lnTo>
                    <a:pt x="493718" y="979"/>
                  </a:lnTo>
                  <a:lnTo>
                    <a:pt x="444346" y="1224"/>
                  </a:lnTo>
                  <a:lnTo>
                    <a:pt x="394975" y="1469"/>
                  </a:lnTo>
                  <a:lnTo>
                    <a:pt x="345605" y="1714"/>
                  </a:lnTo>
                  <a:lnTo>
                    <a:pt x="296234" y="1959"/>
                  </a:lnTo>
                  <a:lnTo>
                    <a:pt x="246863" y="2204"/>
                  </a:lnTo>
                  <a:lnTo>
                    <a:pt x="197491" y="2449"/>
                  </a:lnTo>
                  <a:lnTo>
                    <a:pt x="148120" y="2694"/>
                  </a:lnTo>
                  <a:lnTo>
                    <a:pt x="98747" y="2939"/>
                  </a:lnTo>
                  <a:lnTo>
                    <a:pt x="49374" y="3184"/>
                  </a:lnTo>
                  <a:lnTo>
                    <a:pt x="0" y="3429"/>
                  </a:lnTo>
                  <a:lnTo>
                    <a:pt x="0" y="629005"/>
                  </a:lnTo>
                  <a:lnTo>
                    <a:pt x="269570" y="629005"/>
                  </a:lnTo>
                  <a:close/>
                </a:path>
              </a:pathLst>
            </a:custGeom>
            <a:ln w="59207">
              <a:solidFill>
                <a:srgbClr val="C41888"/>
              </a:solidFill>
            </a:ln>
          </p:spPr>
          <p:txBody>
            <a:bodyPr wrap="square" lIns="0" tIns="0" rIns="0" bIns="0" rtlCol="0"/>
            <a:lstStyle/>
            <a:p>
              <a:endParaRPr sz="1154"/>
            </a:p>
          </p:txBody>
        </p:sp>
        <p:pic>
          <p:nvPicPr>
            <p:cNvPr id="22" name="object 22"/>
            <p:cNvPicPr/>
            <p:nvPr/>
          </p:nvPicPr>
          <p:blipFill>
            <a:blip r:embed="rId5" cstate="email">
              <a:extLst>
                <a:ext uri="{28A0092B-C50C-407E-A947-70E740481C1C}">
                  <a14:useLocalDpi xmlns:a14="http://schemas.microsoft.com/office/drawing/2010/main"/>
                </a:ext>
              </a:extLst>
            </a:blip>
            <a:stretch>
              <a:fillRect/>
            </a:stretch>
          </p:blipFill>
          <p:spPr>
            <a:xfrm>
              <a:off x="5090781" y="4096121"/>
              <a:ext cx="128231" cy="136245"/>
            </a:xfrm>
            <a:prstGeom prst="rect">
              <a:avLst/>
            </a:prstGeom>
          </p:spPr>
        </p:pic>
        <p:pic>
          <p:nvPicPr>
            <p:cNvPr id="23" name="object 23"/>
            <p:cNvPicPr/>
            <p:nvPr/>
          </p:nvPicPr>
          <p:blipFill>
            <a:blip r:embed="rId5" cstate="email">
              <a:extLst>
                <a:ext uri="{28A0092B-C50C-407E-A947-70E740481C1C}">
                  <a14:useLocalDpi xmlns:a14="http://schemas.microsoft.com/office/drawing/2010/main"/>
                </a:ext>
              </a:extLst>
            </a:blip>
            <a:stretch>
              <a:fillRect/>
            </a:stretch>
          </p:blipFill>
          <p:spPr>
            <a:xfrm>
              <a:off x="5449432" y="4096121"/>
              <a:ext cx="128231" cy="136245"/>
            </a:xfrm>
            <a:prstGeom prst="rect">
              <a:avLst/>
            </a:prstGeom>
          </p:spPr>
        </p:pic>
        <p:pic>
          <p:nvPicPr>
            <p:cNvPr id="24" name="object 24"/>
            <p:cNvPicPr/>
            <p:nvPr/>
          </p:nvPicPr>
          <p:blipFill>
            <a:blip r:embed="rId6" cstate="email">
              <a:extLst>
                <a:ext uri="{28A0092B-C50C-407E-A947-70E740481C1C}">
                  <a14:useLocalDpi xmlns:a14="http://schemas.microsoft.com/office/drawing/2010/main"/>
                </a:ext>
              </a:extLst>
            </a:blip>
            <a:stretch>
              <a:fillRect/>
            </a:stretch>
          </p:blipFill>
          <p:spPr>
            <a:xfrm>
              <a:off x="5270106" y="4096121"/>
              <a:ext cx="128231" cy="136245"/>
            </a:xfrm>
            <a:prstGeom prst="rect">
              <a:avLst/>
            </a:prstGeom>
          </p:spPr>
        </p:pic>
      </p:grpSp>
      <p:sp>
        <p:nvSpPr>
          <p:cNvPr id="26" name="Rectangle 25">
            <a:extLst>
              <a:ext uri="{FF2B5EF4-FFF2-40B4-BE49-F238E27FC236}">
                <a16:creationId xmlns:a16="http://schemas.microsoft.com/office/drawing/2014/main" id="{F251ED68-7C91-85B4-3156-6823249B139E}"/>
              </a:ext>
            </a:extLst>
          </p:cNvPr>
          <p:cNvSpPr/>
          <p:nvPr/>
        </p:nvSpPr>
        <p:spPr>
          <a:xfrm>
            <a:off x="11263" y="6667323"/>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Tree>
    <p:extLst>
      <p:ext uri="{BB962C8B-B14F-4D97-AF65-F5344CB8AC3E}">
        <p14:creationId xmlns:p14="http://schemas.microsoft.com/office/powerpoint/2010/main" val="2167515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285AB44-215D-F370-9E79-E935B59A70AB}"/>
              </a:ext>
            </a:extLst>
          </p:cNvPr>
          <p:cNvSpPr/>
          <p:nvPr/>
        </p:nvSpPr>
        <p:spPr>
          <a:xfrm>
            <a:off x="0" y="-20209"/>
            <a:ext cx="12191887" cy="129507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11" name="Title 1">
            <a:extLst>
              <a:ext uri="{FF2B5EF4-FFF2-40B4-BE49-F238E27FC236}">
                <a16:creationId xmlns:a16="http://schemas.microsoft.com/office/drawing/2014/main" id="{B70F787A-0B01-63AE-2A1F-412A15A0BB5E}"/>
              </a:ext>
            </a:extLst>
          </p:cNvPr>
          <p:cNvSpPr txBox="1">
            <a:spLocks/>
          </p:cNvSpPr>
          <p:nvPr/>
        </p:nvSpPr>
        <p:spPr>
          <a:xfrm>
            <a:off x="1109518" y="33"/>
            <a:ext cx="9143915" cy="1295071"/>
          </a:xfrm>
          <a:prstGeom prst="rect">
            <a:avLst/>
          </a:prstGeom>
        </p:spPr>
        <p:txBody>
          <a:bodyPr vert="horz" lIns="91439" tIns="45720" rIns="91439"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22"/>
            <a:r>
              <a:rPr lang="en-US" sz="4399" b="1">
                <a:solidFill>
                  <a:prstClr val="white"/>
                </a:solidFill>
                <a:latin typeface="Tahoma" panose="020B0604030504040204" pitchFamily="34" charset="0"/>
                <a:ea typeface="Tahoma" panose="020B0604030504040204" pitchFamily="34" charset="0"/>
                <a:cs typeface="Tahoma" panose="020B0604030504040204" pitchFamily="34" charset="0"/>
              </a:rPr>
              <a:t>Climate Justice Project</a:t>
            </a:r>
            <a:endParaRPr lang="en-IE" sz="4399"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6" name="Rectangle 15">
            <a:extLst>
              <a:ext uri="{FF2B5EF4-FFF2-40B4-BE49-F238E27FC236}">
                <a16:creationId xmlns:a16="http://schemas.microsoft.com/office/drawing/2014/main" id="{816AE37F-D6FB-1B99-BB56-1E65D52D0EC4}"/>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30C3A725-0FAC-A09C-ABCD-DF1200C9E6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89284" y="87836"/>
            <a:ext cx="880498" cy="1078982"/>
          </a:xfrm>
          <a:prstGeom prst="rect">
            <a:avLst/>
          </a:prstGeom>
        </p:spPr>
      </p:pic>
      <p:sp>
        <p:nvSpPr>
          <p:cNvPr id="12" name="TextBox 11">
            <a:extLst>
              <a:ext uri="{FF2B5EF4-FFF2-40B4-BE49-F238E27FC236}">
                <a16:creationId xmlns:a16="http://schemas.microsoft.com/office/drawing/2014/main" id="{37304C40-DCB4-0566-0CC0-57A479131A3A}"/>
              </a:ext>
            </a:extLst>
          </p:cNvPr>
          <p:cNvSpPr txBox="1"/>
          <p:nvPr/>
        </p:nvSpPr>
        <p:spPr>
          <a:xfrm>
            <a:off x="1844451" y="1655273"/>
            <a:ext cx="7674047" cy="461665"/>
          </a:xfrm>
          <a:prstGeom prst="rect">
            <a:avLst/>
          </a:prstGeom>
          <a:noFill/>
        </p:spPr>
        <p:txBody>
          <a:bodyPr wrap="square">
            <a:spAutoFit/>
          </a:bodyPr>
          <a:lstStyle/>
          <a:p>
            <a:pPr defTabSz="914322"/>
            <a:r>
              <a:rPr lang="en-US" sz="2400" b="1">
                <a:solidFill>
                  <a:srgbClr val="00B050"/>
                </a:solidFill>
                <a:latin typeface="Tahoma" panose="020B0604030504040204" pitchFamily="34" charset="0"/>
                <a:ea typeface="Tahoma" panose="020B0604030504040204" pitchFamily="34" charset="0"/>
                <a:cs typeface="Tahoma" panose="020B0604030504040204" pitchFamily="34" charset="0"/>
              </a:rPr>
              <a:t>Module 1 – </a:t>
            </a:r>
            <a:r>
              <a:rPr lang="en-IE" sz="2400" b="1">
                <a:solidFill>
                  <a:prstClr val="black"/>
                </a:solidFill>
                <a:latin typeface="Aptos" panose="02110004020202020204"/>
                <a:ea typeface="Tahoma" panose="020B0604030504040204" pitchFamily="34" charset="0"/>
                <a:cs typeface="Tahoma" panose="020B0604030504040204" pitchFamily="34" charset="0"/>
              </a:rPr>
              <a:t>CLIMATE ACTION AND CLIMATE JUSTICE</a:t>
            </a:r>
            <a:endParaRPr lang="en-US" sz="2400" b="1">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a:extLst>
              <a:ext uri="{FF2B5EF4-FFF2-40B4-BE49-F238E27FC236}">
                <a16:creationId xmlns:a16="http://schemas.microsoft.com/office/drawing/2014/main" id="{6E41590E-CEED-8CE0-1CC7-705E030EF4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94804" y="2517912"/>
            <a:ext cx="3574130" cy="3567045"/>
          </a:xfrm>
          <a:prstGeom prst="rect">
            <a:avLst/>
          </a:prstGeom>
        </p:spPr>
      </p:pic>
    </p:spTree>
    <p:extLst>
      <p:ext uri="{BB962C8B-B14F-4D97-AF65-F5344CB8AC3E}">
        <p14:creationId xmlns:p14="http://schemas.microsoft.com/office/powerpoint/2010/main" val="934432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89F519C-942B-6451-DA43-B501AD66C9B4}"/>
              </a:ext>
            </a:extLst>
          </p:cNvPr>
          <p:cNvSpPr/>
          <p:nvPr/>
        </p:nvSpPr>
        <p:spPr>
          <a:xfrm>
            <a:off x="113" y="5482"/>
            <a:ext cx="12191887" cy="124036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9" name="Text Placeholder 8">
            <a:extLst>
              <a:ext uri="{FF2B5EF4-FFF2-40B4-BE49-F238E27FC236}">
                <a16:creationId xmlns:a16="http://schemas.microsoft.com/office/drawing/2014/main" id="{9D0ECA51-D4B8-8D8A-C08F-72E72CB127DB}"/>
              </a:ext>
            </a:extLst>
          </p:cNvPr>
          <p:cNvSpPr>
            <a:spLocks noGrp="1"/>
          </p:cNvSpPr>
          <p:nvPr>
            <p:ph type="body" sz="quarter" idx="10"/>
          </p:nvPr>
        </p:nvSpPr>
        <p:spPr>
          <a:xfrm>
            <a:off x="1490014" y="355648"/>
            <a:ext cx="5080532" cy="540027"/>
          </a:xfrm>
        </p:spPr>
        <p:txBody>
          <a:bodyPr/>
          <a:lstStyle/>
          <a:p>
            <a:r>
              <a:rPr lang="en-US" dirty="0"/>
              <a:t>Climate Change</a:t>
            </a:r>
            <a:endParaRPr lang="en-IE" dirty="0"/>
          </a:p>
          <a:p>
            <a:endParaRPr lang="en-IE" dirty="0"/>
          </a:p>
        </p:txBody>
      </p:sp>
      <p:pic>
        <p:nvPicPr>
          <p:cNvPr id="11" name="Picture 10" descr="A logo of a person with flowers and open book&#10;&#10;Description automatically generated">
            <a:extLst>
              <a:ext uri="{FF2B5EF4-FFF2-40B4-BE49-F238E27FC236}">
                <a16:creationId xmlns:a16="http://schemas.microsoft.com/office/drawing/2014/main" id="{04B22A6F-DA2E-3B01-BA30-E2F9EBD164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89284" y="87836"/>
            <a:ext cx="880498" cy="1078982"/>
          </a:xfrm>
          <a:prstGeom prst="rect">
            <a:avLst/>
          </a:prstGeom>
        </p:spPr>
      </p:pic>
      <p:sp>
        <p:nvSpPr>
          <p:cNvPr id="3" name="Rectangle 2">
            <a:extLst>
              <a:ext uri="{FF2B5EF4-FFF2-40B4-BE49-F238E27FC236}">
                <a16:creationId xmlns:a16="http://schemas.microsoft.com/office/drawing/2014/main" id="{1FD52710-A6B1-F1E9-3C52-33A42F4D41AD}"/>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6" name="Picture 5" descr="A circular white sign with blue and green outline&#10;&#10;AI-generated content may be incorrect.">
            <a:extLst>
              <a:ext uri="{FF2B5EF4-FFF2-40B4-BE49-F238E27FC236}">
                <a16:creationId xmlns:a16="http://schemas.microsoft.com/office/drawing/2014/main" id="{10FCB98C-53D9-95FC-9CDF-01EE026F0E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2218" y="303602"/>
            <a:ext cx="639529" cy="644118"/>
          </a:xfrm>
          <a:prstGeom prst="rect">
            <a:avLst/>
          </a:prstGeom>
        </p:spPr>
      </p:pic>
      <p:pic>
        <p:nvPicPr>
          <p:cNvPr id="2" name="Online Media 1" title="Climate Justice Project video">
            <a:hlinkClick r:id="" action="ppaction://media"/>
            <a:extLst>
              <a:ext uri="{FF2B5EF4-FFF2-40B4-BE49-F238E27FC236}">
                <a16:creationId xmlns:a16="http://schemas.microsoft.com/office/drawing/2014/main" id="{94B59540-389D-465F-B822-E550858D5797}"/>
              </a:ext>
            </a:extLst>
          </p:cNvPr>
          <p:cNvPicPr>
            <a:picLocks noRot="1" noChangeAspect="1"/>
          </p:cNvPicPr>
          <p:nvPr>
            <a:videoFile r:link="rId1"/>
          </p:nvPr>
        </p:nvPicPr>
        <p:blipFill>
          <a:blip r:embed="rId5"/>
          <a:stretch>
            <a:fillRect/>
          </a:stretch>
        </p:blipFill>
        <p:spPr>
          <a:xfrm>
            <a:off x="1582041" y="1391708"/>
            <a:ext cx="9027918" cy="5100785"/>
          </a:xfrm>
          <a:prstGeom prst="rect">
            <a:avLst/>
          </a:prstGeom>
        </p:spPr>
      </p:pic>
    </p:spTree>
    <p:extLst>
      <p:ext uri="{BB962C8B-B14F-4D97-AF65-F5344CB8AC3E}">
        <p14:creationId xmlns:p14="http://schemas.microsoft.com/office/powerpoint/2010/main" val="374347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CE29E-11D8-6C44-EBE1-5BEE8D835EC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A78B9C0-72B4-7E03-F6CB-635DCBF8D5BC}"/>
              </a:ext>
            </a:extLst>
          </p:cNvPr>
          <p:cNvSpPr>
            <a:spLocks noGrp="1"/>
          </p:cNvSpPr>
          <p:nvPr>
            <p:ph type="body" sz="quarter" idx="10"/>
          </p:nvPr>
        </p:nvSpPr>
        <p:spPr>
          <a:xfrm>
            <a:off x="372414" y="221690"/>
            <a:ext cx="5723586" cy="540027"/>
          </a:xfrm>
        </p:spPr>
        <p:txBody>
          <a:bodyPr lIns="91440" tIns="45720" rIns="91440" bIns="45720" anchor="t"/>
          <a:lstStyle/>
          <a:p>
            <a:r>
              <a:rPr lang="en-US"/>
              <a:t>What is Climate Justice?</a:t>
            </a:r>
            <a:endParaRPr lang="en-IE"/>
          </a:p>
        </p:txBody>
      </p:sp>
      <p:pic>
        <p:nvPicPr>
          <p:cNvPr id="4" name="Online Media 3" title="What is Climate Justice">
            <a:hlinkClick r:id="" action="ppaction://media"/>
            <a:extLst>
              <a:ext uri="{FF2B5EF4-FFF2-40B4-BE49-F238E27FC236}">
                <a16:creationId xmlns:a16="http://schemas.microsoft.com/office/drawing/2014/main" id="{FAC0C386-3F56-5BF3-0EA1-4658D02ACB1A}"/>
              </a:ext>
            </a:extLst>
          </p:cNvPr>
          <p:cNvPicPr>
            <a:picLocks noRot="1" noChangeAspect="1"/>
          </p:cNvPicPr>
          <p:nvPr>
            <a:videoFile r:link="rId1"/>
          </p:nvPr>
        </p:nvPicPr>
        <p:blipFill>
          <a:blip r:embed="rId4"/>
          <a:stretch>
            <a:fillRect/>
          </a:stretch>
        </p:blipFill>
        <p:spPr>
          <a:xfrm>
            <a:off x="606880" y="1365443"/>
            <a:ext cx="9176814" cy="5180846"/>
          </a:xfrm>
          <a:prstGeom prst="rect">
            <a:avLst/>
          </a:prstGeom>
        </p:spPr>
      </p:pic>
      <p:sp>
        <p:nvSpPr>
          <p:cNvPr id="6" name="TextBox 5">
            <a:extLst>
              <a:ext uri="{FF2B5EF4-FFF2-40B4-BE49-F238E27FC236}">
                <a16:creationId xmlns:a16="http://schemas.microsoft.com/office/drawing/2014/main" id="{DE25C44B-1334-B9B7-735A-48B9ADF047A8}"/>
              </a:ext>
            </a:extLst>
          </p:cNvPr>
          <p:cNvSpPr txBox="1"/>
          <p:nvPr/>
        </p:nvSpPr>
        <p:spPr>
          <a:xfrm>
            <a:off x="9783694" y="2775691"/>
            <a:ext cx="2265153" cy="1631216"/>
          </a:xfrm>
          <a:prstGeom prst="rect">
            <a:avLst/>
          </a:prstGeom>
          <a:noFill/>
        </p:spPr>
        <p:txBody>
          <a:bodyPr wrap="square">
            <a:spAutoFit/>
          </a:bodyPr>
          <a:lstStyle/>
          <a:p>
            <a:r>
              <a:rPr lang="en-US" sz="2000"/>
              <a:t>Climate change affects everyone, but it doesn't affect everyone in the same way?</a:t>
            </a:r>
          </a:p>
        </p:txBody>
      </p:sp>
      <p:sp>
        <p:nvSpPr>
          <p:cNvPr id="9" name="Rectangle 8">
            <a:extLst>
              <a:ext uri="{FF2B5EF4-FFF2-40B4-BE49-F238E27FC236}">
                <a16:creationId xmlns:a16="http://schemas.microsoft.com/office/drawing/2014/main" id="{3CD0FF4A-A457-4007-D1DF-E9F017B5DCE0}"/>
              </a:ext>
            </a:extLst>
          </p:cNvPr>
          <p:cNvSpPr/>
          <p:nvPr/>
        </p:nvSpPr>
        <p:spPr>
          <a:xfrm>
            <a:off x="113" y="0"/>
            <a:ext cx="12191887" cy="124036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10" name="TextBox 9">
            <a:extLst>
              <a:ext uri="{FF2B5EF4-FFF2-40B4-BE49-F238E27FC236}">
                <a16:creationId xmlns:a16="http://schemas.microsoft.com/office/drawing/2014/main" id="{ABFEA373-B5CC-2182-2206-A36E98CEF1DE}"/>
              </a:ext>
            </a:extLst>
          </p:cNvPr>
          <p:cNvSpPr txBox="1"/>
          <p:nvPr/>
        </p:nvSpPr>
        <p:spPr>
          <a:xfrm>
            <a:off x="1191900" y="297014"/>
            <a:ext cx="4084613" cy="523220"/>
          </a:xfrm>
          <a:prstGeom prst="rect">
            <a:avLst/>
          </a:prstGeom>
          <a:noFill/>
        </p:spPr>
        <p:txBody>
          <a:bodyPr wrap="square" rtlCol="0">
            <a:spAutoFit/>
          </a:bodyPr>
          <a:lstStyle/>
          <a:p>
            <a:r>
              <a:rPr lang="en-IE" sz="2800" b="1" dirty="0">
                <a:solidFill>
                  <a:schemeClr val="bg1"/>
                </a:solidFill>
              </a:rPr>
              <a:t>Climate Justice</a:t>
            </a:r>
          </a:p>
        </p:txBody>
      </p:sp>
      <p:pic>
        <p:nvPicPr>
          <p:cNvPr id="12" name="Picture 11" descr="A logo of a person with flowers and open book&#10;&#10;Description automatically generated">
            <a:extLst>
              <a:ext uri="{FF2B5EF4-FFF2-40B4-BE49-F238E27FC236}">
                <a16:creationId xmlns:a16="http://schemas.microsoft.com/office/drawing/2014/main" id="{94F718CE-FBE5-152C-D88D-0A5A2305E33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089284" y="87836"/>
            <a:ext cx="880498" cy="1078982"/>
          </a:xfrm>
          <a:prstGeom prst="rect">
            <a:avLst/>
          </a:prstGeom>
        </p:spPr>
      </p:pic>
      <p:sp>
        <p:nvSpPr>
          <p:cNvPr id="14" name="Rectangle 13">
            <a:extLst>
              <a:ext uri="{FF2B5EF4-FFF2-40B4-BE49-F238E27FC236}">
                <a16:creationId xmlns:a16="http://schemas.microsoft.com/office/drawing/2014/main" id="{281A8FCC-A33C-7391-C3DC-E3720C4AEDB5}"/>
              </a:ext>
            </a:extLst>
          </p:cNvPr>
          <p:cNvSpPr/>
          <p:nvPr/>
        </p:nvSpPr>
        <p:spPr>
          <a:xfrm>
            <a:off x="56" y="6701585"/>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5" name="Picture 4" descr="A circular white sign with blue and green outline&#10;&#10;AI-generated content may be incorrect.">
            <a:extLst>
              <a:ext uri="{FF2B5EF4-FFF2-40B4-BE49-F238E27FC236}">
                <a16:creationId xmlns:a16="http://schemas.microsoft.com/office/drawing/2014/main" id="{5EF40451-3E28-1206-2295-807AAD05B46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9883" y="297014"/>
            <a:ext cx="639529" cy="644118"/>
          </a:xfrm>
          <a:prstGeom prst="rect">
            <a:avLst/>
          </a:prstGeom>
        </p:spPr>
      </p:pic>
    </p:spTree>
    <p:extLst>
      <p:ext uri="{BB962C8B-B14F-4D97-AF65-F5344CB8AC3E}">
        <p14:creationId xmlns:p14="http://schemas.microsoft.com/office/powerpoint/2010/main" val="283111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8F2BEE00-4DF8-7082-8B6D-4B3A7F30FEB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E648D59-6BCE-0A4F-2926-135FE13B4733}"/>
              </a:ext>
            </a:extLst>
          </p:cNvPr>
          <p:cNvPicPr>
            <a:picLocks noGrp="1" noChangeAspect="1"/>
          </p:cNvPicPr>
          <p:nvPr>
            <p:ph idx="4294967295"/>
          </p:nvPr>
        </p:nvPicPr>
        <p:blipFill>
          <a:blip r:embed="rId3"/>
          <a:stretch>
            <a:fillRect/>
          </a:stretch>
        </p:blipFill>
        <p:spPr>
          <a:xfrm>
            <a:off x="0" y="0"/>
            <a:ext cx="0" cy="0"/>
          </a:xfrm>
          <a:prstGeom prst="rect">
            <a:avLst/>
          </a:prstGeom>
        </p:spPr>
      </p:pic>
      <p:sp>
        <p:nvSpPr>
          <p:cNvPr id="7" name="Rectangle 6">
            <a:extLst>
              <a:ext uri="{FF2B5EF4-FFF2-40B4-BE49-F238E27FC236}">
                <a16:creationId xmlns:a16="http://schemas.microsoft.com/office/drawing/2014/main" id="{BC4EDBDE-D910-8A1C-B261-47E0C5BEB73B}"/>
              </a:ext>
            </a:extLst>
          </p:cNvPr>
          <p:cNvSpPr/>
          <p:nvPr/>
        </p:nvSpPr>
        <p:spPr>
          <a:xfrm>
            <a:off x="113" y="0"/>
            <a:ext cx="12191887" cy="124036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8" name="TextBox 7">
            <a:extLst>
              <a:ext uri="{FF2B5EF4-FFF2-40B4-BE49-F238E27FC236}">
                <a16:creationId xmlns:a16="http://schemas.microsoft.com/office/drawing/2014/main" id="{1C70AD3B-FEED-81B1-EB9D-A5CB708AA2EF}"/>
              </a:ext>
            </a:extLst>
          </p:cNvPr>
          <p:cNvSpPr txBox="1"/>
          <p:nvPr/>
        </p:nvSpPr>
        <p:spPr>
          <a:xfrm>
            <a:off x="1006006" y="248288"/>
            <a:ext cx="4582633" cy="523220"/>
          </a:xfrm>
          <a:prstGeom prst="rect">
            <a:avLst/>
          </a:prstGeom>
          <a:noFill/>
        </p:spPr>
        <p:txBody>
          <a:bodyPr wrap="square" rtlCol="0">
            <a:spAutoFit/>
          </a:bodyPr>
          <a:lstStyle/>
          <a:p>
            <a:r>
              <a:rPr lang="en-IE" sz="2800" b="1" dirty="0">
                <a:solidFill>
                  <a:schemeClr val="bg1"/>
                </a:solidFill>
              </a:rPr>
              <a:t>Climate Summit</a:t>
            </a:r>
          </a:p>
        </p:txBody>
      </p:sp>
      <p:pic>
        <p:nvPicPr>
          <p:cNvPr id="10" name="Picture 9">
            <a:extLst>
              <a:ext uri="{FF2B5EF4-FFF2-40B4-BE49-F238E27FC236}">
                <a16:creationId xmlns:a16="http://schemas.microsoft.com/office/drawing/2014/main" id="{5291E9D3-767E-B883-ACED-C7D44C06CEC4}"/>
              </a:ext>
            </a:extLst>
          </p:cNvPr>
          <p:cNvPicPr>
            <a:picLocks noChangeAspect="1"/>
          </p:cNvPicPr>
          <p:nvPr/>
        </p:nvPicPr>
        <p:blipFill>
          <a:blip r:embed="rId4"/>
          <a:stretch>
            <a:fillRect/>
          </a:stretch>
        </p:blipFill>
        <p:spPr>
          <a:xfrm>
            <a:off x="532577" y="2602450"/>
            <a:ext cx="5449060" cy="2886478"/>
          </a:xfrm>
          <a:prstGeom prst="rect">
            <a:avLst/>
          </a:prstGeom>
        </p:spPr>
      </p:pic>
      <p:pic>
        <p:nvPicPr>
          <p:cNvPr id="12" name="Picture 11">
            <a:extLst>
              <a:ext uri="{FF2B5EF4-FFF2-40B4-BE49-F238E27FC236}">
                <a16:creationId xmlns:a16="http://schemas.microsoft.com/office/drawing/2014/main" id="{5E21B510-3D2E-977C-E0A2-87A31E099E35}"/>
              </a:ext>
            </a:extLst>
          </p:cNvPr>
          <p:cNvPicPr>
            <a:picLocks noChangeAspect="1"/>
          </p:cNvPicPr>
          <p:nvPr/>
        </p:nvPicPr>
        <p:blipFill>
          <a:blip r:embed="rId5"/>
          <a:stretch>
            <a:fillRect/>
          </a:stretch>
        </p:blipFill>
        <p:spPr>
          <a:xfrm>
            <a:off x="6092687" y="2445568"/>
            <a:ext cx="5544324" cy="2800741"/>
          </a:xfrm>
          <a:prstGeom prst="rect">
            <a:avLst/>
          </a:prstGeom>
        </p:spPr>
      </p:pic>
      <p:sp>
        <p:nvSpPr>
          <p:cNvPr id="14" name="TextBox 13">
            <a:extLst>
              <a:ext uri="{FF2B5EF4-FFF2-40B4-BE49-F238E27FC236}">
                <a16:creationId xmlns:a16="http://schemas.microsoft.com/office/drawing/2014/main" id="{4731703C-A7F8-7E6B-7101-297350CC81EC}"/>
              </a:ext>
            </a:extLst>
          </p:cNvPr>
          <p:cNvSpPr txBox="1"/>
          <p:nvPr/>
        </p:nvSpPr>
        <p:spPr>
          <a:xfrm>
            <a:off x="2656779" y="5677795"/>
            <a:ext cx="6878442" cy="830997"/>
          </a:xfrm>
          <a:prstGeom prst="rect">
            <a:avLst/>
          </a:prstGeom>
          <a:noFill/>
        </p:spPr>
        <p:txBody>
          <a:bodyPr wrap="square">
            <a:spAutoFit/>
          </a:bodyPr>
          <a:lstStyle/>
          <a:p>
            <a:pPr algn="ctr"/>
            <a:r>
              <a:rPr lang="en-US" sz="4800" b="0" i="0" u="none" strike="noStrike" spc="0">
                <a:solidFill>
                  <a:schemeClr val="tx1"/>
                </a:solidFill>
                <a:effectLst/>
                <a:latin typeface="+mn-lt"/>
              </a:rPr>
              <a:t>Prepare your argument.</a:t>
            </a:r>
            <a:r>
              <a:rPr lang="en-IE" sz="4800" b="0" i="0">
                <a:solidFill>
                  <a:schemeClr val="tx1"/>
                </a:solidFill>
                <a:effectLst/>
                <a:latin typeface="+mn-lt"/>
              </a:rPr>
              <a:t>​</a:t>
            </a:r>
            <a:endParaRPr lang="en-IE" sz="4800"/>
          </a:p>
        </p:txBody>
      </p:sp>
      <p:sp>
        <p:nvSpPr>
          <p:cNvPr id="16" name="TextBox 15">
            <a:extLst>
              <a:ext uri="{FF2B5EF4-FFF2-40B4-BE49-F238E27FC236}">
                <a16:creationId xmlns:a16="http://schemas.microsoft.com/office/drawing/2014/main" id="{E90EE609-2125-1D0F-9FFF-0087AA3DA935}"/>
              </a:ext>
            </a:extLst>
          </p:cNvPr>
          <p:cNvSpPr txBox="1"/>
          <p:nvPr/>
        </p:nvSpPr>
        <p:spPr>
          <a:xfrm>
            <a:off x="2924777" y="1514964"/>
            <a:ext cx="6113720" cy="707886"/>
          </a:xfrm>
          <a:prstGeom prst="rect">
            <a:avLst/>
          </a:prstGeom>
          <a:noFill/>
        </p:spPr>
        <p:txBody>
          <a:bodyPr wrap="square">
            <a:spAutoFit/>
          </a:bodyPr>
          <a:lstStyle/>
          <a:p>
            <a:pPr algn="ctr"/>
            <a:r>
              <a:rPr lang="en-US" sz="4000" b="0" i="0" u="none" strike="noStrike" spc="0">
                <a:solidFill>
                  <a:schemeClr val="tx1"/>
                </a:solidFill>
                <a:effectLst/>
                <a:latin typeface="+mn-lt"/>
              </a:rPr>
              <a:t>As a group, discuss:</a:t>
            </a:r>
            <a:r>
              <a:rPr lang="en-IE" sz="4000" b="0" i="0">
                <a:solidFill>
                  <a:schemeClr val="tx1"/>
                </a:solidFill>
                <a:effectLst/>
                <a:latin typeface="+mn-lt"/>
              </a:rPr>
              <a:t>​</a:t>
            </a:r>
            <a:endParaRPr lang="en-IE" sz="4000"/>
          </a:p>
        </p:txBody>
      </p:sp>
      <p:pic>
        <p:nvPicPr>
          <p:cNvPr id="18" name="Picture 17" descr="A logo of a person with flowers and open book&#10;&#10;Description automatically generated">
            <a:extLst>
              <a:ext uri="{FF2B5EF4-FFF2-40B4-BE49-F238E27FC236}">
                <a16:creationId xmlns:a16="http://schemas.microsoft.com/office/drawing/2014/main" id="{02BDA539-1993-D1B0-3F9C-05CA60AFA26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089284" y="87836"/>
            <a:ext cx="880498" cy="1078982"/>
          </a:xfrm>
          <a:prstGeom prst="rect">
            <a:avLst/>
          </a:prstGeom>
        </p:spPr>
      </p:pic>
      <p:sp>
        <p:nvSpPr>
          <p:cNvPr id="20" name="Rectangle 19">
            <a:extLst>
              <a:ext uri="{FF2B5EF4-FFF2-40B4-BE49-F238E27FC236}">
                <a16:creationId xmlns:a16="http://schemas.microsoft.com/office/drawing/2014/main" id="{3DF54521-52A2-78B9-9ECE-605BCDB941A7}"/>
              </a:ext>
            </a:extLst>
          </p:cNvPr>
          <p:cNvSpPr/>
          <p:nvPr/>
        </p:nvSpPr>
        <p:spPr>
          <a:xfrm>
            <a:off x="0" y="6701585"/>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3" name="Picture 2" descr="A circular white sign with blue and green outline&#10;&#10;AI-generated content may be incorrect.">
            <a:extLst>
              <a:ext uri="{FF2B5EF4-FFF2-40B4-BE49-F238E27FC236}">
                <a16:creationId xmlns:a16="http://schemas.microsoft.com/office/drawing/2014/main" id="{1EFC65CC-452A-6A84-6EE2-F5C97B5A68C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83295" y="266237"/>
            <a:ext cx="639529" cy="644118"/>
          </a:xfrm>
          <a:prstGeom prst="rect">
            <a:avLst/>
          </a:prstGeom>
        </p:spPr>
      </p:pic>
    </p:spTree>
    <p:extLst>
      <p:ext uri="{BB962C8B-B14F-4D97-AF65-F5344CB8AC3E}">
        <p14:creationId xmlns:p14="http://schemas.microsoft.com/office/powerpoint/2010/main" val="2968486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37DF6F-5D26-6B7E-4DA6-6FA277CFE0E7}"/>
            </a:ext>
          </a:extLst>
        </p:cNvPr>
        <p:cNvGrpSpPr/>
        <p:nvPr/>
      </p:nvGrpSpPr>
      <p:grpSpPr>
        <a:xfrm>
          <a:off x="0" y="0"/>
          <a:ext cx="0" cy="0"/>
          <a:chOff x="0" y="0"/>
          <a:chExt cx="0" cy="0"/>
        </a:xfrm>
      </p:grpSpPr>
      <p:sp>
        <p:nvSpPr>
          <p:cNvPr id="10" name="Google Shape;190;p12">
            <a:extLst>
              <a:ext uri="{FF2B5EF4-FFF2-40B4-BE49-F238E27FC236}">
                <a16:creationId xmlns:a16="http://schemas.microsoft.com/office/drawing/2014/main" id="{E5D769C6-E7F3-20DF-941F-9BBDF396C4FC}"/>
              </a:ext>
            </a:extLst>
          </p:cNvPr>
          <p:cNvSpPr txBox="1"/>
          <p:nvPr/>
        </p:nvSpPr>
        <p:spPr>
          <a:xfrm>
            <a:off x="6871602" y="2605297"/>
            <a:ext cx="1580220" cy="388379"/>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defTabSz="854781" rtl="0" eaLnBrk="1" fontAlgn="auto" latinLnBrk="0" hangingPunct="1">
              <a:lnSpc>
                <a:spcPct val="90000"/>
              </a:lnSpc>
              <a:spcBef>
                <a:spcPts val="0"/>
              </a:spcBef>
              <a:spcAft>
                <a:spcPts val="684"/>
              </a:spcAft>
              <a:buClr>
                <a:prstClr val="white"/>
              </a:buClr>
              <a:buSzPts val="2200"/>
              <a:buFontTx/>
              <a:buNone/>
              <a:tabLst/>
              <a:defRPr/>
            </a:pPr>
            <a:r>
              <a:rPr kumimoji="0" lang="en-GB" sz="1710" b="0" i="0" u="none" strike="noStrike" kern="1200" cap="none" spc="0" normalizeH="0" baseline="0" noProof="0">
                <a:ln>
                  <a:noFill/>
                </a:ln>
                <a:solidFill>
                  <a:prstClr val="white"/>
                </a:solidFill>
                <a:effectLst/>
                <a:uLnTx/>
                <a:uFillTx/>
                <a:latin typeface="Avenir"/>
                <a:ea typeface="+mn-ea"/>
                <a:cs typeface="+mn-cs"/>
                <a:sym typeface="Avenir"/>
              </a:rPr>
              <a:t>Heatwaves </a:t>
            </a:r>
            <a:endParaRPr kumimoji="0" sz="1500" b="0" i="0" u="none" strike="noStrike" kern="1200" cap="none" spc="0" normalizeH="0" baseline="0" noProof="0">
              <a:ln>
                <a:noFill/>
              </a:ln>
              <a:solidFill>
                <a:prstClr val="white"/>
              </a:solidFill>
              <a:effectLst/>
              <a:uLnTx/>
              <a:uFillTx/>
              <a:latin typeface="Avenir"/>
              <a:ea typeface="Avenir"/>
              <a:cs typeface="Avenir"/>
              <a:sym typeface="Avenir"/>
            </a:endParaRPr>
          </a:p>
        </p:txBody>
      </p:sp>
      <p:pic>
        <p:nvPicPr>
          <p:cNvPr id="4" name="Picture 3">
            <a:extLst>
              <a:ext uri="{FF2B5EF4-FFF2-40B4-BE49-F238E27FC236}">
                <a16:creationId xmlns:a16="http://schemas.microsoft.com/office/drawing/2014/main" id="{0B1B24FB-E4DA-1A49-E4A4-C5077EC5116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3786" y="1556029"/>
            <a:ext cx="3730371" cy="2486914"/>
          </a:xfrm>
          <a:prstGeom prst="rect">
            <a:avLst/>
          </a:prstGeom>
        </p:spPr>
      </p:pic>
      <p:pic>
        <p:nvPicPr>
          <p:cNvPr id="1026" name="Picture 2" descr="extreme weather events ...">
            <a:extLst>
              <a:ext uri="{FF2B5EF4-FFF2-40B4-BE49-F238E27FC236}">
                <a16:creationId xmlns:a16="http://schemas.microsoft.com/office/drawing/2014/main" id="{153FB143-5B8D-1B3C-69E0-9D2234DA508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24112" y="1556029"/>
            <a:ext cx="3737166" cy="24869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xtreme weather events: causes and ...">
            <a:extLst>
              <a:ext uri="{FF2B5EF4-FFF2-40B4-BE49-F238E27FC236}">
                <a16:creationId xmlns:a16="http://schemas.microsoft.com/office/drawing/2014/main" id="{E2E27B36-3975-69DA-58DC-A5F65E9FECDC}"/>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013678" y="1566546"/>
            <a:ext cx="3815175" cy="24869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limate change affecting heat waves ...">
            <a:extLst>
              <a:ext uri="{FF2B5EF4-FFF2-40B4-BE49-F238E27FC236}">
                <a16:creationId xmlns:a16="http://schemas.microsoft.com/office/drawing/2014/main" id="{0EBEF1BE-3171-5C1F-833D-1E32C8DD05A1}"/>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2227" y="4160410"/>
            <a:ext cx="3730371" cy="248239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81FCEBA-56CC-8FE6-FA0F-07CFC70D50D7}"/>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4124111" y="4160410"/>
            <a:ext cx="3737167" cy="2461357"/>
          </a:xfrm>
          <a:prstGeom prst="rect">
            <a:avLst/>
          </a:prstGeom>
        </p:spPr>
      </p:pic>
      <p:pic>
        <p:nvPicPr>
          <p:cNvPr id="15" name="Picture 14">
            <a:extLst>
              <a:ext uri="{FF2B5EF4-FFF2-40B4-BE49-F238E27FC236}">
                <a16:creationId xmlns:a16="http://schemas.microsoft.com/office/drawing/2014/main" id="{503C4281-2A9F-FD93-9D58-F8016C602754}"/>
              </a:ext>
            </a:extLst>
          </p:cNvPr>
          <p:cNvPicPr>
            <a:picLocks noChangeAspect="1"/>
          </p:cNvPicPr>
          <p:nvPr/>
        </p:nvPicPr>
        <p:blipFill>
          <a:blip r:embed="rId8" cstate="email">
            <a:extLst>
              <a:ext uri="{28A0092B-C50C-407E-A947-70E740481C1C}">
                <a14:useLocalDpi xmlns:a14="http://schemas.microsoft.com/office/drawing/2010/main"/>
              </a:ext>
            </a:extLst>
          </a:blip>
          <a:srcRect t="-1"/>
          <a:stretch/>
        </p:blipFill>
        <p:spPr>
          <a:xfrm>
            <a:off x="8011232" y="4160410"/>
            <a:ext cx="3811757" cy="2461357"/>
          </a:xfrm>
          <a:prstGeom prst="rect">
            <a:avLst/>
          </a:prstGeom>
        </p:spPr>
      </p:pic>
      <p:sp>
        <p:nvSpPr>
          <p:cNvPr id="5" name="Rectangle 4">
            <a:extLst>
              <a:ext uri="{FF2B5EF4-FFF2-40B4-BE49-F238E27FC236}">
                <a16:creationId xmlns:a16="http://schemas.microsoft.com/office/drawing/2014/main" id="{56B0B45C-BA73-2130-C755-9CA7DA408F08}"/>
              </a:ext>
            </a:extLst>
          </p:cNvPr>
          <p:cNvSpPr/>
          <p:nvPr/>
        </p:nvSpPr>
        <p:spPr>
          <a:xfrm>
            <a:off x="113" y="-7659"/>
            <a:ext cx="12191887" cy="1467256"/>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8" name="TextBox 7">
            <a:extLst>
              <a:ext uri="{FF2B5EF4-FFF2-40B4-BE49-F238E27FC236}">
                <a16:creationId xmlns:a16="http://schemas.microsoft.com/office/drawing/2014/main" id="{88C633BB-73E5-9774-81A9-8E86091BB22D}"/>
              </a:ext>
            </a:extLst>
          </p:cNvPr>
          <p:cNvSpPr txBox="1"/>
          <p:nvPr/>
        </p:nvSpPr>
        <p:spPr>
          <a:xfrm>
            <a:off x="1083974" y="372026"/>
            <a:ext cx="8921450" cy="707886"/>
          </a:xfrm>
          <a:prstGeom prst="rect">
            <a:avLst/>
          </a:prstGeom>
          <a:noFill/>
        </p:spPr>
        <p:txBody>
          <a:bodyPr wrap="square" rtlCol="0">
            <a:spAutoFit/>
          </a:bodyPr>
          <a:lstStyle/>
          <a:p>
            <a:r>
              <a:rPr lang="en-US" sz="4000" b="1" dirty="0">
                <a:solidFill>
                  <a:schemeClr val="bg1"/>
                </a:solidFill>
                <a:latin typeface="Tahoma"/>
                <a:ea typeface="Tahoma"/>
                <a:cs typeface="Tahoma"/>
              </a:rPr>
              <a:t>Climate Impacts at a Global Scale</a:t>
            </a:r>
          </a:p>
        </p:txBody>
      </p:sp>
      <p:pic>
        <p:nvPicPr>
          <p:cNvPr id="14" name="Picture 13" descr="A logo of a person with flowers and open book&#10;&#10;Description automatically generated">
            <a:extLst>
              <a:ext uri="{FF2B5EF4-FFF2-40B4-BE49-F238E27FC236}">
                <a16:creationId xmlns:a16="http://schemas.microsoft.com/office/drawing/2014/main" id="{C11A9412-05C9-8336-FC17-5D55E7935DB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1089284" y="87836"/>
            <a:ext cx="880498" cy="1078982"/>
          </a:xfrm>
          <a:prstGeom prst="rect">
            <a:avLst/>
          </a:prstGeom>
        </p:spPr>
      </p:pic>
      <p:sp>
        <p:nvSpPr>
          <p:cNvPr id="17" name="Rectangle 16">
            <a:extLst>
              <a:ext uri="{FF2B5EF4-FFF2-40B4-BE49-F238E27FC236}">
                <a16:creationId xmlns:a16="http://schemas.microsoft.com/office/drawing/2014/main" id="{4C09E9F1-CC7F-1C48-6C94-E4823D3E0AE1}"/>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3" name="Picture 2" descr="A circular white sign with blue and green outline&#10;&#10;AI-generated content may be incorrect.">
            <a:extLst>
              <a:ext uri="{FF2B5EF4-FFF2-40B4-BE49-F238E27FC236}">
                <a16:creationId xmlns:a16="http://schemas.microsoft.com/office/drawing/2014/main" id="{870D6B5E-EF0C-ACDD-FA06-8B081FB7093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22227" y="435794"/>
            <a:ext cx="639529" cy="644118"/>
          </a:xfrm>
          <a:prstGeom prst="rect">
            <a:avLst/>
          </a:prstGeom>
        </p:spPr>
      </p:pic>
      <p:sp>
        <p:nvSpPr>
          <p:cNvPr id="2" name="TextBox 1">
            <a:extLst>
              <a:ext uri="{FF2B5EF4-FFF2-40B4-BE49-F238E27FC236}">
                <a16:creationId xmlns:a16="http://schemas.microsoft.com/office/drawing/2014/main" id="{01E1AE16-70E2-51C7-A6F9-FC74DE61B859}"/>
              </a:ext>
            </a:extLst>
          </p:cNvPr>
          <p:cNvSpPr txBox="1"/>
          <p:nvPr/>
        </p:nvSpPr>
        <p:spPr>
          <a:xfrm>
            <a:off x="4829577" y="3567448"/>
            <a:ext cx="2318198" cy="369047"/>
          </a:xfrm>
          <a:prstGeom prst="rect">
            <a:avLst/>
          </a:prstGeom>
          <a:noFill/>
        </p:spPr>
        <p:txBody>
          <a:bodyPr wrap="square" rtlCol="0">
            <a:spAutoFit/>
          </a:bodyPr>
          <a:lstStyle/>
          <a:p>
            <a:r>
              <a:rPr lang="en-US" b="1" dirty="0">
                <a:solidFill>
                  <a:schemeClr val="bg1"/>
                </a:solidFill>
              </a:rPr>
              <a:t>Forest Fires</a:t>
            </a:r>
            <a:endParaRPr lang="en-IE" b="1" dirty="0">
              <a:solidFill>
                <a:schemeClr val="bg1"/>
              </a:solidFill>
            </a:endParaRPr>
          </a:p>
        </p:txBody>
      </p:sp>
      <p:sp>
        <p:nvSpPr>
          <p:cNvPr id="7" name="TextBox 6">
            <a:extLst>
              <a:ext uri="{FF2B5EF4-FFF2-40B4-BE49-F238E27FC236}">
                <a16:creationId xmlns:a16="http://schemas.microsoft.com/office/drawing/2014/main" id="{448F1B9F-8BC2-831E-C231-2F7E0ED71625}"/>
              </a:ext>
            </a:extLst>
          </p:cNvPr>
          <p:cNvSpPr txBox="1"/>
          <p:nvPr/>
        </p:nvSpPr>
        <p:spPr>
          <a:xfrm>
            <a:off x="9211335" y="3580459"/>
            <a:ext cx="2318198" cy="369047"/>
          </a:xfrm>
          <a:prstGeom prst="rect">
            <a:avLst/>
          </a:prstGeom>
          <a:noFill/>
        </p:spPr>
        <p:txBody>
          <a:bodyPr wrap="square" rtlCol="0">
            <a:spAutoFit/>
          </a:bodyPr>
          <a:lstStyle/>
          <a:p>
            <a:r>
              <a:rPr lang="en-US" b="1" dirty="0">
                <a:solidFill>
                  <a:schemeClr val="bg1"/>
                </a:solidFill>
              </a:rPr>
              <a:t>Flooding</a:t>
            </a:r>
            <a:endParaRPr lang="en-IE" b="1" dirty="0">
              <a:solidFill>
                <a:schemeClr val="bg1"/>
              </a:solidFill>
            </a:endParaRPr>
          </a:p>
        </p:txBody>
      </p:sp>
      <p:sp>
        <p:nvSpPr>
          <p:cNvPr id="12" name="TextBox 11">
            <a:extLst>
              <a:ext uri="{FF2B5EF4-FFF2-40B4-BE49-F238E27FC236}">
                <a16:creationId xmlns:a16="http://schemas.microsoft.com/office/drawing/2014/main" id="{7EDE9F21-90D8-16B2-3360-29C5657184BD}"/>
              </a:ext>
            </a:extLst>
          </p:cNvPr>
          <p:cNvSpPr txBox="1"/>
          <p:nvPr/>
        </p:nvSpPr>
        <p:spPr>
          <a:xfrm>
            <a:off x="1265000" y="5968643"/>
            <a:ext cx="2318198" cy="369047"/>
          </a:xfrm>
          <a:prstGeom prst="rect">
            <a:avLst/>
          </a:prstGeom>
          <a:noFill/>
        </p:spPr>
        <p:txBody>
          <a:bodyPr wrap="square" rtlCol="0">
            <a:spAutoFit/>
          </a:bodyPr>
          <a:lstStyle/>
          <a:p>
            <a:r>
              <a:rPr lang="en-US" b="1" dirty="0">
                <a:solidFill>
                  <a:schemeClr val="bg1"/>
                </a:solidFill>
              </a:rPr>
              <a:t>Hurricanes</a:t>
            </a:r>
            <a:endParaRPr lang="en-IE" b="1" dirty="0">
              <a:solidFill>
                <a:schemeClr val="bg1"/>
              </a:solidFill>
            </a:endParaRPr>
          </a:p>
        </p:txBody>
      </p:sp>
      <p:sp>
        <p:nvSpPr>
          <p:cNvPr id="16" name="TextBox 15">
            <a:extLst>
              <a:ext uri="{FF2B5EF4-FFF2-40B4-BE49-F238E27FC236}">
                <a16:creationId xmlns:a16="http://schemas.microsoft.com/office/drawing/2014/main" id="{13A97FC1-FE87-AC5F-52D0-3A1398C890CC}"/>
              </a:ext>
            </a:extLst>
          </p:cNvPr>
          <p:cNvSpPr txBox="1"/>
          <p:nvPr/>
        </p:nvSpPr>
        <p:spPr>
          <a:xfrm>
            <a:off x="4995371" y="5869696"/>
            <a:ext cx="2318198" cy="369332"/>
          </a:xfrm>
          <a:prstGeom prst="rect">
            <a:avLst/>
          </a:prstGeom>
          <a:noFill/>
        </p:spPr>
        <p:txBody>
          <a:bodyPr wrap="square" rtlCol="0">
            <a:spAutoFit/>
          </a:bodyPr>
          <a:lstStyle/>
          <a:p>
            <a:r>
              <a:rPr lang="en-US" b="1" dirty="0">
                <a:solidFill>
                  <a:schemeClr val="bg1"/>
                </a:solidFill>
              </a:rPr>
              <a:t>MUD/Land Slides</a:t>
            </a:r>
            <a:endParaRPr lang="en-IE" b="1" dirty="0">
              <a:solidFill>
                <a:schemeClr val="bg1"/>
              </a:solidFill>
            </a:endParaRPr>
          </a:p>
        </p:txBody>
      </p:sp>
      <p:sp>
        <p:nvSpPr>
          <p:cNvPr id="19" name="TextBox 18">
            <a:extLst>
              <a:ext uri="{FF2B5EF4-FFF2-40B4-BE49-F238E27FC236}">
                <a16:creationId xmlns:a16="http://schemas.microsoft.com/office/drawing/2014/main" id="{8C53442D-3AD5-BE69-CE01-13C62EF6C054}"/>
              </a:ext>
            </a:extLst>
          </p:cNvPr>
          <p:cNvSpPr txBox="1"/>
          <p:nvPr/>
        </p:nvSpPr>
        <p:spPr>
          <a:xfrm>
            <a:off x="9211335" y="6020692"/>
            <a:ext cx="2318198" cy="369047"/>
          </a:xfrm>
          <a:prstGeom prst="rect">
            <a:avLst/>
          </a:prstGeom>
          <a:noFill/>
        </p:spPr>
        <p:txBody>
          <a:bodyPr wrap="square" rtlCol="0">
            <a:spAutoFit/>
          </a:bodyPr>
          <a:lstStyle/>
          <a:p>
            <a:r>
              <a:rPr lang="en-US" b="1" dirty="0">
                <a:solidFill>
                  <a:schemeClr val="bg1"/>
                </a:solidFill>
              </a:rPr>
              <a:t>Droughts</a:t>
            </a:r>
            <a:endParaRPr lang="en-IE" b="1" dirty="0">
              <a:solidFill>
                <a:schemeClr val="bg1"/>
              </a:solidFill>
            </a:endParaRPr>
          </a:p>
        </p:txBody>
      </p:sp>
    </p:spTree>
    <p:extLst>
      <p:ext uri="{BB962C8B-B14F-4D97-AF65-F5344CB8AC3E}">
        <p14:creationId xmlns:p14="http://schemas.microsoft.com/office/powerpoint/2010/main" val="720091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B89B91-7677-A5FF-99E9-9AB91C395C44}"/>
              </a:ext>
            </a:extLst>
          </p:cNvPr>
          <p:cNvSpPr>
            <a:spLocks noGrp="1"/>
          </p:cNvSpPr>
          <p:nvPr>
            <p:ph type="body" sz="quarter" idx="10"/>
          </p:nvPr>
        </p:nvSpPr>
        <p:spPr>
          <a:xfrm>
            <a:off x="395495" y="394949"/>
            <a:ext cx="9987763" cy="533277"/>
          </a:xfrm>
        </p:spPr>
        <p:txBody>
          <a:bodyPr lIns="91440" tIns="45720" rIns="91440" bIns="45720" anchor="t"/>
          <a:lstStyle/>
          <a:p>
            <a:r>
              <a:rPr lang="en-US">
                <a:latin typeface="VAG Rundschrift BQ"/>
              </a:rPr>
              <a:t>Climate Impacts in Ireland …….</a:t>
            </a:r>
            <a:endParaRPr lang="en-IE">
              <a:latin typeface="VAG Rundschrift BQ"/>
            </a:endParaRPr>
          </a:p>
        </p:txBody>
      </p:sp>
      <p:grpSp>
        <p:nvGrpSpPr>
          <p:cNvPr id="3" name="Group 2">
            <a:extLst>
              <a:ext uri="{FF2B5EF4-FFF2-40B4-BE49-F238E27FC236}">
                <a16:creationId xmlns:a16="http://schemas.microsoft.com/office/drawing/2014/main" id="{A3D61A0D-A932-8D55-ED17-F9226CAE5754}"/>
              </a:ext>
            </a:extLst>
          </p:cNvPr>
          <p:cNvGrpSpPr/>
          <p:nvPr/>
        </p:nvGrpSpPr>
        <p:grpSpPr>
          <a:xfrm>
            <a:off x="2267848" y="1128208"/>
            <a:ext cx="7656189" cy="5695447"/>
            <a:chOff x="3930952" y="804630"/>
            <a:chExt cx="8473439" cy="6209841"/>
          </a:xfrm>
        </p:grpSpPr>
        <p:sp>
          <p:nvSpPr>
            <p:cNvPr id="13" name="Google Shape;193;p12">
              <a:extLst>
                <a:ext uri="{FF2B5EF4-FFF2-40B4-BE49-F238E27FC236}">
                  <a16:creationId xmlns:a16="http://schemas.microsoft.com/office/drawing/2014/main" id="{5EEE4512-87A3-88DD-B236-B443C5E5234C}"/>
                </a:ext>
              </a:extLst>
            </p:cNvPr>
            <p:cNvSpPr txBox="1"/>
            <p:nvPr/>
          </p:nvSpPr>
          <p:spPr>
            <a:xfrm>
              <a:off x="4108292" y="6113155"/>
              <a:ext cx="8296099" cy="901316"/>
            </a:xfrm>
            <a:prstGeom prst="rect">
              <a:avLst/>
            </a:prstGeom>
          </p:spPr>
          <p:txBody>
            <a:bodyPr spcFirstLastPara="1" vert="horz" lIns="91440" tIns="45720" rIns="91440" bIns="45720" rtlCol="0" anchorCtr="0">
              <a:normAutofit/>
            </a:bodyPr>
            <a:lstStyle/>
            <a:p>
              <a:pPr marL="0" marR="0" lvl="0" indent="0" algn="l" defTabSz="457200" rtl="0" eaLnBrk="1" fontAlgn="auto" latinLnBrk="0" hangingPunct="1">
                <a:lnSpc>
                  <a:spcPct val="90000"/>
                </a:lnSpc>
                <a:spcBef>
                  <a:spcPts val="0"/>
                </a:spcBef>
                <a:spcAft>
                  <a:spcPts val="600"/>
                </a:spcAft>
                <a:buClrTx/>
                <a:buSzTx/>
                <a:buFontTx/>
                <a:buNone/>
                <a:tabLst/>
                <a:defRPr/>
              </a:pPr>
              <a:r>
                <a:rPr kumimoji="0" lang="en-US"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sym typeface="Avenir"/>
                </a:rPr>
                <a:t>Weather reports found on RTE website and The Guardian website</a:t>
              </a:r>
            </a:p>
          </p:txBody>
        </p:sp>
        <p:grpSp>
          <p:nvGrpSpPr>
            <p:cNvPr id="16" name="Group 15">
              <a:extLst>
                <a:ext uri="{FF2B5EF4-FFF2-40B4-BE49-F238E27FC236}">
                  <a16:creationId xmlns:a16="http://schemas.microsoft.com/office/drawing/2014/main" id="{F4742747-3877-24CB-61E0-B219D82C9D7E}"/>
                </a:ext>
              </a:extLst>
            </p:cNvPr>
            <p:cNvGrpSpPr/>
            <p:nvPr/>
          </p:nvGrpSpPr>
          <p:grpSpPr>
            <a:xfrm>
              <a:off x="3965910" y="3473690"/>
              <a:ext cx="4158874" cy="2603516"/>
              <a:chOff x="607724" y="1350402"/>
              <a:chExt cx="4261061" cy="2667486"/>
            </a:xfrm>
          </p:grpSpPr>
          <p:pic>
            <p:nvPicPr>
              <p:cNvPr id="5" name="Google Shape;185;p12">
                <a:extLst>
                  <a:ext uri="{FF2B5EF4-FFF2-40B4-BE49-F238E27FC236}">
                    <a16:creationId xmlns:a16="http://schemas.microsoft.com/office/drawing/2014/main" id="{0F199A23-7A2C-A304-75D7-D98B9866CF9A}"/>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07724" y="1350402"/>
                <a:ext cx="4261061" cy="2667486"/>
              </a:xfrm>
              <a:prstGeom prst="roundRect">
                <a:avLst>
                  <a:gd name="adj" fmla="val 8594"/>
                </a:avLst>
              </a:prstGeom>
              <a:solidFill>
                <a:srgbClr val="ECECEC"/>
              </a:solidFill>
              <a:ln>
                <a:noFill/>
              </a:ln>
            </p:spPr>
          </p:pic>
          <p:sp>
            <p:nvSpPr>
              <p:cNvPr id="6" name="Google Shape;186;p12">
                <a:extLst>
                  <a:ext uri="{FF2B5EF4-FFF2-40B4-BE49-F238E27FC236}">
                    <a16:creationId xmlns:a16="http://schemas.microsoft.com/office/drawing/2014/main" id="{57EE804C-6F76-32B3-8E39-F64512C55DF2}"/>
                  </a:ext>
                </a:extLst>
              </p:cNvPr>
              <p:cNvSpPr txBox="1"/>
              <p:nvPr/>
            </p:nvSpPr>
            <p:spPr>
              <a:xfrm>
                <a:off x="2110210" y="3495849"/>
                <a:ext cx="1434600" cy="458100"/>
              </a:xfrm>
              <a:prstGeom prst="rect">
                <a:avLst/>
              </a:prstGeom>
              <a:noFill/>
              <a:ln>
                <a:noFill/>
              </a:ln>
            </p:spPr>
            <p:txBody>
              <a:bodyPr spcFirstLastPara="1" wrap="square" lIns="91425" tIns="45700" rIns="91425" bIns="45700" anchor="t" anchorCtr="0">
                <a:normAutofit/>
              </a:bodyPr>
              <a:lstStyle/>
              <a:p>
                <a:pPr marL="0" marR="0" lvl="0" indent="0" algn="l" defTabSz="656173" rtl="0" eaLnBrk="1" fontAlgn="auto" latinLnBrk="0" hangingPunct="1">
                  <a:lnSpc>
                    <a:spcPct val="90000"/>
                  </a:lnSpc>
                  <a:spcBef>
                    <a:spcPts val="0"/>
                  </a:spcBef>
                  <a:spcAft>
                    <a:spcPts val="624"/>
                  </a:spcAft>
                  <a:buClr>
                    <a:prstClr val="white"/>
                  </a:buClr>
                  <a:buSzPts val="2200"/>
                  <a:buFontTx/>
                  <a:buNone/>
                  <a:tabLst/>
                  <a:defRPr/>
                </a:pPr>
                <a:r>
                  <a:rPr kumimoji="0" lang="en-GB" sz="1500" b="0" i="0" u="none" strike="noStrike" kern="1200" cap="none" spc="0" normalizeH="0" baseline="0" noProof="0">
                    <a:ln>
                      <a:noFill/>
                    </a:ln>
                    <a:solidFill>
                      <a:prstClr val="white"/>
                    </a:solidFill>
                    <a:effectLst/>
                    <a:uLnTx/>
                    <a:uFillTx/>
                    <a:latin typeface="Avenir"/>
                    <a:ea typeface="+mn-ea"/>
                    <a:cs typeface="+mn-cs"/>
                    <a:sym typeface="Avenir"/>
                  </a:rPr>
                  <a:t>Flooding</a:t>
                </a:r>
                <a:endParaRPr kumimoji="0" sz="1500" b="0" i="0" u="none" strike="noStrike" kern="1200" cap="none" spc="0" normalizeH="0" baseline="0" noProof="0">
                  <a:ln>
                    <a:noFill/>
                  </a:ln>
                  <a:solidFill>
                    <a:prstClr val="white"/>
                  </a:solidFill>
                  <a:effectLst/>
                  <a:uLnTx/>
                  <a:uFillTx/>
                  <a:latin typeface="Avenir"/>
                  <a:ea typeface="Avenir"/>
                  <a:cs typeface="Avenir"/>
                  <a:sym typeface="Avenir"/>
                </a:endParaRPr>
              </a:p>
            </p:txBody>
          </p:sp>
        </p:grpSp>
        <p:grpSp>
          <p:nvGrpSpPr>
            <p:cNvPr id="17" name="Group 16">
              <a:extLst>
                <a:ext uri="{FF2B5EF4-FFF2-40B4-BE49-F238E27FC236}">
                  <a16:creationId xmlns:a16="http://schemas.microsoft.com/office/drawing/2014/main" id="{E9FAE3D7-46B7-2CA2-9B10-7F3D39982C9C}"/>
                </a:ext>
              </a:extLst>
            </p:cNvPr>
            <p:cNvGrpSpPr/>
            <p:nvPr/>
          </p:nvGrpSpPr>
          <p:grpSpPr>
            <a:xfrm>
              <a:off x="8256342" y="3473690"/>
              <a:ext cx="3819495" cy="2639465"/>
              <a:chOff x="699186" y="3551316"/>
              <a:chExt cx="4256647" cy="2941559"/>
            </a:xfrm>
          </p:grpSpPr>
          <p:pic>
            <p:nvPicPr>
              <p:cNvPr id="7" name="Google Shape;187;p12">
                <a:extLst>
                  <a:ext uri="{FF2B5EF4-FFF2-40B4-BE49-F238E27FC236}">
                    <a16:creationId xmlns:a16="http://schemas.microsoft.com/office/drawing/2014/main" id="{EA974791-263A-146A-2F6E-D0DBEA9BAC63}"/>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9186" y="3551316"/>
                <a:ext cx="4256647" cy="2941559"/>
              </a:xfrm>
              <a:prstGeom prst="roundRect">
                <a:avLst>
                  <a:gd name="adj" fmla="val 8594"/>
                </a:avLst>
              </a:prstGeom>
              <a:solidFill>
                <a:srgbClr val="ECECEC"/>
              </a:solidFill>
              <a:ln>
                <a:noFill/>
              </a:ln>
            </p:spPr>
          </p:pic>
          <p:sp>
            <p:nvSpPr>
              <p:cNvPr id="8" name="Google Shape;188;p12">
                <a:extLst>
                  <a:ext uri="{FF2B5EF4-FFF2-40B4-BE49-F238E27FC236}">
                    <a16:creationId xmlns:a16="http://schemas.microsoft.com/office/drawing/2014/main" id="{2F5123BC-4354-D133-5756-80F65CF32D8E}"/>
                  </a:ext>
                </a:extLst>
              </p:cNvPr>
              <p:cNvSpPr txBox="1"/>
              <p:nvPr/>
            </p:nvSpPr>
            <p:spPr>
              <a:xfrm>
                <a:off x="2131019" y="6008156"/>
                <a:ext cx="2647950" cy="457994"/>
              </a:xfrm>
              <a:prstGeom prst="rect">
                <a:avLst/>
              </a:prstGeom>
              <a:noFill/>
              <a:ln>
                <a:noFill/>
              </a:ln>
            </p:spPr>
            <p:txBody>
              <a:bodyPr spcFirstLastPara="1" wrap="square" lIns="91425" tIns="45700" rIns="91425" bIns="45700" anchor="t" anchorCtr="0">
                <a:normAutofit lnSpcReduction="10000"/>
              </a:bodyPr>
              <a:lstStyle/>
              <a:p>
                <a:pPr marL="0" marR="0" lvl="0" indent="0" algn="l" defTabSz="801289" rtl="0" eaLnBrk="1" fontAlgn="auto" latinLnBrk="0" hangingPunct="1">
                  <a:lnSpc>
                    <a:spcPct val="80000"/>
                  </a:lnSpc>
                  <a:spcBef>
                    <a:spcPts val="0"/>
                  </a:spcBef>
                  <a:spcAft>
                    <a:spcPts val="762"/>
                  </a:spcAft>
                  <a:buClr>
                    <a:prstClr val="white"/>
                  </a:buClr>
                  <a:buSzPts val="2800"/>
                  <a:buFontTx/>
                  <a:buNone/>
                  <a:tabLst/>
                  <a:defRPr/>
                </a:pPr>
                <a:r>
                  <a:rPr kumimoji="0" lang="en-GB" sz="1700" b="0" i="0" u="none" strike="noStrike" kern="1200" cap="none" spc="0" normalizeH="0" baseline="0" noProof="0">
                    <a:ln>
                      <a:noFill/>
                    </a:ln>
                    <a:solidFill>
                      <a:prstClr val="white"/>
                    </a:solidFill>
                    <a:effectLst/>
                    <a:uLnTx/>
                    <a:uFillTx/>
                    <a:latin typeface="Avenir"/>
                    <a:ea typeface="+mn-ea"/>
                    <a:cs typeface="+mn-cs"/>
                    <a:sym typeface="Avenir"/>
                  </a:rPr>
                  <a:t>Hurricanes </a:t>
                </a:r>
                <a:endParaRPr kumimoji="0" sz="1700" b="0" i="0" u="none" strike="noStrike" kern="1200" cap="none" spc="0" normalizeH="0" baseline="0" noProof="0">
                  <a:ln>
                    <a:noFill/>
                  </a:ln>
                  <a:solidFill>
                    <a:prstClr val="white"/>
                  </a:solidFill>
                  <a:effectLst/>
                  <a:uLnTx/>
                  <a:uFillTx/>
                  <a:latin typeface="Avenir"/>
                  <a:ea typeface="Avenir"/>
                  <a:cs typeface="Avenir"/>
                  <a:sym typeface="Avenir"/>
                </a:endParaRPr>
              </a:p>
            </p:txBody>
          </p:sp>
        </p:grpSp>
        <p:grpSp>
          <p:nvGrpSpPr>
            <p:cNvPr id="14" name="Group 13">
              <a:extLst>
                <a:ext uri="{FF2B5EF4-FFF2-40B4-BE49-F238E27FC236}">
                  <a16:creationId xmlns:a16="http://schemas.microsoft.com/office/drawing/2014/main" id="{A8E2DBB1-5122-A5A5-AC3E-3E63FC3AF65E}"/>
                </a:ext>
              </a:extLst>
            </p:cNvPr>
            <p:cNvGrpSpPr/>
            <p:nvPr/>
          </p:nvGrpSpPr>
          <p:grpSpPr>
            <a:xfrm>
              <a:off x="8259912" y="804630"/>
              <a:ext cx="3819495" cy="2316873"/>
              <a:chOff x="6405820" y="4157343"/>
              <a:chExt cx="4783498" cy="2853700"/>
            </a:xfrm>
          </p:grpSpPr>
          <p:pic>
            <p:nvPicPr>
              <p:cNvPr id="11" name="Google Shape;191;p12">
                <a:extLst>
                  <a:ext uri="{FF2B5EF4-FFF2-40B4-BE49-F238E27FC236}">
                    <a16:creationId xmlns:a16="http://schemas.microsoft.com/office/drawing/2014/main" id="{D5015E2A-5C22-2863-3AD3-A7F4B00B4507}"/>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6405820" y="4157343"/>
                <a:ext cx="4783498" cy="2853700"/>
              </a:xfrm>
              <a:prstGeom prst="roundRect">
                <a:avLst>
                  <a:gd name="adj" fmla="val 8594"/>
                </a:avLst>
              </a:prstGeom>
              <a:solidFill>
                <a:srgbClr val="ECECEC"/>
              </a:solidFill>
              <a:ln>
                <a:noFill/>
              </a:ln>
            </p:spPr>
          </p:pic>
          <p:sp>
            <p:nvSpPr>
              <p:cNvPr id="12" name="Google Shape;192;p12">
                <a:extLst>
                  <a:ext uri="{FF2B5EF4-FFF2-40B4-BE49-F238E27FC236}">
                    <a16:creationId xmlns:a16="http://schemas.microsoft.com/office/drawing/2014/main" id="{D8649CC5-52AE-3715-28A3-258D076CE422}"/>
                  </a:ext>
                </a:extLst>
              </p:cNvPr>
              <p:cNvSpPr txBox="1"/>
              <p:nvPr/>
            </p:nvSpPr>
            <p:spPr>
              <a:xfrm>
                <a:off x="8141844" y="6399900"/>
                <a:ext cx="1863900" cy="458100"/>
              </a:xfrm>
              <a:prstGeom prst="rect">
                <a:avLst/>
              </a:prstGeom>
              <a:noFill/>
              <a:ln>
                <a:noFill/>
              </a:ln>
            </p:spPr>
            <p:txBody>
              <a:bodyPr spcFirstLastPara="1" wrap="square" lIns="91425" tIns="45700" rIns="91425" bIns="45700" anchor="t" anchorCtr="0">
                <a:noAutofit/>
              </a:bodyPr>
              <a:lstStyle/>
              <a:p>
                <a:pPr marL="0" marR="0" lvl="0" indent="0" algn="l" defTabSz="719999" rtl="0" eaLnBrk="1" fontAlgn="auto" latinLnBrk="0" hangingPunct="1">
                  <a:lnSpc>
                    <a:spcPct val="90000"/>
                  </a:lnSpc>
                  <a:spcBef>
                    <a:spcPts val="0"/>
                  </a:spcBef>
                  <a:spcAft>
                    <a:spcPts val="762"/>
                  </a:spcAft>
                  <a:buClr>
                    <a:prstClr val="white"/>
                  </a:buClr>
                  <a:buSzPts val="2800"/>
                  <a:buFontTx/>
                  <a:buNone/>
                  <a:tabLst/>
                  <a:defRPr/>
                </a:pPr>
                <a:r>
                  <a:rPr kumimoji="0" lang="en-GB" sz="1600" b="0" i="0" u="none" strike="noStrike" kern="1200" cap="none" spc="0" normalizeH="0" baseline="0" noProof="0" dirty="0">
                    <a:ln>
                      <a:noFill/>
                    </a:ln>
                    <a:solidFill>
                      <a:prstClr val="white"/>
                    </a:solidFill>
                    <a:effectLst/>
                    <a:uLnTx/>
                    <a:uFillTx/>
                    <a:latin typeface="Avenir"/>
                    <a:ea typeface="+mn-ea"/>
                    <a:cs typeface="+mn-cs"/>
                    <a:sym typeface="Avenir"/>
                  </a:rPr>
                  <a:t>Snowstorms</a:t>
                </a:r>
                <a:endParaRPr kumimoji="0" sz="1600" b="0" i="0" u="none" strike="noStrike" kern="1200" cap="none" spc="0" normalizeH="0" baseline="0" noProof="0" dirty="0">
                  <a:ln>
                    <a:noFill/>
                  </a:ln>
                  <a:solidFill>
                    <a:prstClr val="white"/>
                  </a:solidFill>
                  <a:effectLst/>
                  <a:uLnTx/>
                  <a:uFillTx/>
                  <a:latin typeface="Avenir"/>
                  <a:ea typeface="Avenir"/>
                  <a:cs typeface="Avenir"/>
                  <a:sym typeface="Avenir"/>
                </a:endParaRPr>
              </a:p>
            </p:txBody>
          </p:sp>
        </p:grpSp>
        <p:pic>
          <p:nvPicPr>
            <p:cNvPr id="23" name="Picture 22">
              <a:extLst>
                <a:ext uri="{FF2B5EF4-FFF2-40B4-BE49-F238E27FC236}">
                  <a16:creationId xmlns:a16="http://schemas.microsoft.com/office/drawing/2014/main" id="{B12CF575-5B2A-946D-1FFD-95B9235DD5D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30952" y="804630"/>
              <a:ext cx="4158874" cy="2332868"/>
            </a:xfrm>
            <a:prstGeom prst="rect">
              <a:avLst/>
            </a:prstGeom>
          </p:spPr>
        </p:pic>
      </p:grpSp>
      <p:sp>
        <p:nvSpPr>
          <p:cNvPr id="10" name="Google Shape;190;p12">
            <a:extLst>
              <a:ext uri="{FF2B5EF4-FFF2-40B4-BE49-F238E27FC236}">
                <a16:creationId xmlns:a16="http://schemas.microsoft.com/office/drawing/2014/main" id="{A90195AA-31C1-D987-C4B5-E7033B8BD100}"/>
              </a:ext>
            </a:extLst>
          </p:cNvPr>
          <p:cNvSpPr txBox="1"/>
          <p:nvPr/>
        </p:nvSpPr>
        <p:spPr>
          <a:xfrm>
            <a:off x="3466915" y="2839436"/>
            <a:ext cx="1580220" cy="388379"/>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defTabSz="854781" rtl="0" eaLnBrk="1" fontAlgn="auto" latinLnBrk="0" hangingPunct="1">
              <a:lnSpc>
                <a:spcPct val="90000"/>
              </a:lnSpc>
              <a:spcBef>
                <a:spcPts val="0"/>
              </a:spcBef>
              <a:spcAft>
                <a:spcPts val="684"/>
              </a:spcAft>
              <a:buClr>
                <a:prstClr val="white"/>
              </a:buClr>
              <a:buSzPts val="2200"/>
              <a:buFontTx/>
              <a:buNone/>
              <a:tabLst/>
              <a:defRPr/>
            </a:pPr>
            <a:r>
              <a:rPr kumimoji="0" lang="en-GB" sz="1710" b="0" i="0" u="none" strike="noStrike" kern="1200" cap="none" spc="0" normalizeH="0" baseline="0" noProof="0" dirty="0">
                <a:ln>
                  <a:noFill/>
                </a:ln>
                <a:solidFill>
                  <a:prstClr val="white"/>
                </a:solidFill>
                <a:effectLst/>
                <a:uLnTx/>
                <a:uFillTx/>
                <a:latin typeface="Avenir"/>
                <a:ea typeface="+mn-ea"/>
                <a:cs typeface="+mn-cs"/>
                <a:sym typeface="Avenir"/>
              </a:rPr>
              <a:t>Heatwaves </a:t>
            </a:r>
            <a:endParaRPr kumimoji="0" sz="1500" b="0" i="0" u="none" strike="noStrike" kern="1200" cap="none" spc="0" normalizeH="0" baseline="0" noProof="0" dirty="0">
              <a:ln>
                <a:noFill/>
              </a:ln>
              <a:solidFill>
                <a:prstClr val="white"/>
              </a:solidFill>
              <a:effectLst/>
              <a:uLnTx/>
              <a:uFillTx/>
              <a:latin typeface="Avenir"/>
              <a:ea typeface="Avenir"/>
              <a:cs typeface="Avenir"/>
              <a:sym typeface="Avenir"/>
            </a:endParaRPr>
          </a:p>
        </p:txBody>
      </p:sp>
      <p:sp>
        <p:nvSpPr>
          <p:cNvPr id="9" name="Rectangle 8">
            <a:extLst>
              <a:ext uri="{FF2B5EF4-FFF2-40B4-BE49-F238E27FC236}">
                <a16:creationId xmlns:a16="http://schemas.microsoft.com/office/drawing/2014/main" id="{D275F306-7585-1FF5-73AC-3F5E01C5929F}"/>
              </a:ext>
            </a:extLst>
          </p:cNvPr>
          <p:cNvSpPr/>
          <p:nvPr/>
        </p:nvSpPr>
        <p:spPr>
          <a:xfrm>
            <a:off x="0" y="0"/>
            <a:ext cx="12191887" cy="10155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15" name="TextBox 14">
            <a:extLst>
              <a:ext uri="{FF2B5EF4-FFF2-40B4-BE49-F238E27FC236}">
                <a16:creationId xmlns:a16="http://schemas.microsoft.com/office/drawing/2014/main" id="{90C73D0A-B4F5-EF4D-804A-8370490EDD92}"/>
              </a:ext>
            </a:extLst>
          </p:cNvPr>
          <p:cNvSpPr txBox="1"/>
          <p:nvPr/>
        </p:nvSpPr>
        <p:spPr>
          <a:xfrm>
            <a:off x="1141623" y="111978"/>
            <a:ext cx="7495953" cy="707886"/>
          </a:xfrm>
          <a:prstGeom prst="rect">
            <a:avLst/>
          </a:prstGeom>
          <a:noFill/>
        </p:spPr>
        <p:txBody>
          <a:bodyPr wrap="square" rtlCol="0">
            <a:spAutoFit/>
          </a:bodyPr>
          <a:lstStyle/>
          <a:p>
            <a:r>
              <a:rPr lang="en-IE" sz="4000" b="1" dirty="0">
                <a:solidFill>
                  <a:schemeClr val="bg1"/>
                </a:solidFill>
              </a:rPr>
              <a:t>Climate Impacts In Ireland</a:t>
            </a:r>
          </a:p>
        </p:txBody>
      </p:sp>
      <p:sp>
        <p:nvSpPr>
          <p:cNvPr id="20" name="Rectangle 19">
            <a:extLst>
              <a:ext uri="{FF2B5EF4-FFF2-40B4-BE49-F238E27FC236}">
                <a16:creationId xmlns:a16="http://schemas.microsoft.com/office/drawing/2014/main" id="{C83A5970-215F-DC12-899D-8F1D1059A4BE}"/>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22" name="Picture 21" descr="A logo of a person with flowers and open book&#10;&#10;Description automatically generated">
            <a:extLst>
              <a:ext uri="{FF2B5EF4-FFF2-40B4-BE49-F238E27FC236}">
                <a16:creationId xmlns:a16="http://schemas.microsoft.com/office/drawing/2014/main" id="{DBAA0FE6-E80E-C069-1D04-9ACAACEA8D6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916007" y="-7113"/>
            <a:ext cx="880498" cy="1078982"/>
          </a:xfrm>
          <a:prstGeom prst="rect">
            <a:avLst/>
          </a:prstGeom>
        </p:spPr>
      </p:pic>
      <p:sp>
        <p:nvSpPr>
          <p:cNvPr id="24" name="Rectangle 23">
            <a:extLst>
              <a:ext uri="{FF2B5EF4-FFF2-40B4-BE49-F238E27FC236}">
                <a16:creationId xmlns:a16="http://schemas.microsoft.com/office/drawing/2014/main" id="{9148285B-845E-C85A-F2A4-4F0BE4AD7379}"/>
              </a:ext>
            </a:extLst>
          </p:cNvPr>
          <p:cNvSpPr/>
          <p:nvPr/>
        </p:nvSpPr>
        <p:spPr>
          <a:xfrm>
            <a:off x="10520740" y="1022643"/>
            <a:ext cx="1671032" cy="535852"/>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8" name="Picture 17" descr="A circular white sign with blue and green outline&#10;&#10;AI-generated content may be incorrect.">
            <a:extLst>
              <a:ext uri="{FF2B5EF4-FFF2-40B4-BE49-F238E27FC236}">
                <a16:creationId xmlns:a16="http://schemas.microsoft.com/office/drawing/2014/main" id="{CE917300-F1B0-EAD0-C699-01D44C05857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35719" y="185706"/>
            <a:ext cx="639529" cy="644118"/>
          </a:xfrm>
          <a:prstGeom prst="rect">
            <a:avLst/>
          </a:prstGeom>
        </p:spPr>
      </p:pic>
    </p:spTree>
    <p:extLst>
      <p:ext uri="{BB962C8B-B14F-4D97-AF65-F5344CB8AC3E}">
        <p14:creationId xmlns:p14="http://schemas.microsoft.com/office/powerpoint/2010/main" val="2299828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67A103-035F-D578-5BEC-DD1A44D07426}"/>
              </a:ext>
            </a:extLst>
          </p:cNvPr>
          <p:cNvSpPr>
            <a:spLocks noGrp="1"/>
          </p:cNvSpPr>
          <p:nvPr>
            <p:ph type="body" sz="quarter" idx="10"/>
          </p:nvPr>
        </p:nvSpPr>
        <p:spPr/>
        <p:txBody>
          <a:bodyPr lIns="91440" tIns="45720" rIns="91440" bIns="45720" anchor="t"/>
          <a:lstStyle/>
          <a:p>
            <a:r>
              <a:rPr lang="en-US">
                <a:ea typeface="Tahoma"/>
                <a:cs typeface="Tahoma"/>
              </a:rPr>
              <a:t>Climate Change Impacts at our Doorstep</a:t>
            </a:r>
          </a:p>
        </p:txBody>
      </p:sp>
      <p:sp>
        <p:nvSpPr>
          <p:cNvPr id="5" name="TextBox 4">
            <a:extLst>
              <a:ext uri="{FF2B5EF4-FFF2-40B4-BE49-F238E27FC236}">
                <a16:creationId xmlns:a16="http://schemas.microsoft.com/office/drawing/2014/main" id="{3578ED7B-01E0-8926-7A44-162977A5B46F}"/>
              </a:ext>
            </a:extLst>
          </p:cNvPr>
          <p:cNvSpPr txBox="1"/>
          <p:nvPr/>
        </p:nvSpPr>
        <p:spPr>
          <a:xfrm>
            <a:off x="767698" y="2443824"/>
            <a:ext cx="3687344" cy="3046988"/>
          </a:xfrm>
          <a:prstGeom prst="rect">
            <a:avLst/>
          </a:prstGeom>
          <a:noFill/>
        </p:spPr>
        <p:txBody>
          <a:bodyPr wrap="square" lIns="91440" tIns="45720" rIns="91440" bIns="45720" anchor="t">
            <a:spAutoFit/>
          </a:bodyPr>
          <a:lstStyle/>
          <a:p>
            <a:r>
              <a:rPr lang="en-US" sz="3200" dirty="0">
                <a:solidFill>
                  <a:srgbClr val="333333"/>
                </a:solidFill>
                <a:latin typeface="+mj-lt"/>
              </a:rPr>
              <a:t>Can you think of some specific examples of climate change impacts within our locality?</a:t>
            </a:r>
            <a:endParaRPr lang="en-US" sz="3200" dirty="0">
              <a:latin typeface="+mj-lt"/>
            </a:endParaRPr>
          </a:p>
        </p:txBody>
      </p:sp>
      <p:sp>
        <p:nvSpPr>
          <p:cNvPr id="4" name="Rectangle 3">
            <a:extLst>
              <a:ext uri="{FF2B5EF4-FFF2-40B4-BE49-F238E27FC236}">
                <a16:creationId xmlns:a16="http://schemas.microsoft.com/office/drawing/2014/main" id="{8575C4E5-B7A8-289A-F2D7-FD15AC0F5DB1}"/>
              </a:ext>
            </a:extLst>
          </p:cNvPr>
          <p:cNvSpPr/>
          <p:nvPr/>
        </p:nvSpPr>
        <p:spPr>
          <a:xfrm>
            <a:off x="113" y="2910"/>
            <a:ext cx="12191887" cy="1467256"/>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sz="4000">
              <a:solidFill>
                <a:prstClr val="white"/>
              </a:solidFill>
              <a:latin typeface="Aptos" panose="02110004020202020204"/>
            </a:endParaRPr>
          </a:p>
        </p:txBody>
      </p:sp>
      <p:sp>
        <p:nvSpPr>
          <p:cNvPr id="6" name="TextBox 5">
            <a:extLst>
              <a:ext uri="{FF2B5EF4-FFF2-40B4-BE49-F238E27FC236}">
                <a16:creationId xmlns:a16="http://schemas.microsoft.com/office/drawing/2014/main" id="{774E286F-4100-77CD-D5B8-A91AF0DBF935}"/>
              </a:ext>
            </a:extLst>
          </p:cNvPr>
          <p:cNvSpPr txBox="1"/>
          <p:nvPr/>
        </p:nvSpPr>
        <p:spPr>
          <a:xfrm>
            <a:off x="1425729" y="295168"/>
            <a:ext cx="10212877" cy="707886"/>
          </a:xfrm>
          <a:prstGeom prst="rect">
            <a:avLst/>
          </a:prstGeom>
          <a:noFill/>
        </p:spPr>
        <p:txBody>
          <a:bodyPr wrap="square" rtlCol="0">
            <a:spAutoFit/>
          </a:bodyPr>
          <a:lstStyle/>
          <a:p>
            <a:r>
              <a:rPr lang="en-IE" sz="4000" b="1" dirty="0">
                <a:solidFill>
                  <a:schemeClr val="bg1"/>
                </a:solidFill>
              </a:rPr>
              <a:t>Climate Impacts at our Doorstep</a:t>
            </a:r>
          </a:p>
        </p:txBody>
      </p:sp>
      <p:pic>
        <p:nvPicPr>
          <p:cNvPr id="8" name="Picture 7">
            <a:extLst>
              <a:ext uri="{FF2B5EF4-FFF2-40B4-BE49-F238E27FC236}">
                <a16:creationId xmlns:a16="http://schemas.microsoft.com/office/drawing/2014/main" id="{D6FE493A-6714-E1A1-5453-E8A671CBFAB0}"/>
              </a:ext>
            </a:extLst>
          </p:cNvPr>
          <p:cNvPicPr>
            <a:picLocks noChangeAspect="1"/>
          </p:cNvPicPr>
          <p:nvPr/>
        </p:nvPicPr>
        <p:blipFill>
          <a:blip r:embed="rId2"/>
          <a:stretch>
            <a:fillRect/>
          </a:stretch>
        </p:blipFill>
        <p:spPr>
          <a:xfrm rot="18678071">
            <a:off x="5035787" y="1992049"/>
            <a:ext cx="2788429" cy="4050346"/>
          </a:xfrm>
          <a:prstGeom prst="rect">
            <a:avLst/>
          </a:prstGeom>
        </p:spPr>
      </p:pic>
      <p:pic>
        <p:nvPicPr>
          <p:cNvPr id="10" name="Picture 9">
            <a:extLst>
              <a:ext uri="{FF2B5EF4-FFF2-40B4-BE49-F238E27FC236}">
                <a16:creationId xmlns:a16="http://schemas.microsoft.com/office/drawing/2014/main" id="{2E93E254-10C4-95BD-B815-E5BC998B50A7}"/>
              </a:ext>
            </a:extLst>
          </p:cNvPr>
          <p:cNvPicPr>
            <a:picLocks noChangeAspect="1"/>
          </p:cNvPicPr>
          <p:nvPr/>
        </p:nvPicPr>
        <p:blipFill>
          <a:blip r:embed="rId3"/>
          <a:stretch>
            <a:fillRect/>
          </a:stretch>
        </p:blipFill>
        <p:spPr>
          <a:xfrm>
            <a:off x="8404962" y="2100157"/>
            <a:ext cx="3787038" cy="4683025"/>
          </a:xfrm>
          <a:prstGeom prst="rect">
            <a:avLst/>
          </a:prstGeom>
        </p:spPr>
      </p:pic>
      <p:pic>
        <p:nvPicPr>
          <p:cNvPr id="12" name="Picture 11" descr="A logo of a person with flowers and open book&#10;&#10;Description automatically generated">
            <a:extLst>
              <a:ext uri="{FF2B5EF4-FFF2-40B4-BE49-F238E27FC236}">
                <a16:creationId xmlns:a16="http://schemas.microsoft.com/office/drawing/2014/main" id="{906AFC5C-54CA-9E50-BBF9-503FBF258F5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089284" y="87836"/>
            <a:ext cx="880498" cy="1078982"/>
          </a:xfrm>
          <a:prstGeom prst="rect">
            <a:avLst/>
          </a:prstGeom>
        </p:spPr>
      </p:pic>
      <p:sp>
        <p:nvSpPr>
          <p:cNvPr id="14" name="Rectangle 13">
            <a:extLst>
              <a:ext uri="{FF2B5EF4-FFF2-40B4-BE49-F238E27FC236}">
                <a16:creationId xmlns:a16="http://schemas.microsoft.com/office/drawing/2014/main" id="{C1EB50B5-CAB6-525C-FB61-9C2D2AE18018}"/>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7" name="Picture 6" descr="A circular white sign with blue and green outline&#10;&#10;AI-generated content may be incorrect.">
            <a:extLst>
              <a:ext uri="{FF2B5EF4-FFF2-40B4-BE49-F238E27FC236}">
                <a16:creationId xmlns:a16="http://schemas.microsoft.com/office/drawing/2014/main" id="{6B3740BD-DE79-E756-FBF2-E863EE62C75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2218" y="321295"/>
            <a:ext cx="639529" cy="644118"/>
          </a:xfrm>
          <a:prstGeom prst="rect">
            <a:avLst/>
          </a:prstGeom>
        </p:spPr>
      </p:pic>
    </p:spTree>
    <p:extLst>
      <p:ext uri="{BB962C8B-B14F-4D97-AF65-F5344CB8AC3E}">
        <p14:creationId xmlns:p14="http://schemas.microsoft.com/office/powerpoint/2010/main" val="520152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599BD-9A6D-9D26-7440-E8121FFFCCC0}"/>
            </a:ext>
          </a:extLst>
        </p:cNvPr>
        <p:cNvGrpSpPr/>
        <p:nvPr/>
      </p:nvGrpSpPr>
      <p:grpSpPr>
        <a:xfrm>
          <a:off x="0" y="0"/>
          <a:ext cx="0" cy="0"/>
          <a:chOff x="0" y="0"/>
          <a:chExt cx="0" cy="0"/>
        </a:xfrm>
      </p:grpSpPr>
      <p:pic>
        <p:nvPicPr>
          <p:cNvPr id="5" name="Content Placeholder 4" descr="A group of people standing in front of a white board&#10;&#10;Description automatically generated">
            <a:extLst>
              <a:ext uri="{FF2B5EF4-FFF2-40B4-BE49-F238E27FC236}">
                <a16:creationId xmlns:a16="http://schemas.microsoft.com/office/drawing/2014/main" id="{43A9BBA7-4447-4008-0359-A6CB1EB9B440}"/>
              </a:ext>
            </a:extLst>
          </p:cNvPr>
          <p:cNvPicPr>
            <a:picLocks noGrp="1" noChangeAspect="1"/>
          </p:cNvPicPr>
          <p:nvPr>
            <p:ph idx="1"/>
          </p:nvPr>
        </p:nvPicPr>
        <p:blipFill rotWithShape="1">
          <a:blip r:embed="rId3">
            <a:extLst>
              <a:ext uri="{28A0092B-C50C-407E-A947-70E740481C1C}">
                <a14:useLocalDpi xmlns:a14="http://schemas.microsoft.com/office/drawing/2010/main"/>
              </a:ext>
            </a:extLst>
          </a:blip>
          <a:stretch/>
        </p:blipFill>
        <p:spPr>
          <a:prstGeom prst="rect">
            <a:avLst/>
          </a:prstGeom>
        </p:spPr>
      </p:pic>
      <p:sp>
        <p:nvSpPr>
          <p:cNvPr id="11" name="TextBox 10">
            <a:extLst>
              <a:ext uri="{FF2B5EF4-FFF2-40B4-BE49-F238E27FC236}">
                <a16:creationId xmlns:a16="http://schemas.microsoft.com/office/drawing/2014/main" id="{6E161016-4FE6-B138-E77C-0EAB8BB2D632}"/>
              </a:ext>
            </a:extLst>
          </p:cNvPr>
          <p:cNvSpPr txBox="1"/>
          <p:nvPr/>
        </p:nvSpPr>
        <p:spPr>
          <a:xfrm>
            <a:off x="339125" y="194569"/>
            <a:ext cx="9155488" cy="584775"/>
          </a:xfrm>
          <a:prstGeom prst="rect">
            <a:avLst/>
          </a:prstGeom>
          <a:noFill/>
        </p:spPr>
        <p:txBody>
          <a:bodyPr wrap="square" rtlCol="0">
            <a:spAutoFit/>
          </a:bodyPr>
          <a:lstStyle/>
          <a:p>
            <a:r>
              <a:rPr lang="en-IE" sz="3200" b="1">
                <a:solidFill>
                  <a:schemeClr val="bg1"/>
                </a:solidFill>
              </a:rPr>
              <a:t>Selecting Your Challenge Topic</a:t>
            </a:r>
          </a:p>
        </p:txBody>
      </p:sp>
      <p:sp>
        <p:nvSpPr>
          <p:cNvPr id="13" name="Rectangle 12">
            <a:extLst>
              <a:ext uri="{FF2B5EF4-FFF2-40B4-BE49-F238E27FC236}">
                <a16:creationId xmlns:a16="http://schemas.microsoft.com/office/drawing/2014/main" id="{0C763574-4BCF-7F39-CE5D-B4C3FFA62775}"/>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15" name="Picture 14" descr="A logo of a person with flowers and open book&#10;&#10;Description automatically generated">
            <a:extLst>
              <a:ext uri="{FF2B5EF4-FFF2-40B4-BE49-F238E27FC236}">
                <a16:creationId xmlns:a16="http://schemas.microsoft.com/office/drawing/2014/main" id="{F89D0104-F7C7-A206-7BDC-854F9CB317D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77211" y="0"/>
            <a:ext cx="795877" cy="975286"/>
          </a:xfrm>
          <a:prstGeom prst="rect">
            <a:avLst/>
          </a:prstGeom>
        </p:spPr>
      </p:pic>
      <p:pic>
        <p:nvPicPr>
          <p:cNvPr id="17" name="Picture 16">
            <a:extLst>
              <a:ext uri="{FF2B5EF4-FFF2-40B4-BE49-F238E27FC236}">
                <a16:creationId xmlns:a16="http://schemas.microsoft.com/office/drawing/2014/main" id="{A8FECD91-ED01-F98A-B90D-DA944CC888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57010" y="1431276"/>
            <a:ext cx="3576868" cy="5001422"/>
          </a:xfrm>
          <a:prstGeom prst="rect">
            <a:avLst/>
          </a:prstGeom>
        </p:spPr>
      </p:pic>
      <p:sp>
        <p:nvSpPr>
          <p:cNvPr id="6" name="Rectangle 5">
            <a:extLst>
              <a:ext uri="{FF2B5EF4-FFF2-40B4-BE49-F238E27FC236}">
                <a16:creationId xmlns:a16="http://schemas.microsoft.com/office/drawing/2014/main" id="{3B34AEC4-7B20-A539-A5E6-46F3AC70FF79}"/>
              </a:ext>
            </a:extLst>
          </p:cNvPr>
          <p:cNvSpPr/>
          <p:nvPr/>
        </p:nvSpPr>
        <p:spPr>
          <a:xfrm>
            <a:off x="113" y="-687"/>
            <a:ext cx="12191887" cy="975285"/>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sz="4000">
              <a:solidFill>
                <a:prstClr val="white"/>
              </a:solidFill>
              <a:latin typeface="Aptos" panose="02110004020202020204"/>
            </a:endParaRPr>
          </a:p>
        </p:txBody>
      </p:sp>
      <p:sp>
        <p:nvSpPr>
          <p:cNvPr id="23" name="TextBox 22">
            <a:extLst>
              <a:ext uri="{FF2B5EF4-FFF2-40B4-BE49-F238E27FC236}">
                <a16:creationId xmlns:a16="http://schemas.microsoft.com/office/drawing/2014/main" id="{4D94A889-47FF-4E33-4E38-81CA448F278F}"/>
              </a:ext>
            </a:extLst>
          </p:cNvPr>
          <p:cNvSpPr txBox="1"/>
          <p:nvPr/>
        </p:nvSpPr>
        <p:spPr>
          <a:xfrm>
            <a:off x="1010918" y="147179"/>
            <a:ext cx="9155488" cy="584775"/>
          </a:xfrm>
          <a:prstGeom prst="rect">
            <a:avLst/>
          </a:prstGeom>
          <a:noFill/>
        </p:spPr>
        <p:txBody>
          <a:bodyPr wrap="square" rtlCol="0">
            <a:spAutoFit/>
          </a:bodyPr>
          <a:lstStyle/>
          <a:p>
            <a:r>
              <a:rPr lang="en-IE" sz="3200" b="1" dirty="0">
                <a:solidFill>
                  <a:schemeClr val="bg1"/>
                </a:solidFill>
              </a:rPr>
              <a:t>Selecting Your Challenge Topic</a:t>
            </a:r>
          </a:p>
        </p:txBody>
      </p:sp>
      <p:pic>
        <p:nvPicPr>
          <p:cNvPr id="25" name="Picture 24" descr="A logo of a person with flowers and open book&#10;&#10;Description automatically generated">
            <a:extLst>
              <a:ext uri="{FF2B5EF4-FFF2-40B4-BE49-F238E27FC236}">
                <a16:creationId xmlns:a16="http://schemas.microsoft.com/office/drawing/2014/main" id="{78DBB24C-8429-D153-3E53-1EF23B6464E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98740" y="86159"/>
            <a:ext cx="654135" cy="801592"/>
          </a:xfrm>
          <a:prstGeom prst="rect">
            <a:avLst/>
          </a:prstGeom>
        </p:spPr>
      </p:pic>
      <p:pic>
        <p:nvPicPr>
          <p:cNvPr id="2" name="Picture 1">
            <a:extLst>
              <a:ext uri="{FF2B5EF4-FFF2-40B4-BE49-F238E27FC236}">
                <a16:creationId xmlns:a16="http://schemas.microsoft.com/office/drawing/2014/main" id="{14F0840C-0651-BD76-60E8-3B66CE64A19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320321" y="1435997"/>
            <a:ext cx="3571185" cy="4990962"/>
          </a:xfrm>
          <a:prstGeom prst="rect">
            <a:avLst/>
          </a:prstGeom>
        </p:spPr>
      </p:pic>
      <p:pic>
        <p:nvPicPr>
          <p:cNvPr id="4" name="Picture 3" descr="A circular white sign with blue and green outline&#10;&#10;AI-generated content may be incorrect.">
            <a:extLst>
              <a:ext uri="{FF2B5EF4-FFF2-40B4-BE49-F238E27FC236}">
                <a16:creationId xmlns:a16="http://schemas.microsoft.com/office/drawing/2014/main" id="{818A4D14-E4CA-EDF2-3E35-4315170D825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13636" y="87836"/>
            <a:ext cx="639529" cy="644118"/>
          </a:xfrm>
          <a:prstGeom prst="rect">
            <a:avLst/>
          </a:prstGeom>
        </p:spPr>
      </p:pic>
    </p:spTree>
    <p:extLst>
      <p:ext uri="{BB962C8B-B14F-4D97-AF65-F5344CB8AC3E}">
        <p14:creationId xmlns:p14="http://schemas.microsoft.com/office/powerpoint/2010/main" val="2482125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775F1-9683-0152-2706-7084C4224D9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2216E30-81E0-D4D5-814D-B00A0DF9BF2C}"/>
              </a:ext>
            </a:extLst>
          </p:cNvPr>
          <p:cNvSpPr/>
          <p:nvPr/>
        </p:nvSpPr>
        <p:spPr>
          <a:xfrm>
            <a:off x="55" y="9559"/>
            <a:ext cx="12191887" cy="129507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16" name="Rectangle 15">
            <a:extLst>
              <a:ext uri="{FF2B5EF4-FFF2-40B4-BE49-F238E27FC236}">
                <a16:creationId xmlns:a16="http://schemas.microsoft.com/office/drawing/2014/main" id="{3247FA8A-2399-2C80-1736-97853CE4E4B5}"/>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3B34D11E-F282-044F-4F27-B942110F4B2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89284" y="87836"/>
            <a:ext cx="880498" cy="1078982"/>
          </a:xfrm>
          <a:prstGeom prst="rect">
            <a:avLst/>
          </a:prstGeom>
        </p:spPr>
      </p:pic>
      <p:sp>
        <p:nvSpPr>
          <p:cNvPr id="12" name="TextBox 11">
            <a:extLst>
              <a:ext uri="{FF2B5EF4-FFF2-40B4-BE49-F238E27FC236}">
                <a16:creationId xmlns:a16="http://schemas.microsoft.com/office/drawing/2014/main" id="{4816154E-1FDC-A937-3ABA-E0D5384FBF1D}"/>
              </a:ext>
            </a:extLst>
          </p:cNvPr>
          <p:cNvSpPr txBox="1"/>
          <p:nvPr/>
        </p:nvSpPr>
        <p:spPr>
          <a:xfrm>
            <a:off x="2272098" y="1483442"/>
            <a:ext cx="7464658" cy="461665"/>
          </a:xfrm>
          <a:prstGeom prst="rect">
            <a:avLst/>
          </a:prstGeom>
          <a:noFill/>
        </p:spPr>
        <p:txBody>
          <a:bodyPr wrap="square">
            <a:spAutoFit/>
          </a:bodyPr>
          <a:lstStyle/>
          <a:p>
            <a:pPr defTabSz="914322"/>
            <a:r>
              <a:rPr lang="en-US" sz="2400" b="1">
                <a:solidFill>
                  <a:srgbClr val="00B050"/>
                </a:solidFill>
                <a:latin typeface="Tahoma" panose="020B0604030504040204" pitchFamily="34" charset="0"/>
                <a:ea typeface="Tahoma" panose="020B0604030504040204" pitchFamily="34" charset="0"/>
                <a:cs typeface="Tahoma" panose="020B0604030504040204" pitchFamily="34" charset="0"/>
              </a:rPr>
              <a:t>Module 2 - </a:t>
            </a:r>
            <a:r>
              <a:rPr lang="en-IE" sz="2400" b="1">
                <a:solidFill>
                  <a:prstClr val="black"/>
                </a:solidFill>
                <a:latin typeface="Aptos" panose="02110004020202020204"/>
              </a:rPr>
              <a:t>Choose and get to know your character</a:t>
            </a:r>
            <a:endParaRPr lang="en-US" sz="2400" b="1">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6" name="Title 1">
            <a:extLst>
              <a:ext uri="{FF2B5EF4-FFF2-40B4-BE49-F238E27FC236}">
                <a16:creationId xmlns:a16="http://schemas.microsoft.com/office/drawing/2014/main" id="{26F378DA-FC38-A056-92AA-E6A5C9A9B146}"/>
              </a:ext>
            </a:extLst>
          </p:cNvPr>
          <p:cNvSpPr txBox="1">
            <a:spLocks/>
          </p:cNvSpPr>
          <p:nvPr/>
        </p:nvSpPr>
        <p:spPr>
          <a:xfrm>
            <a:off x="1109518" y="33"/>
            <a:ext cx="9143915" cy="1295071"/>
          </a:xfrm>
          <a:prstGeom prst="rect">
            <a:avLst/>
          </a:prstGeom>
        </p:spPr>
        <p:txBody>
          <a:bodyPr vert="horz" lIns="91439" tIns="45720" rIns="91439"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22"/>
            <a:r>
              <a:rPr lang="en-US" sz="4399" b="1">
                <a:solidFill>
                  <a:prstClr val="white"/>
                </a:solidFill>
                <a:latin typeface="Tahoma" panose="020B0604030504040204" pitchFamily="34" charset="0"/>
                <a:ea typeface="Tahoma" panose="020B0604030504040204" pitchFamily="34" charset="0"/>
                <a:cs typeface="Tahoma" panose="020B0604030504040204" pitchFamily="34" charset="0"/>
              </a:rPr>
              <a:t>Climate Justice Project</a:t>
            </a:r>
            <a:endParaRPr lang="en-IE" sz="4399"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a:extLst>
              <a:ext uri="{FF2B5EF4-FFF2-40B4-BE49-F238E27FC236}">
                <a16:creationId xmlns:a16="http://schemas.microsoft.com/office/drawing/2014/main" id="{1D91FD37-27F0-23BC-A574-9A623D6785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92978" y="2308087"/>
            <a:ext cx="3629348" cy="3655392"/>
          </a:xfrm>
          <a:prstGeom prst="rect">
            <a:avLst/>
          </a:prstGeom>
        </p:spPr>
      </p:pic>
    </p:spTree>
    <p:extLst>
      <p:ext uri="{BB962C8B-B14F-4D97-AF65-F5344CB8AC3E}">
        <p14:creationId xmlns:p14="http://schemas.microsoft.com/office/powerpoint/2010/main" val="3030591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object 10">
            <a:extLst>
              <a:ext uri="{FF2B5EF4-FFF2-40B4-BE49-F238E27FC236}">
                <a16:creationId xmlns:a16="http://schemas.microsoft.com/office/drawing/2014/main" id="{8B7BBA08-61C1-45C9-81B3-02B938183AA4}"/>
              </a:ext>
            </a:extLst>
          </p:cNvPr>
          <p:cNvGrpSpPr/>
          <p:nvPr/>
        </p:nvGrpSpPr>
        <p:grpSpPr>
          <a:xfrm>
            <a:off x="-12669" y="-77846"/>
            <a:ext cx="12190439" cy="1054120"/>
            <a:chOff x="0" y="1473"/>
            <a:chExt cx="10692130" cy="924560"/>
          </a:xfrm>
        </p:grpSpPr>
        <p:sp>
          <p:nvSpPr>
            <p:cNvPr id="39" name="object 11">
              <a:extLst>
                <a:ext uri="{FF2B5EF4-FFF2-40B4-BE49-F238E27FC236}">
                  <a16:creationId xmlns:a16="http://schemas.microsoft.com/office/drawing/2014/main" id="{A5C67BEA-E4B4-BAFE-248B-6549487FD586}"/>
                </a:ext>
              </a:extLst>
            </p:cNvPr>
            <p:cNvSpPr/>
            <p:nvPr/>
          </p:nvSpPr>
          <p:spPr>
            <a:xfrm>
              <a:off x="0" y="1473"/>
              <a:ext cx="10692130" cy="924560"/>
            </a:xfrm>
            <a:custGeom>
              <a:avLst/>
              <a:gdLst/>
              <a:ahLst/>
              <a:cxnLst/>
              <a:rect l="l" t="t" r="r" b="b"/>
              <a:pathLst>
                <a:path w="10692130" h="924560">
                  <a:moveTo>
                    <a:pt x="0" y="0"/>
                  </a:moveTo>
                  <a:lnTo>
                    <a:pt x="0" y="923937"/>
                  </a:lnTo>
                  <a:lnTo>
                    <a:pt x="10692003" y="923937"/>
                  </a:lnTo>
                  <a:lnTo>
                    <a:pt x="10692003" y="0"/>
                  </a:lnTo>
                  <a:lnTo>
                    <a:pt x="0" y="0"/>
                  </a:lnTo>
                  <a:close/>
                </a:path>
              </a:pathLst>
            </a:custGeom>
            <a:solidFill>
              <a:srgbClr val="05B259"/>
            </a:solidFill>
          </p:spPr>
          <p:txBody>
            <a:bodyPr wrap="square" lIns="0" tIns="0" rIns="0" bIns="0" rtlCol="0"/>
            <a:lstStyle/>
            <a:p>
              <a:endParaRPr sz="1539"/>
            </a:p>
          </p:txBody>
        </p:sp>
        <p:pic>
          <p:nvPicPr>
            <p:cNvPr id="40" name="object 12">
              <a:extLst>
                <a:ext uri="{FF2B5EF4-FFF2-40B4-BE49-F238E27FC236}">
                  <a16:creationId xmlns:a16="http://schemas.microsoft.com/office/drawing/2014/main" id="{8A0DBA07-7C51-5F29-4F48-2B57A59D543F}"/>
                </a:ext>
              </a:extLst>
            </p:cNvPr>
            <p:cNvPicPr/>
            <p:nvPr/>
          </p:nvPicPr>
          <p:blipFill>
            <a:blip r:embed="rId3" cstate="email">
              <a:extLst>
                <a:ext uri="{28A0092B-C50C-407E-A947-70E740481C1C}">
                  <a14:useLocalDpi xmlns:a14="http://schemas.microsoft.com/office/drawing/2010/main"/>
                </a:ext>
              </a:extLst>
            </a:blip>
            <a:stretch>
              <a:fillRect/>
            </a:stretch>
          </p:blipFill>
          <p:spPr>
            <a:xfrm>
              <a:off x="10113573" y="143522"/>
              <a:ext cx="410365" cy="598563"/>
            </a:xfrm>
            <a:prstGeom prst="rect">
              <a:avLst/>
            </a:prstGeom>
          </p:spPr>
        </p:pic>
      </p:grpSp>
      <p:pic>
        <p:nvPicPr>
          <p:cNvPr id="4" name="Picture 3">
            <a:extLst>
              <a:ext uri="{FF2B5EF4-FFF2-40B4-BE49-F238E27FC236}">
                <a16:creationId xmlns:a16="http://schemas.microsoft.com/office/drawing/2014/main" id="{7954EC84-199F-A470-FCA5-B82A15328748}"/>
              </a:ext>
            </a:extLst>
          </p:cNvPr>
          <p:cNvPicPr>
            <a:picLocks noChangeAspect="1"/>
          </p:cNvPicPr>
          <p:nvPr/>
        </p:nvPicPr>
        <p:blipFill>
          <a:blip r:embed="rId4"/>
          <a:stretch>
            <a:fillRect/>
          </a:stretch>
        </p:blipFill>
        <p:spPr>
          <a:xfrm>
            <a:off x="-12669" y="1592055"/>
            <a:ext cx="2505425" cy="4001058"/>
          </a:xfrm>
          <a:prstGeom prst="rect">
            <a:avLst/>
          </a:prstGeom>
        </p:spPr>
      </p:pic>
      <p:pic>
        <p:nvPicPr>
          <p:cNvPr id="6" name="Picture 5">
            <a:extLst>
              <a:ext uri="{FF2B5EF4-FFF2-40B4-BE49-F238E27FC236}">
                <a16:creationId xmlns:a16="http://schemas.microsoft.com/office/drawing/2014/main" id="{B8A32625-EE27-930B-BB96-2CA7D1AB8591}"/>
              </a:ext>
            </a:extLst>
          </p:cNvPr>
          <p:cNvPicPr>
            <a:picLocks noChangeAspect="1"/>
          </p:cNvPicPr>
          <p:nvPr/>
        </p:nvPicPr>
        <p:blipFill>
          <a:blip r:embed="rId5"/>
          <a:stretch>
            <a:fillRect/>
          </a:stretch>
        </p:blipFill>
        <p:spPr>
          <a:xfrm>
            <a:off x="2252483" y="1344433"/>
            <a:ext cx="2333951" cy="4572638"/>
          </a:xfrm>
          <a:prstGeom prst="rect">
            <a:avLst/>
          </a:prstGeom>
        </p:spPr>
      </p:pic>
      <p:sp>
        <p:nvSpPr>
          <p:cNvPr id="8" name="Rectangle 7">
            <a:extLst>
              <a:ext uri="{FF2B5EF4-FFF2-40B4-BE49-F238E27FC236}">
                <a16:creationId xmlns:a16="http://schemas.microsoft.com/office/drawing/2014/main" id="{8EC02F87-76EB-AAF7-4069-C6D032AA06B2}"/>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12" name="Rectangle 11">
            <a:extLst>
              <a:ext uri="{FF2B5EF4-FFF2-40B4-BE49-F238E27FC236}">
                <a16:creationId xmlns:a16="http://schemas.microsoft.com/office/drawing/2014/main" id="{D5F82D13-F5DB-D27E-FBF5-2E90F6E60300}"/>
              </a:ext>
            </a:extLst>
          </p:cNvPr>
          <p:cNvSpPr/>
          <p:nvPr/>
        </p:nvSpPr>
        <p:spPr>
          <a:xfrm>
            <a:off x="4837325" y="1191451"/>
            <a:ext cx="223773" cy="4475098"/>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4" name="Picture 13">
            <a:extLst>
              <a:ext uri="{FF2B5EF4-FFF2-40B4-BE49-F238E27FC236}">
                <a16:creationId xmlns:a16="http://schemas.microsoft.com/office/drawing/2014/main" id="{286ED7FB-4121-E697-0C8A-D1C27E575B8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74237" y="3038998"/>
            <a:ext cx="3959712" cy="3546011"/>
          </a:xfrm>
          <a:prstGeom prst="rect">
            <a:avLst/>
          </a:prstGeom>
        </p:spPr>
      </p:pic>
      <p:pic>
        <p:nvPicPr>
          <p:cNvPr id="16" name="Picture 15">
            <a:extLst>
              <a:ext uri="{FF2B5EF4-FFF2-40B4-BE49-F238E27FC236}">
                <a16:creationId xmlns:a16="http://schemas.microsoft.com/office/drawing/2014/main" id="{8B3ABB11-51E1-8F1D-24FB-27B7531981F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98967" y="2953561"/>
            <a:ext cx="3505237" cy="3579291"/>
          </a:xfrm>
          <a:prstGeom prst="rect">
            <a:avLst/>
          </a:prstGeom>
        </p:spPr>
      </p:pic>
      <p:pic>
        <p:nvPicPr>
          <p:cNvPr id="18" name="Picture 17">
            <a:extLst>
              <a:ext uri="{FF2B5EF4-FFF2-40B4-BE49-F238E27FC236}">
                <a16:creationId xmlns:a16="http://schemas.microsoft.com/office/drawing/2014/main" id="{F8D90DA3-CADB-3B79-C6B8-5D8DFCD451A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0552551">
            <a:off x="7562248" y="740598"/>
            <a:ext cx="2333264" cy="2469711"/>
          </a:xfrm>
          <a:prstGeom prst="rect">
            <a:avLst/>
          </a:prstGeom>
        </p:spPr>
      </p:pic>
      <p:sp>
        <p:nvSpPr>
          <p:cNvPr id="3" name="TextBox 2">
            <a:extLst>
              <a:ext uri="{FF2B5EF4-FFF2-40B4-BE49-F238E27FC236}">
                <a16:creationId xmlns:a16="http://schemas.microsoft.com/office/drawing/2014/main" id="{1CC65F11-BCED-253F-4D18-719ECADB1CC4}"/>
              </a:ext>
            </a:extLst>
          </p:cNvPr>
          <p:cNvSpPr txBox="1"/>
          <p:nvPr/>
        </p:nvSpPr>
        <p:spPr>
          <a:xfrm>
            <a:off x="1045953" y="244191"/>
            <a:ext cx="9989296" cy="408125"/>
          </a:xfrm>
          <a:prstGeom prst="rect">
            <a:avLst/>
          </a:prstGeom>
          <a:noFill/>
        </p:spPr>
        <p:txBody>
          <a:bodyPr wrap="square" rtlCol="0">
            <a:spAutoFit/>
          </a:bodyPr>
          <a:lstStyle/>
          <a:p>
            <a:r>
              <a:rPr lang="en-IE" sz="2052" b="1" dirty="0">
                <a:solidFill>
                  <a:schemeClr val="bg1"/>
                </a:solidFill>
                <a:latin typeface="Tahoma" panose="020B0604030504040204" pitchFamily="34" charset="0"/>
                <a:ea typeface="Tahoma" panose="020B0604030504040204" pitchFamily="34" charset="0"/>
                <a:cs typeface="Tahoma" panose="020B0604030504040204" pitchFamily="34" charset="0"/>
              </a:rPr>
              <a:t>Who are we solving a problem for?</a:t>
            </a:r>
          </a:p>
        </p:txBody>
      </p:sp>
      <p:pic>
        <p:nvPicPr>
          <p:cNvPr id="7" name="Picture 6" descr="A circular white sign with blue and green outline&#10;&#10;AI-generated content may be incorrect.">
            <a:extLst>
              <a:ext uri="{FF2B5EF4-FFF2-40B4-BE49-F238E27FC236}">
                <a16:creationId xmlns:a16="http://schemas.microsoft.com/office/drawing/2014/main" id="{E94BC7B0-7872-E807-7732-FF158420B5E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13636" y="87836"/>
            <a:ext cx="639529" cy="644118"/>
          </a:xfrm>
          <a:prstGeom prst="rect">
            <a:avLst/>
          </a:prstGeom>
        </p:spPr>
      </p:pic>
    </p:spTree>
    <p:extLst>
      <p:ext uri="{BB962C8B-B14F-4D97-AF65-F5344CB8AC3E}">
        <p14:creationId xmlns:p14="http://schemas.microsoft.com/office/powerpoint/2010/main" val="1438897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10">
            <a:extLst>
              <a:ext uri="{FF2B5EF4-FFF2-40B4-BE49-F238E27FC236}">
                <a16:creationId xmlns:a16="http://schemas.microsoft.com/office/drawing/2014/main" id="{2E636D2C-28CC-875E-18C2-7150C88B9832}"/>
              </a:ext>
            </a:extLst>
          </p:cNvPr>
          <p:cNvGrpSpPr/>
          <p:nvPr/>
        </p:nvGrpSpPr>
        <p:grpSpPr>
          <a:xfrm>
            <a:off x="-12612" y="-77813"/>
            <a:ext cx="12190326" cy="1054110"/>
            <a:chOff x="0" y="1473"/>
            <a:chExt cx="10692130" cy="924560"/>
          </a:xfrm>
        </p:grpSpPr>
        <p:sp>
          <p:nvSpPr>
            <p:cNvPr id="6" name="object 11">
              <a:extLst>
                <a:ext uri="{FF2B5EF4-FFF2-40B4-BE49-F238E27FC236}">
                  <a16:creationId xmlns:a16="http://schemas.microsoft.com/office/drawing/2014/main" id="{B7EB9B4E-6711-5323-CEFC-2F90AA6DC68F}"/>
                </a:ext>
              </a:extLst>
            </p:cNvPr>
            <p:cNvSpPr/>
            <p:nvPr/>
          </p:nvSpPr>
          <p:spPr>
            <a:xfrm>
              <a:off x="0" y="1473"/>
              <a:ext cx="10692130" cy="924560"/>
            </a:xfrm>
            <a:custGeom>
              <a:avLst/>
              <a:gdLst/>
              <a:ahLst/>
              <a:cxnLst/>
              <a:rect l="l" t="t" r="r" b="b"/>
              <a:pathLst>
                <a:path w="10692130" h="924560">
                  <a:moveTo>
                    <a:pt x="0" y="0"/>
                  </a:moveTo>
                  <a:lnTo>
                    <a:pt x="0" y="923937"/>
                  </a:lnTo>
                  <a:lnTo>
                    <a:pt x="10692003" y="923937"/>
                  </a:lnTo>
                  <a:lnTo>
                    <a:pt x="10692003" y="0"/>
                  </a:lnTo>
                  <a:lnTo>
                    <a:pt x="0" y="0"/>
                  </a:lnTo>
                  <a:close/>
                </a:path>
              </a:pathLst>
            </a:custGeom>
            <a:solidFill>
              <a:srgbClr val="05B259"/>
            </a:solidFill>
          </p:spPr>
          <p:txBody>
            <a:bodyPr wrap="square" lIns="0" tIns="0" rIns="0" bIns="0" rtlCol="0"/>
            <a:lstStyle/>
            <a:p>
              <a:endParaRPr sz="1154"/>
            </a:p>
          </p:txBody>
        </p:sp>
        <p:pic>
          <p:nvPicPr>
            <p:cNvPr id="7" name="object 12">
              <a:extLst>
                <a:ext uri="{FF2B5EF4-FFF2-40B4-BE49-F238E27FC236}">
                  <a16:creationId xmlns:a16="http://schemas.microsoft.com/office/drawing/2014/main" id="{6928C27E-DC59-64D8-1FAE-5B2487229FDD}"/>
                </a:ext>
              </a:extLst>
            </p:cNvPr>
            <p:cNvPicPr/>
            <p:nvPr/>
          </p:nvPicPr>
          <p:blipFill>
            <a:blip r:embed="rId2" cstate="email">
              <a:extLst>
                <a:ext uri="{28A0092B-C50C-407E-A947-70E740481C1C}">
                  <a14:useLocalDpi xmlns:a14="http://schemas.microsoft.com/office/drawing/2010/main"/>
                </a:ext>
              </a:extLst>
            </a:blip>
            <a:stretch>
              <a:fillRect/>
            </a:stretch>
          </p:blipFill>
          <p:spPr>
            <a:xfrm>
              <a:off x="10113573" y="143522"/>
              <a:ext cx="410365" cy="598563"/>
            </a:xfrm>
            <a:prstGeom prst="rect">
              <a:avLst/>
            </a:prstGeom>
          </p:spPr>
        </p:pic>
      </p:grpSp>
      <p:sp>
        <p:nvSpPr>
          <p:cNvPr id="10" name="TextBox 9">
            <a:extLst>
              <a:ext uri="{FF2B5EF4-FFF2-40B4-BE49-F238E27FC236}">
                <a16:creationId xmlns:a16="http://schemas.microsoft.com/office/drawing/2014/main" id="{7360C5BC-56E5-4193-3F29-98F57414BB0E}"/>
              </a:ext>
            </a:extLst>
          </p:cNvPr>
          <p:cNvSpPr txBox="1"/>
          <p:nvPr/>
        </p:nvSpPr>
        <p:spPr>
          <a:xfrm>
            <a:off x="853165" y="221294"/>
            <a:ext cx="9989296" cy="408125"/>
          </a:xfrm>
          <a:prstGeom prst="rect">
            <a:avLst/>
          </a:prstGeom>
          <a:noFill/>
        </p:spPr>
        <p:txBody>
          <a:bodyPr wrap="square" rtlCol="0">
            <a:spAutoFit/>
          </a:bodyPr>
          <a:lstStyle/>
          <a:p>
            <a:r>
              <a:rPr lang="en-IE" sz="2052" b="1" dirty="0">
                <a:solidFill>
                  <a:schemeClr val="bg1"/>
                </a:solidFill>
                <a:latin typeface="Tahoma" panose="020B0604030504040204" pitchFamily="34" charset="0"/>
                <a:ea typeface="Tahoma" panose="020B0604030504040204" pitchFamily="34" charset="0"/>
                <a:cs typeface="Tahoma" panose="020B0604030504040204" pitchFamily="34" charset="0"/>
              </a:rPr>
              <a:t>Who is your Persona?</a:t>
            </a:r>
          </a:p>
        </p:txBody>
      </p:sp>
      <p:sp>
        <p:nvSpPr>
          <p:cNvPr id="4" name="Rectangle 3">
            <a:extLst>
              <a:ext uri="{FF2B5EF4-FFF2-40B4-BE49-F238E27FC236}">
                <a16:creationId xmlns:a16="http://schemas.microsoft.com/office/drawing/2014/main" id="{15E3F354-9DF2-82E4-CA88-0EB825B856A7}"/>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8" name="Picture 7">
            <a:extLst>
              <a:ext uri="{FF2B5EF4-FFF2-40B4-BE49-F238E27FC236}">
                <a16:creationId xmlns:a16="http://schemas.microsoft.com/office/drawing/2014/main" id="{75F3B573-8F2C-7C2A-E509-376DE29B7D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8668" y="1190854"/>
            <a:ext cx="3629088" cy="5127440"/>
          </a:xfrm>
          <a:prstGeom prst="rect">
            <a:avLst/>
          </a:prstGeom>
        </p:spPr>
      </p:pic>
      <p:pic>
        <p:nvPicPr>
          <p:cNvPr id="15" name="Picture 14">
            <a:extLst>
              <a:ext uri="{FF2B5EF4-FFF2-40B4-BE49-F238E27FC236}">
                <a16:creationId xmlns:a16="http://schemas.microsoft.com/office/drawing/2014/main" id="{4260A990-9239-AACF-0FBA-3896DBD05A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01567" y="1190854"/>
            <a:ext cx="5718039" cy="3976595"/>
          </a:xfrm>
          <a:prstGeom prst="rect">
            <a:avLst/>
          </a:prstGeom>
        </p:spPr>
      </p:pic>
      <p:pic>
        <p:nvPicPr>
          <p:cNvPr id="11" name="Picture 10">
            <a:extLst>
              <a:ext uri="{FF2B5EF4-FFF2-40B4-BE49-F238E27FC236}">
                <a16:creationId xmlns:a16="http://schemas.microsoft.com/office/drawing/2014/main" id="{5F197E5F-2EB9-9DDE-BDF0-E956BA9A58C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761864">
            <a:off x="9604517" y="2398230"/>
            <a:ext cx="3403811" cy="4852585"/>
          </a:xfrm>
          <a:prstGeom prst="rect">
            <a:avLst/>
          </a:prstGeom>
        </p:spPr>
      </p:pic>
      <p:pic>
        <p:nvPicPr>
          <p:cNvPr id="17" name="Picture 16" descr="A circular white sign with blue and green outline&#10;&#10;AI-generated content may be incorrect.">
            <a:extLst>
              <a:ext uri="{FF2B5EF4-FFF2-40B4-BE49-F238E27FC236}">
                <a16:creationId xmlns:a16="http://schemas.microsoft.com/office/drawing/2014/main" id="{19DBB0A9-C3B1-704C-265B-5170F9674B9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3636" y="87836"/>
            <a:ext cx="639529" cy="644118"/>
          </a:xfrm>
          <a:prstGeom prst="rect">
            <a:avLst/>
          </a:prstGeom>
        </p:spPr>
      </p:pic>
    </p:spTree>
    <p:extLst>
      <p:ext uri="{BB962C8B-B14F-4D97-AF65-F5344CB8AC3E}">
        <p14:creationId xmlns:p14="http://schemas.microsoft.com/office/powerpoint/2010/main" val="2311769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5CCB1-C5A1-254E-4A4F-547B8DF9BD2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7198311-A289-A2B4-A4B3-676858646CCD}"/>
              </a:ext>
            </a:extLst>
          </p:cNvPr>
          <p:cNvSpPr/>
          <p:nvPr/>
        </p:nvSpPr>
        <p:spPr>
          <a:xfrm>
            <a:off x="55" y="9559"/>
            <a:ext cx="12191887" cy="129507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16" name="Rectangle 15">
            <a:extLst>
              <a:ext uri="{FF2B5EF4-FFF2-40B4-BE49-F238E27FC236}">
                <a16:creationId xmlns:a16="http://schemas.microsoft.com/office/drawing/2014/main" id="{7E747C78-2B0D-9603-CFCA-CB9141658556}"/>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6A659419-8A8F-9951-F614-4FE01EFFC3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89284" y="87836"/>
            <a:ext cx="880498" cy="1078982"/>
          </a:xfrm>
          <a:prstGeom prst="rect">
            <a:avLst/>
          </a:prstGeom>
        </p:spPr>
      </p:pic>
      <p:sp>
        <p:nvSpPr>
          <p:cNvPr id="12" name="TextBox 11">
            <a:extLst>
              <a:ext uri="{FF2B5EF4-FFF2-40B4-BE49-F238E27FC236}">
                <a16:creationId xmlns:a16="http://schemas.microsoft.com/office/drawing/2014/main" id="{2ADCD995-FB07-5C4B-E172-A92E9E2013BC}"/>
              </a:ext>
            </a:extLst>
          </p:cNvPr>
          <p:cNvSpPr txBox="1"/>
          <p:nvPr/>
        </p:nvSpPr>
        <p:spPr>
          <a:xfrm>
            <a:off x="3042275" y="1730201"/>
            <a:ext cx="6107446" cy="461665"/>
          </a:xfrm>
          <a:prstGeom prst="rect">
            <a:avLst/>
          </a:prstGeom>
          <a:noFill/>
        </p:spPr>
        <p:txBody>
          <a:bodyPr wrap="square">
            <a:spAutoFit/>
          </a:bodyPr>
          <a:lstStyle/>
          <a:p>
            <a:pPr defTabSz="914322"/>
            <a:r>
              <a:rPr lang="en-US" sz="2400" b="1">
                <a:solidFill>
                  <a:srgbClr val="00B050"/>
                </a:solidFill>
                <a:latin typeface="Tahoma" panose="020B0604030504040204" pitchFamily="34" charset="0"/>
                <a:ea typeface="Tahoma" panose="020B0604030504040204" pitchFamily="34" charset="0"/>
                <a:cs typeface="Tahoma" panose="020B0604030504040204" pitchFamily="34" charset="0"/>
              </a:rPr>
              <a:t>Module 3 – </a:t>
            </a:r>
            <a:r>
              <a:rPr lang="en-IE" sz="2400" b="1">
                <a:solidFill>
                  <a:prstClr val="black"/>
                </a:solidFill>
                <a:latin typeface="Aptos" panose="02110004020202020204"/>
              </a:rPr>
              <a:t>Define the problem</a:t>
            </a:r>
            <a:endParaRPr lang="en-US" sz="2400" b="1">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6" name="Title 1">
            <a:extLst>
              <a:ext uri="{FF2B5EF4-FFF2-40B4-BE49-F238E27FC236}">
                <a16:creationId xmlns:a16="http://schemas.microsoft.com/office/drawing/2014/main" id="{4CADB32B-ACBA-455D-BBD4-0BF56E31527A}"/>
              </a:ext>
            </a:extLst>
          </p:cNvPr>
          <p:cNvSpPr txBox="1">
            <a:spLocks/>
          </p:cNvSpPr>
          <p:nvPr/>
        </p:nvSpPr>
        <p:spPr>
          <a:xfrm>
            <a:off x="1109518" y="33"/>
            <a:ext cx="9143915" cy="1295071"/>
          </a:xfrm>
          <a:prstGeom prst="rect">
            <a:avLst/>
          </a:prstGeom>
        </p:spPr>
        <p:txBody>
          <a:bodyPr vert="horz" lIns="91439" tIns="45720" rIns="91439"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22"/>
            <a:r>
              <a:rPr lang="en-US" sz="4399" b="1">
                <a:solidFill>
                  <a:prstClr val="white"/>
                </a:solidFill>
                <a:latin typeface="Tahoma" panose="020B0604030504040204" pitchFamily="34" charset="0"/>
                <a:ea typeface="Tahoma" panose="020B0604030504040204" pitchFamily="34" charset="0"/>
                <a:cs typeface="Tahoma" panose="020B0604030504040204" pitchFamily="34" charset="0"/>
              </a:rPr>
              <a:t>Climate Justice Project</a:t>
            </a:r>
            <a:endParaRPr lang="en-IE" sz="4399"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descr="A circular white sign with blue and green outline&#10;&#10;AI-generated content may be incorrect.">
            <a:extLst>
              <a:ext uri="{FF2B5EF4-FFF2-40B4-BE49-F238E27FC236}">
                <a16:creationId xmlns:a16="http://schemas.microsoft.com/office/drawing/2014/main" id="{C38ED65A-5472-45C0-F6C8-C6C3B7D6E8F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72717" y="2308087"/>
            <a:ext cx="3629348" cy="3655392"/>
          </a:xfrm>
          <a:prstGeom prst="rect">
            <a:avLst/>
          </a:prstGeom>
        </p:spPr>
      </p:pic>
    </p:spTree>
    <p:extLst>
      <p:ext uri="{BB962C8B-B14F-4D97-AF65-F5344CB8AC3E}">
        <p14:creationId xmlns:p14="http://schemas.microsoft.com/office/powerpoint/2010/main" val="3480578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4" y="3121"/>
            <a:ext cx="12190326" cy="997797"/>
          </a:xfrm>
          <a:custGeom>
            <a:avLst/>
            <a:gdLst/>
            <a:ahLst/>
            <a:cxnLst/>
            <a:rect l="l" t="t" r="r" b="b"/>
            <a:pathLst>
              <a:path w="10692130" h="913765">
                <a:moveTo>
                  <a:pt x="10692003" y="0"/>
                </a:moveTo>
                <a:lnTo>
                  <a:pt x="0" y="0"/>
                </a:lnTo>
                <a:lnTo>
                  <a:pt x="0" y="913155"/>
                </a:lnTo>
                <a:lnTo>
                  <a:pt x="10692003" y="913155"/>
                </a:lnTo>
                <a:lnTo>
                  <a:pt x="10692003" y="0"/>
                </a:lnTo>
                <a:close/>
              </a:path>
            </a:pathLst>
          </a:custGeom>
          <a:solidFill>
            <a:srgbClr val="05B259"/>
          </a:solidFill>
        </p:spPr>
        <p:txBody>
          <a:bodyPr wrap="square" lIns="0" tIns="0" rIns="0" bIns="0" rtlCol="0"/>
          <a:lstStyle/>
          <a:p>
            <a:endParaRPr sz="1154"/>
          </a:p>
        </p:txBody>
      </p:sp>
      <p:sp>
        <p:nvSpPr>
          <p:cNvPr id="9" name="object 9"/>
          <p:cNvSpPr txBox="1">
            <a:spLocks noGrp="1"/>
          </p:cNvSpPr>
          <p:nvPr>
            <p:ph type="title"/>
          </p:nvPr>
        </p:nvSpPr>
        <p:spPr>
          <a:xfrm>
            <a:off x="1042667" y="159019"/>
            <a:ext cx="12640199" cy="668647"/>
          </a:xfrm>
          <a:prstGeom prst="rect">
            <a:avLst/>
          </a:prstGeom>
        </p:spPr>
        <p:txBody>
          <a:bodyPr vert="horz" wrap="square" lIns="0" tIns="14480" rIns="0" bIns="0" rtlCol="0" anchor="ctr">
            <a:spAutoFit/>
          </a:bodyPr>
          <a:lstStyle/>
          <a:p>
            <a:pPr marL="14478">
              <a:lnSpc>
                <a:spcPts val="2713"/>
              </a:lnSpc>
              <a:spcBef>
                <a:spcPts val="114"/>
              </a:spcBef>
            </a:pPr>
            <a:r>
              <a:rPr sz="3199" b="1" dirty="0">
                <a:solidFill>
                  <a:schemeClr val="bg1"/>
                </a:solidFill>
                <a:latin typeface="Tahoma" panose="020B0604030504040204" pitchFamily="34" charset="0"/>
                <a:ea typeface="Tahoma" panose="020B0604030504040204" pitchFamily="34" charset="0"/>
                <a:cs typeface="Tahoma" panose="020B0604030504040204" pitchFamily="34" charset="0"/>
              </a:rPr>
              <a:t>What’s</a:t>
            </a:r>
            <a:r>
              <a:rPr sz="3199" b="1" spc="-85"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sz="3199" b="1" dirty="0">
                <a:solidFill>
                  <a:schemeClr val="bg1"/>
                </a:solidFill>
                <a:latin typeface="Tahoma" panose="020B0604030504040204" pitchFamily="34" charset="0"/>
                <a:ea typeface="Tahoma" panose="020B0604030504040204" pitchFamily="34" charset="0"/>
                <a:cs typeface="Tahoma" panose="020B0604030504040204" pitchFamily="34" charset="0"/>
              </a:rPr>
              <a:t>your</a:t>
            </a:r>
            <a:r>
              <a:rPr sz="3199" b="1" spc="-8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sz="3199" b="1" spc="-12" dirty="0">
                <a:solidFill>
                  <a:schemeClr val="bg1"/>
                </a:solidFill>
                <a:latin typeface="Tahoma" panose="020B0604030504040204" pitchFamily="34" charset="0"/>
                <a:ea typeface="Tahoma" panose="020B0604030504040204" pitchFamily="34" charset="0"/>
                <a:cs typeface="Tahoma" panose="020B0604030504040204" pitchFamily="34" charset="0"/>
              </a:rPr>
              <a:t>problem?</a:t>
            </a:r>
          </a:p>
          <a:p>
            <a:pPr marL="14478">
              <a:lnSpc>
                <a:spcPts val="2440"/>
              </a:lnSpc>
            </a:pPr>
            <a:r>
              <a:rPr sz="2052" spc="-23" dirty="0">
                <a:solidFill>
                  <a:schemeClr val="bg1"/>
                </a:solidFill>
                <a:latin typeface="Tahoma" panose="020B0604030504040204" pitchFamily="34" charset="0"/>
                <a:ea typeface="Tahoma" panose="020B0604030504040204" pitchFamily="34" charset="0"/>
                <a:cs typeface="Tahoma" panose="020B0604030504040204" pitchFamily="34" charset="0"/>
              </a:rPr>
              <a:t>Tell</a:t>
            </a:r>
            <a:r>
              <a:rPr sz="2052" spc="-63"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sz="2052" dirty="0">
                <a:solidFill>
                  <a:schemeClr val="bg1"/>
                </a:solidFill>
                <a:latin typeface="Tahoma" panose="020B0604030504040204" pitchFamily="34" charset="0"/>
                <a:ea typeface="Tahoma" panose="020B0604030504040204" pitchFamily="34" charset="0"/>
                <a:cs typeface="Tahoma" panose="020B0604030504040204" pitchFamily="34" charset="0"/>
              </a:rPr>
              <a:t>your</a:t>
            </a:r>
            <a:r>
              <a:rPr sz="2052" spc="-63"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052" spc="-12" dirty="0">
                <a:solidFill>
                  <a:schemeClr val="bg1"/>
                </a:solidFill>
                <a:latin typeface="Tahoma" panose="020B0604030504040204" pitchFamily="34" charset="0"/>
                <a:ea typeface="Tahoma" panose="020B0604030504040204" pitchFamily="34" charset="0"/>
                <a:cs typeface="Tahoma" panose="020B0604030504040204" pitchFamily="34" charset="0"/>
              </a:rPr>
              <a:t>person</a:t>
            </a:r>
            <a:r>
              <a:rPr sz="2052" spc="-12" dirty="0">
                <a:solidFill>
                  <a:schemeClr val="bg1"/>
                </a:solidFill>
                <a:latin typeface="Tahoma" panose="020B0604030504040204" pitchFamily="34" charset="0"/>
                <a:ea typeface="Tahoma" panose="020B0604030504040204" pitchFamily="34" charset="0"/>
                <a:cs typeface="Tahoma" panose="020B0604030504040204" pitchFamily="34" charset="0"/>
              </a:rPr>
              <a:t>’s</a:t>
            </a:r>
            <a:r>
              <a:rPr sz="2052" spc="-57"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sz="2052" dirty="0">
                <a:solidFill>
                  <a:schemeClr val="bg1"/>
                </a:solidFill>
                <a:latin typeface="Tahoma" panose="020B0604030504040204" pitchFamily="34" charset="0"/>
                <a:ea typeface="Tahoma" panose="020B0604030504040204" pitchFamily="34" charset="0"/>
                <a:cs typeface="Tahoma" panose="020B0604030504040204" pitchFamily="34" charset="0"/>
              </a:rPr>
              <a:t>story</a:t>
            </a:r>
            <a:r>
              <a:rPr sz="2052" spc="-63"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IE" sz="2052" dirty="0">
                <a:solidFill>
                  <a:schemeClr val="bg1"/>
                </a:solidFill>
                <a:latin typeface="Tahoma" panose="020B0604030504040204" pitchFamily="34" charset="0"/>
                <a:ea typeface="Tahoma" panose="020B0604030504040204" pitchFamily="34" charset="0"/>
                <a:cs typeface="Tahoma" panose="020B0604030504040204" pitchFamily="34" charset="0"/>
              </a:rPr>
              <a:t>and discover what their exact problem is!</a:t>
            </a:r>
            <a:endParaRPr sz="2052"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descr="A logo of a person with flowers and open book&#10;&#10;Description automatically generated">
            <a:extLst>
              <a:ext uri="{FF2B5EF4-FFF2-40B4-BE49-F238E27FC236}">
                <a16:creationId xmlns:a16="http://schemas.microsoft.com/office/drawing/2014/main" id="{ED7C471C-F295-E48A-3888-B0414532ED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62521" y="87837"/>
            <a:ext cx="707260" cy="866693"/>
          </a:xfrm>
          <a:prstGeom prst="rect">
            <a:avLst/>
          </a:prstGeom>
        </p:spPr>
      </p:pic>
      <p:sp>
        <p:nvSpPr>
          <p:cNvPr id="5" name="Rectangle 4">
            <a:extLst>
              <a:ext uri="{FF2B5EF4-FFF2-40B4-BE49-F238E27FC236}">
                <a16:creationId xmlns:a16="http://schemas.microsoft.com/office/drawing/2014/main" id="{926C0D30-2FA6-B0C5-2B4D-1396BC7BFED6}"/>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7" name="Picture 6">
            <a:extLst>
              <a:ext uri="{FF2B5EF4-FFF2-40B4-BE49-F238E27FC236}">
                <a16:creationId xmlns:a16="http://schemas.microsoft.com/office/drawing/2014/main" id="{CE5D7C4C-E43B-C212-1392-F2134A5B121C}"/>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244600" y="997356"/>
            <a:ext cx="9283700" cy="5539058"/>
          </a:xfrm>
          <a:prstGeom prst="rect">
            <a:avLst/>
          </a:prstGeom>
        </p:spPr>
      </p:pic>
      <p:pic>
        <p:nvPicPr>
          <p:cNvPr id="10" name="Picture 9" descr="A circular white sign with blue and green outline&#10;&#10;AI-generated content may be incorrect.">
            <a:extLst>
              <a:ext uri="{FF2B5EF4-FFF2-40B4-BE49-F238E27FC236}">
                <a16:creationId xmlns:a16="http://schemas.microsoft.com/office/drawing/2014/main" id="{84D30A58-DAA9-618C-70BE-23893D087E7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3636" y="87836"/>
            <a:ext cx="639529" cy="644118"/>
          </a:xfrm>
          <a:prstGeom prst="rect">
            <a:avLst/>
          </a:prstGeom>
        </p:spPr>
      </p:pic>
    </p:spTree>
    <p:extLst>
      <p:ext uri="{BB962C8B-B14F-4D97-AF65-F5344CB8AC3E}">
        <p14:creationId xmlns:p14="http://schemas.microsoft.com/office/powerpoint/2010/main" val="234576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7" y="3089"/>
            <a:ext cx="12190439" cy="997806"/>
          </a:xfrm>
          <a:custGeom>
            <a:avLst/>
            <a:gdLst/>
            <a:ahLst/>
            <a:cxnLst/>
            <a:rect l="l" t="t" r="r" b="b"/>
            <a:pathLst>
              <a:path w="10692130" h="913765">
                <a:moveTo>
                  <a:pt x="10692003" y="0"/>
                </a:moveTo>
                <a:lnTo>
                  <a:pt x="0" y="0"/>
                </a:lnTo>
                <a:lnTo>
                  <a:pt x="0" y="913155"/>
                </a:lnTo>
                <a:lnTo>
                  <a:pt x="10692003" y="913155"/>
                </a:lnTo>
                <a:lnTo>
                  <a:pt x="10692003" y="0"/>
                </a:lnTo>
                <a:close/>
              </a:path>
            </a:pathLst>
          </a:custGeom>
          <a:solidFill>
            <a:srgbClr val="05B259"/>
          </a:solidFill>
        </p:spPr>
        <p:txBody>
          <a:bodyPr wrap="square" lIns="0" tIns="0" rIns="0" bIns="0" rtlCol="0"/>
          <a:lstStyle/>
          <a:p>
            <a:endParaRPr sz="1154"/>
          </a:p>
        </p:txBody>
      </p:sp>
      <p:sp>
        <p:nvSpPr>
          <p:cNvPr id="9" name="object 9"/>
          <p:cNvSpPr txBox="1">
            <a:spLocks noGrp="1"/>
          </p:cNvSpPr>
          <p:nvPr>
            <p:ph type="title"/>
          </p:nvPr>
        </p:nvSpPr>
        <p:spPr>
          <a:xfrm>
            <a:off x="1042620" y="158991"/>
            <a:ext cx="12640316" cy="668647"/>
          </a:xfrm>
          <a:prstGeom prst="rect">
            <a:avLst/>
          </a:prstGeom>
        </p:spPr>
        <p:txBody>
          <a:bodyPr vert="horz" wrap="square" lIns="0" tIns="14480" rIns="0" bIns="0" rtlCol="0" anchor="ctr">
            <a:spAutoFit/>
          </a:bodyPr>
          <a:lstStyle/>
          <a:p>
            <a:pPr marL="14479">
              <a:lnSpc>
                <a:spcPts val="2713"/>
              </a:lnSpc>
              <a:spcBef>
                <a:spcPts val="114"/>
              </a:spcBef>
            </a:pPr>
            <a:r>
              <a:rPr sz="3200" b="1">
                <a:solidFill>
                  <a:schemeClr val="bg1"/>
                </a:solidFill>
                <a:latin typeface="Tahoma" panose="020B0604030504040204" pitchFamily="34" charset="0"/>
                <a:ea typeface="Tahoma" panose="020B0604030504040204" pitchFamily="34" charset="0"/>
                <a:cs typeface="Tahoma" panose="020B0604030504040204" pitchFamily="34" charset="0"/>
              </a:rPr>
              <a:t>What’s</a:t>
            </a:r>
            <a:r>
              <a:rPr sz="3200" b="1" spc="-85">
                <a:solidFill>
                  <a:schemeClr val="bg1"/>
                </a:solidFill>
                <a:latin typeface="Tahoma" panose="020B0604030504040204" pitchFamily="34" charset="0"/>
                <a:ea typeface="Tahoma" panose="020B0604030504040204" pitchFamily="34" charset="0"/>
                <a:cs typeface="Tahoma" panose="020B0604030504040204" pitchFamily="34" charset="0"/>
              </a:rPr>
              <a:t> </a:t>
            </a:r>
            <a:r>
              <a:rPr sz="3200" b="1">
                <a:solidFill>
                  <a:schemeClr val="bg1"/>
                </a:solidFill>
                <a:latin typeface="Tahoma" panose="020B0604030504040204" pitchFamily="34" charset="0"/>
                <a:ea typeface="Tahoma" panose="020B0604030504040204" pitchFamily="34" charset="0"/>
                <a:cs typeface="Tahoma" panose="020B0604030504040204" pitchFamily="34" charset="0"/>
              </a:rPr>
              <a:t>your</a:t>
            </a:r>
            <a:r>
              <a:rPr sz="3200" b="1" spc="-80">
                <a:solidFill>
                  <a:schemeClr val="bg1"/>
                </a:solidFill>
                <a:latin typeface="Tahoma" panose="020B0604030504040204" pitchFamily="34" charset="0"/>
                <a:ea typeface="Tahoma" panose="020B0604030504040204" pitchFamily="34" charset="0"/>
                <a:cs typeface="Tahoma" panose="020B0604030504040204" pitchFamily="34" charset="0"/>
              </a:rPr>
              <a:t> </a:t>
            </a:r>
            <a:r>
              <a:rPr sz="3200" b="1" spc="-12">
                <a:solidFill>
                  <a:schemeClr val="bg1"/>
                </a:solidFill>
                <a:latin typeface="Tahoma" panose="020B0604030504040204" pitchFamily="34" charset="0"/>
                <a:ea typeface="Tahoma" panose="020B0604030504040204" pitchFamily="34" charset="0"/>
                <a:cs typeface="Tahoma" panose="020B0604030504040204" pitchFamily="34" charset="0"/>
              </a:rPr>
              <a:t>problem?</a:t>
            </a:r>
          </a:p>
          <a:p>
            <a:pPr marL="14479">
              <a:lnSpc>
                <a:spcPts val="2440"/>
              </a:lnSpc>
            </a:pPr>
            <a:r>
              <a:rPr sz="2052" spc="-23">
                <a:solidFill>
                  <a:schemeClr val="bg1"/>
                </a:solidFill>
                <a:latin typeface="Tahoma" panose="020B0604030504040204" pitchFamily="34" charset="0"/>
                <a:ea typeface="Tahoma" panose="020B0604030504040204" pitchFamily="34" charset="0"/>
                <a:cs typeface="Tahoma" panose="020B0604030504040204" pitchFamily="34" charset="0"/>
              </a:rPr>
              <a:t>Tell</a:t>
            </a:r>
            <a:r>
              <a:rPr sz="2052" spc="-63">
                <a:solidFill>
                  <a:schemeClr val="bg1"/>
                </a:solidFill>
                <a:latin typeface="Tahoma" panose="020B0604030504040204" pitchFamily="34" charset="0"/>
                <a:ea typeface="Tahoma" panose="020B0604030504040204" pitchFamily="34" charset="0"/>
                <a:cs typeface="Tahoma" panose="020B0604030504040204" pitchFamily="34" charset="0"/>
              </a:rPr>
              <a:t> </a:t>
            </a:r>
            <a:r>
              <a:rPr sz="2052">
                <a:solidFill>
                  <a:schemeClr val="bg1"/>
                </a:solidFill>
                <a:latin typeface="Tahoma" panose="020B0604030504040204" pitchFamily="34" charset="0"/>
                <a:ea typeface="Tahoma" panose="020B0604030504040204" pitchFamily="34" charset="0"/>
                <a:cs typeface="Tahoma" panose="020B0604030504040204" pitchFamily="34" charset="0"/>
              </a:rPr>
              <a:t>your</a:t>
            </a:r>
            <a:r>
              <a:rPr sz="2052" spc="-63">
                <a:solidFill>
                  <a:schemeClr val="bg1"/>
                </a:solidFill>
                <a:latin typeface="Tahoma" panose="020B0604030504040204" pitchFamily="34" charset="0"/>
                <a:ea typeface="Tahoma" panose="020B0604030504040204" pitchFamily="34" charset="0"/>
                <a:cs typeface="Tahoma" panose="020B0604030504040204" pitchFamily="34" charset="0"/>
              </a:rPr>
              <a:t> </a:t>
            </a:r>
            <a:r>
              <a:rPr sz="2052" spc="-12">
                <a:solidFill>
                  <a:schemeClr val="bg1"/>
                </a:solidFill>
                <a:latin typeface="Tahoma" panose="020B0604030504040204" pitchFamily="34" charset="0"/>
                <a:ea typeface="Tahoma" panose="020B0604030504040204" pitchFamily="34" charset="0"/>
                <a:cs typeface="Tahoma" panose="020B0604030504040204" pitchFamily="34" charset="0"/>
              </a:rPr>
              <a:t>character’s</a:t>
            </a:r>
            <a:r>
              <a:rPr sz="2052" spc="-57">
                <a:solidFill>
                  <a:schemeClr val="bg1"/>
                </a:solidFill>
                <a:latin typeface="Tahoma" panose="020B0604030504040204" pitchFamily="34" charset="0"/>
                <a:ea typeface="Tahoma" panose="020B0604030504040204" pitchFamily="34" charset="0"/>
                <a:cs typeface="Tahoma" panose="020B0604030504040204" pitchFamily="34" charset="0"/>
              </a:rPr>
              <a:t> </a:t>
            </a:r>
            <a:r>
              <a:rPr sz="2052">
                <a:solidFill>
                  <a:schemeClr val="bg1"/>
                </a:solidFill>
                <a:latin typeface="Tahoma" panose="020B0604030504040204" pitchFamily="34" charset="0"/>
                <a:ea typeface="Tahoma" panose="020B0604030504040204" pitchFamily="34" charset="0"/>
                <a:cs typeface="Tahoma" panose="020B0604030504040204" pitchFamily="34" charset="0"/>
              </a:rPr>
              <a:t>story</a:t>
            </a:r>
            <a:r>
              <a:rPr sz="2052" spc="-63">
                <a:solidFill>
                  <a:schemeClr val="bg1"/>
                </a:solidFill>
                <a:latin typeface="Tahoma" panose="020B0604030504040204" pitchFamily="34" charset="0"/>
                <a:ea typeface="Tahoma" panose="020B0604030504040204" pitchFamily="34" charset="0"/>
                <a:cs typeface="Tahoma" panose="020B0604030504040204" pitchFamily="34" charset="0"/>
              </a:rPr>
              <a:t> </a:t>
            </a:r>
            <a:r>
              <a:rPr lang="en-IE" sz="2052">
                <a:solidFill>
                  <a:schemeClr val="bg1"/>
                </a:solidFill>
                <a:latin typeface="Tahoma" panose="020B0604030504040204" pitchFamily="34" charset="0"/>
                <a:ea typeface="Tahoma" panose="020B0604030504040204" pitchFamily="34" charset="0"/>
                <a:cs typeface="Tahoma" panose="020B0604030504040204" pitchFamily="34" charset="0"/>
              </a:rPr>
              <a:t>and discover what their exact problem is!</a:t>
            </a:r>
            <a:endParaRPr sz="2052">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descr="A logo of a person with flowers and open book&#10;&#10;Description automatically generated">
            <a:extLst>
              <a:ext uri="{FF2B5EF4-FFF2-40B4-BE49-F238E27FC236}">
                <a16:creationId xmlns:a16="http://schemas.microsoft.com/office/drawing/2014/main" id="{ED7C471C-F295-E48A-3888-B0414532ED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62568" y="87805"/>
            <a:ext cx="707267" cy="866701"/>
          </a:xfrm>
          <a:prstGeom prst="rect">
            <a:avLst/>
          </a:prstGeom>
        </p:spPr>
      </p:pic>
      <p:sp>
        <p:nvSpPr>
          <p:cNvPr id="6" name="Rectangle 5">
            <a:extLst>
              <a:ext uri="{FF2B5EF4-FFF2-40B4-BE49-F238E27FC236}">
                <a16:creationId xmlns:a16="http://schemas.microsoft.com/office/drawing/2014/main" id="{EC312381-FAE6-4FD3-D237-E4CBE1C8B632}"/>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14" name="Picture 13">
            <a:extLst>
              <a:ext uri="{FF2B5EF4-FFF2-40B4-BE49-F238E27FC236}">
                <a16:creationId xmlns:a16="http://schemas.microsoft.com/office/drawing/2014/main" id="{7D34C806-1129-714A-78E1-BD9C0A2B40EC}"/>
              </a:ext>
            </a:extLst>
          </p:cNvPr>
          <p:cNvPicPr>
            <a:picLocks noChangeAspect="1"/>
          </p:cNvPicPr>
          <p:nvPr/>
        </p:nvPicPr>
        <p:blipFill>
          <a:blip r:embed="rId4"/>
          <a:stretch>
            <a:fillRect/>
          </a:stretch>
        </p:blipFill>
        <p:spPr>
          <a:xfrm>
            <a:off x="2453622" y="1261644"/>
            <a:ext cx="7038478" cy="4837202"/>
          </a:xfrm>
          <a:prstGeom prst="rect">
            <a:avLst/>
          </a:prstGeom>
        </p:spPr>
      </p:pic>
      <p:pic>
        <p:nvPicPr>
          <p:cNvPr id="5" name="Picture 4" descr="A circular white sign with blue and green outline&#10;&#10;AI-generated content may be incorrect.">
            <a:extLst>
              <a:ext uri="{FF2B5EF4-FFF2-40B4-BE49-F238E27FC236}">
                <a16:creationId xmlns:a16="http://schemas.microsoft.com/office/drawing/2014/main" id="{7E96B9B5-BF6E-FC5D-C42C-E2E0317EC43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4020" y="158991"/>
            <a:ext cx="639529" cy="644118"/>
          </a:xfrm>
          <a:prstGeom prst="rect">
            <a:avLst/>
          </a:prstGeom>
        </p:spPr>
      </p:pic>
    </p:spTree>
    <p:extLst>
      <p:ext uri="{BB962C8B-B14F-4D97-AF65-F5344CB8AC3E}">
        <p14:creationId xmlns:p14="http://schemas.microsoft.com/office/powerpoint/2010/main" val="924587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154A6-258D-61E2-EE59-90830FD3C1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8617521-EBD7-7982-6267-2ADEDAA97397}"/>
              </a:ext>
            </a:extLst>
          </p:cNvPr>
          <p:cNvSpPr/>
          <p:nvPr/>
        </p:nvSpPr>
        <p:spPr>
          <a:xfrm>
            <a:off x="55" y="9559"/>
            <a:ext cx="12191887" cy="129507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16" name="Rectangle 15">
            <a:extLst>
              <a:ext uri="{FF2B5EF4-FFF2-40B4-BE49-F238E27FC236}">
                <a16:creationId xmlns:a16="http://schemas.microsoft.com/office/drawing/2014/main" id="{0C9F356D-BF0D-9710-0AC8-C8B68C8F00E9}"/>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ED12166C-3CB3-D331-D354-711D54C6DB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89284" y="87836"/>
            <a:ext cx="880498" cy="1078982"/>
          </a:xfrm>
          <a:prstGeom prst="rect">
            <a:avLst/>
          </a:prstGeom>
        </p:spPr>
      </p:pic>
      <p:sp>
        <p:nvSpPr>
          <p:cNvPr id="12" name="TextBox 11">
            <a:extLst>
              <a:ext uri="{FF2B5EF4-FFF2-40B4-BE49-F238E27FC236}">
                <a16:creationId xmlns:a16="http://schemas.microsoft.com/office/drawing/2014/main" id="{3477FBF9-F857-F21B-E209-690C2D0029C0}"/>
              </a:ext>
            </a:extLst>
          </p:cNvPr>
          <p:cNvSpPr txBox="1"/>
          <p:nvPr/>
        </p:nvSpPr>
        <p:spPr>
          <a:xfrm>
            <a:off x="2691470" y="1657005"/>
            <a:ext cx="6809056" cy="461665"/>
          </a:xfrm>
          <a:prstGeom prst="rect">
            <a:avLst/>
          </a:prstGeom>
          <a:noFill/>
        </p:spPr>
        <p:txBody>
          <a:bodyPr wrap="square">
            <a:spAutoFit/>
          </a:bodyPr>
          <a:lstStyle/>
          <a:p>
            <a:pPr defTabSz="914322"/>
            <a:r>
              <a:rPr lang="en-US" sz="2400" b="1">
                <a:solidFill>
                  <a:srgbClr val="00B050"/>
                </a:solidFill>
                <a:latin typeface="Tahoma" panose="020B0604030504040204" pitchFamily="34" charset="0"/>
                <a:ea typeface="Tahoma" panose="020B0604030504040204" pitchFamily="34" charset="0"/>
                <a:cs typeface="Tahoma" panose="020B0604030504040204" pitchFamily="34" charset="0"/>
              </a:rPr>
              <a:t>Module 4 – </a:t>
            </a:r>
            <a:r>
              <a:rPr lang="en-IE" sz="2400" b="1">
                <a:solidFill>
                  <a:prstClr val="black"/>
                </a:solidFill>
                <a:latin typeface="Aptos" panose="02110004020202020204"/>
              </a:rPr>
              <a:t>Generate and choose a Solution</a:t>
            </a:r>
            <a:endParaRPr lang="en-US" sz="2400" b="1">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6" name="Title 1">
            <a:extLst>
              <a:ext uri="{FF2B5EF4-FFF2-40B4-BE49-F238E27FC236}">
                <a16:creationId xmlns:a16="http://schemas.microsoft.com/office/drawing/2014/main" id="{B9B54C57-BBBF-C807-288A-E8B2B6582E40}"/>
              </a:ext>
            </a:extLst>
          </p:cNvPr>
          <p:cNvSpPr txBox="1">
            <a:spLocks/>
          </p:cNvSpPr>
          <p:nvPr/>
        </p:nvSpPr>
        <p:spPr>
          <a:xfrm>
            <a:off x="1109518" y="33"/>
            <a:ext cx="9143915" cy="1295071"/>
          </a:xfrm>
          <a:prstGeom prst="rect">
            <a:avLst/>
          </a:prstGeom>
        </p:spPr>
        <p:txBody>
          <a:bodyPr vert="horz" lIns="91439" tIns="45720" rIns="91439"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22"/>
            <a:r>
              <a:rPr lang="en-US" sz="4399" b="1">
                <a:solidFill>
                  <a:prstClr val="white"/>
                </a:solidFill>
                <a:latin typeface="Tahoma" panose="020B0604030504040204" pitchFamily="34" charset="0"/>
                <a:ea typeface="Tahoma" panose="020B0604030504040204" pitchFamily="34" charset="0"/>
                <a:cs typeface="Tahoma" panose="020B0604030504040204" pitchFamily="34" charset="0"/>
              </a:rPr>
              <a:t>Climate Justice Project</a:t>
            </a:r>
            <a:endParaRPr lang="en-IE" sz="4399"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descr="A circular white sign with blue and green outline&#10;&#10;AI-generated content may be incorrect.">
            <a:extLst>
              <a:ext uri="{FF2B5EF4-FFF2-40B4-BE49-F238E27FC236}">
                <a16:creationId xmlns:a16="http://schemas.microsoft.com/office/drawing/2014/main" id="{AC2288C7-4670-AE12-E341-91B3AA4CB3E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72717" y="2297043"/>
            <a:ext cx="3629348" cy="3655392"/>
          </a:xfrm>
          <a:prstGeom prst="rect">
            <a:avLst/>
          </a:prstGeom>
        </p:spPr>
      </p:pic>
    </p:spTree>
    <p:extLst>
      <p:ext uri="{BB962C8B-B14F-4D97-AF65-F5344CB8AC3E}">
        <p14:creationId xmlns:p14="http://schemas.microsoft.com/office/powerpoint/2010/main" val="3911730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object 4">
            <a:extLst>
              <a:ext uri="{FF2B5EF4-FFF2-40B4-BE49-F238E27FC236}">
                <a16:creationId xmlns:a16="http://schemas.microsoft.com/office/drawing/2014/main" id="{AEEF6914-CFBF-EB97-2E2C-AB44AF73DB39}"/>
              </a:ext>
            </a:extLst>
          </p:cNvPr>
          <p:cNvGrpSpPr/>
          <p:nvPr/>
        </p:nvGrpSpPr>
        <p:grpSpPr>
          <a:xfrm>
            <a:off x="5256323" y="0"/>
            <a:ext cx="6935621" cy="838924"/>
            <a:chOff x="0" y="0"/>
            <a:chExt cx="7560309" cy="925194"/>
          </a:xfrm>
        </p:grpSpPr>
        <p:sp>
          <p:nvSpPr>
            <p:cNvPr id="7" name="object 5">
              <a:extLst>
                <a:ext uri="{FF2B5EF4-FFF2-40B4-BE49-F238E27FC236}">
                  <a16:creationId xmlns:a16="http://schemas.microsoft.com/office/drawing/2014/main" id="{63E343F4-D017-C486-CFB1-A95493373AAA}"/>
                </a:ext>
              </a:extLst>
            </p:cNvPr>
            <p:cNvSpPr/>
            <p:nvPr/>
          </p:nvSpPr>
          <p:spPr>
            <a:xfrm>
              <a:off x="0" y="0"/>
              <a:ext cx="7560309" cy="925194"/>
            </a:xfrm>
            <a:custGeom>
              <a:avLst/>
              <a:gdLst/>
              <a:ahLst/>
              <a:cxnLst/>
              <a:rect l="l" t="t" r="r" b="b"/>
              <a:pathLst>
                <a:path w="7560309" h="925194">
                  <a:moveTo>
                    <a:pt x="7559992" y="0"/>
                  </a:moveTo>
                  <a:lnTo>
                    <a:pt x="0" y="0"/>
                  </a:lnTo>
                  <a:lnTo>
                    <a:pt x="0" y="924585"/>
                  </a:lnTo>
                  <a:lnTo>
                    <a:pt x="7559992" y="924585"/>
                  </a:lnTo>
                  <a:lnTo>
                    <a:pt x="7559992" y="0"/>
                  </a:lnTo>
                  <a:close/>
                </a:path>
              </a:pathLst>
            </a:custGeom>
            <a:solidFill>
              <a:srgbClr val="05B259"/>
            </a:solidFill>
          </p:spPr>
          <p:txBody>
            <a:bodyPr wrap="square" lIns="0" tIns="0" rIns="0" bIns="0" rtlCol="0"/>
            <a:lstStyle/>
            <a:p>
              <a:endParaRPr sz="1154"/>
            </a:p>
          </p:txBody>
        </p:sp>
        <p:pic>
          <p:nvPicPr>
            <p:cNvPr id="8" name="object 6">
              <a:extLst>
                <a:ext uri="{FF2B5EF4-FFF2-40B4-BE49-F238E27FC236}">
                  <a16:creationId xmlns:a16="http://schemas.microsoft.com/office/drawing/2014/main" id="{1BA28B74-5B51-C195-7CA2-9B076FF05B01}"/>
                </a:ext>
              </a:extLst>
            </p:cNvPr>
            <p:cNvPicPr/>
            <p:nvPr/>
          </p:nvPicPr>
          <p:blipFill>
            <a:blip r:embed="rId2" cstate="email">
              <a:extLst>
                <a:ext uri="{28A0092B-C50C-407E-A947-70E740481C1C}">
                  <a14:useLocalDpi xmlns:a14="http://schemas.microsoft.com/office/drawing/2010/main"/>
                </a:ext>
              </a:extLst>
            </a:blip>
            <a:stretch>
              <a:fillRect/>
            </a:stretch>
          </p:blipFill>
          <p:spPr>
            <a:xfrm>
              <a:off x="6944693" y="135073"/>
              <a:ext cx="410365" cy="598577"/>
            </a:xfrm>
            <a:prstGeom prst="rect">
              <a:avLst/>
            </a:prstGeom>
          </p:spPr>
        </p:pic>
      </p:grpSp>
      <p:sp>
        <p:nvSpPr>
          <p:cNvPr id="12" name="TextBox 11">
            <a:extLst>
              <a:ext uri="{FF2B5EF4-FFF2-40B4-BE49-F238E27FC236}">
                <a16:creationId xmlns:a16="http://schemas.microsoft.com/office/drawing/2014/main" id="{66431920-7277-1FB1-A0D5-62A4A9177C84}"/>
              </a:ext>
            </a:extLst>
          </p:cNvPr>
          <p:cNvSpPr txBox="1"/>
          <p:nvPr/>
        </p:nvSpPr>
        <p:spPr>
          <a:xfrm>
            <a:off x="5606376" y="194073"/>
            <a:ext cx="5473368" cy="408125"/>
          </a:xfrm>
          <a:prstGeom prst="rect">
            <a:avLst/>
          </a:prstGeom>
          <a:noFill/>
        </p:spPr>
        <p:txBody>
          <a:bodyPr wrap="square" rtlCol="0">
            <a:spAutoFit/>
          </a:bodyPr>
          <a:lstStyle/>
          <a:p>
            <a:r>
              <a:rPr lang="en-IE" sz="2052">
                <a:solidFill>
                  <a:schemeClr val="bg1"/>
                </a:solidFill>
                <a:latin typeface="Tahoma" panose="020B0604030504040204" pitchFamily="34" charset="0"/>
                <a:ea typeface="Tahoma" panose="020B0604030504040204" pitchFamily="34" charset="0"/>
                <a:cs typeface="Tahoma" panose="020B0604030504040204" pitchFamily="34" charset="0"/>
              </a:rPr>
              <a:t>IDEATING A SOLUTION</a:t>
            </a:r>
          </a:p>
        </p:txBody>
      </p:sp>
      <p:sp>
        <p:nvSpPr>
          <p:cNvPr id="3" name="Rectangle 2">
            <a:extLst>
              <a:ext uri="{FF2B5EF4-FFF2-40B4-BE49-F238E27FC236}">
                <a16:creationId xmlns:a16="http://schemas.microsoft.com/office/drawing/2014/main" id="{5BE42720-596B-901A-2E19-3AFBFA1EEC47}"/>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4" name="Picture 3">
            <a:extLst>
              <a:ext uri="{FF2B5EF4-FFF2-40B4-BE49-F238E27FC236}">
                <a16:creationId xmlns:a16="http://schemas.microsoft.com/office/drawing/2014/main" id="{9203EADB-AD79-9036-D017-81CF6A1E993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500" y="122478"/>
            <a:ext cx="4434954" cy="6312627"/>
          </a:xfrm>
          <a:prstGeom prst="rect">
            <a:avLst/>
          </a:prstGeom>
        </p:spPr>
      </p:pic>
      <p:pic>
        <p:nvPicPr>
          <p:cNvPr id="10" name="Picture 9">
            <a:extLst>
              <a:ext uri="{FF2B5EF4-FFF2-40B4-BE49-F238E27FC236}">
                <a16:creationId xmlns:a16="http://schemas.microsoft.com/office/drawing/2014/main" id="{0F555F0E-CBB4-A919-D35F-49C25767ADF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41440" y="1199792"/>
            <a:ext cx="7150504" cy="4458416"/>
          </a:xfrm>
          <a:prstGeom prst="rect">
            <a:avLst/>
          </a:prstGeom>
        </p:spPr>
      </p:pic>
    </p:spTree>
    <p:extLst>
      <p:ext uri="{BB962C8B-B14F-4D97-AF65-F5344CB8AC3E}">
        <p14:creationId xmlns:p14="http://schemas.microsoft.com/office/powerpoint/2010/main" val="3838421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2E185-0315-ADD2-5C0F-70AF871F71D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A3A805C-574C-6BAB-A15A-7BC2BB42173C}"/>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8" name="Rectangle 7">
            <a:extLst>
              <a:ext uri="{FF2B5EF4-FFF2-40B4-BE49-F238E27FC236}">
                <a16:creationId xmlns:a16="http://schemas.microsoft.com/office/drawing/2014/main" id="{6EB489BD-4D7D-92AA-C114-65A882BE4319}"/>
              </a:ext>
            </a:extLst>
          </p:cNvPr>
          <p:cNvSpPr/>
          <p:nvPr/>
        </p:nvSpPr>
        <p:spPr>
          <a:xfrm>
            <a:off x="55" y="9560"/>
            <a:ext cx="12191887" cy="107496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10" name="Picture 9">
            <a:extLst>
              <a:ext uri="{FF2B5EF4-FFF2-40B4-BE49-F238E27FC236}">
                <a16:creationId xmlns:a16="http://schemas.microsoft.com/office/drawing/2014/main" id="{83A4DDB5-D131-209D-BEA1-B0461568847E}"/>
              </a:ext>
            </a:extLst>
          </p:cNvPr>
          <p:cNvPicPr>
            <a:picLocks noChangeAspect="1"/>
          </p:cNvPicPr>
          <p:nvPr/>
        </p:nvPicPr>
        <p:blipFill>
          <a:blip r:embed="rId3"/>
          <a:stretch>
            <a:fillRect/>
          </a:stretch>
        </p:blipFill>
        <p:spPr>
          <a:xfrm>
            <a:off x="2123511" y="1255311"/>
            <a:ext cx="7679707" cy="4855846"/>
          </a:xfrm>
          <a:prstGeom prst="rect">
            <a:avLst/>
          </a:prstGeom>
        </p:spPr>
      </p:pic>
      <p:pic>
        <p:nvPicPr>
          <p:cNvPr id="4" name="Picture 3" descr="A circular white sign with blue and green outline&#10;&#10;AI-generated content may be incorrect.">
            <a:extLst>
              <a:ext uri="{FF2B5EF4-FFF2-40B4-BE49-F238E27FC236}">
                <a16:creationId xmlns:a16="http://schemas.microsoft.com/office/drawing/2014/main" id="{02621EC8-C383-0C6A-6241-2DFBA202879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636" y="87836"/>
            <a:ext cx="639529" cy="644118"/>
          </a:xfrm>
          <a:prstGeom prst="rect">
            <a:avLst/>
          </a:prstGeom>
        </p:spPr>
      </p:pic>
    </p:spTree>
    <p:extLst>
      <p:ext uri="{BB962C8B-B14F-4D97-AF65-F5344CB8AC3E}">
        <p14:creationId xmlns:p14="http://schemas.microsoft.com/office/powerpoint/2010/main" val="4000240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F36110-9844-0FB6-88D9-4BCD95A3BAFB}"/>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5" name="Picture 4">
            <a:extLst>
              <a:ext uri="{FF2B5EF4-FFF2-40B4-BE49-F238E27FC236}">
                <a16:creationId xmlns:a16="http://schemas.microsoft.com/office/drawing/2014/main" id="{9DB38E65-E110-FDED-04AB-8AF2F74B818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68938" y="205406"/>
            <a:ext cx="9454124" cy="6327446"/>
          </a:xfrm>
          <a:prstGeom prst="rect">
            <a:avLst/>
          </a:prstGeom>
        </p:spPr>
      </p:pic>
    </p:spTree>
    <p:extLst>
      <p:ext uri="{BB962C8B-B14F-4D97-AF65-F5344CB8AC3E}">
        <p14:creationId xmlns:p14="http://schemas.microsoft.com/office/powerpoint/2010/main" val="1331167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77BBA-E08A-A816-6547-3846AA21AC8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D952EF-0BB5-60B5-DCFF-B934564BEE5F}"/>
              </a:ext>
            </a:extLst>
          </p:cNvPr>
          <p:cNvSpPr/>
          <p:nvPr/>
        </p:nvSpPr>
        <p:spPr>
          <a:xfrm>
            <a:off x="55" y="9559"/>
            <a:ext cx="12191887" cy="129507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16" name="Rectangle 15">
            <a:extLst>
              <a:ext uri="{FF2B5EF4-FFF2-40B4-BE49-F238E27FC236}">
                <a16:creationId xmlns:a16="http://schemas.microsoft.com/office/drawing/2014/main" id="{AADCD037-A212-6D2A-FC4D-E593CECA28F6}"/>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3F5BE078-6B2E-C5D5-7161-B0439FB87A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89284" y="87836"/>
            <a:ext cx="880498" cy="1078982"/>
          </a:xfrm>
          <a:prstGeom prst="rect">
            <a:avLst/>
          </a:prstGeom>
        </p:spPr>
      </p:pic>
      <p:sp>
        <p:nvSpPr>
          <p:cNvPr id="12" name="TextBox 11">
            <a:extLst>
              <a:ext uri="{FF2B5EF4-FFF2-40B4-BE49-F238E27FC236}">
                <a16:creationId xmlns:a16="http://schemas.microsoft.com/office/drawing/2014/main" id="{5B8FE114-53A6-6F0F-9B3D-54A5924AEF42}"/>
              </a:ext>
            </a:extLst>
          </p:cNvPr>
          <p:cNvSpPr txBox="1"/>
          <p:nvPr/>
        </p:nvSpPr>
        <p:spPr>
          <a:xfrm>
            <a:off x="3042275" y="1730201"/>
            <a:ext cx="6107446" cy="461665"/>
          </a:xfrm>
          <a:prstGeom prst="rect">
            <a:avLst/>
          </a:prstGeom>
          <a:noFill/>
        </p:spPr>
        <p:txBody>
          <a:bodyPr wrap="square">
            <a:spAutoFit/>
          </a:bodyPr>
          <a:lstStyle/>
          <a:p>
            <a:pPr defTabSz="914322"/>
            <a:r>
              <a:rPr lang="en-US" sz="2400" b="1">
                <a:solidFill>
                  <a:srgbClr val="00B050"/>
                </a:solidFill>
                <a:latin typeface="Tahoma" panose="020B0604030504040204" pitchFamily="34" charset="0"/>
                <a:ea typeface="Tahoma" panose="020B0604030504040204" pitchFamily="34" charset="0"/>
                <a:cs typeface="Tahoma" panose="020B0604030504040204" pitchFamily="34" charset="0"/>
              </a:rPr>
              <a:t>Module 5 - </a:t>
            </a:r>
            <a:r>
              <a:rPr lang="en-IE" sz="2400" b="1">
                <a:solidFill>
                  <a:prstClr val="black"/>
                </a:solidFill>
                <a:latin typeface="Aptos" panose="02110004020202020204"/>
              </a:rPr>
              <a:t>Build, present, and reflect</a:t>
            </a:r>
            <a:endParaRPr lang="en-US" sz="2400" b="1">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4" name="Title 1">
            <a:extLst>
              <a:ext uri="{FF2B5EF4-FFF2-40B4-BE49-F238E27FC236}">
                <a16:creationId xmlns:a16="http://schemas.microsoft.com/office/drawing/2014/main" id="{15B2BBC2-9C4B-9477-3198-ABABCA73A1E3}"/>
              </a:ext>
            </a:extLst>
          </p:cNvPr>
          <p:cNvSpPr txBox="1">
            <a:spLocks/>
          </p:cNvSpPr>
          <p:nvPr/>
        </p:nvSpPr>
        <p:spPr>
          <a:xfrm>
            <a:off x="1109518" y="33"/>
            <a:ext cx="9143915" cy="1295071"/>
          </a:xfrm>
          <a:prstGeom prst="rect">
            <a:avLst/>
          </a:prstGeom>
        </p:spPr>
        <p:txBody>
          <a:bodyPr vert="horz" lIns="91439" tIns="45720" rIns="91439"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22"/>
            <a:r>
              <a:rPr lang="en-US" sz="4399" b="1" dirty="0">
                <a:solidFill>
                  <a:prstClr val="white"/>
                </a:solidFill>
                <a:latin typeface="Tahoma" panose="020B0604030504040204" pitchFamily="34" charset="0"/>
                <a:ea typeface="Tahoma" panose="020B0604030504040204" pitchFamily="34" charset="0"/>
                <a:cs typeface="Tahoma" panose="020B0604030504040204" pitchFamily="34" charset="0"/>
              </a:rPr>
              <a:t>Climate Justice Project</a:t>
            </a:r>
            <a:endParaRPr lang="en-IE" sz="4399"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A circular white sign with blue and green outline&#10;&#10;AI-generated content may be incorrect.">
            <a:extLst>
              <a:ext uri="{FF2B5EF4-FFF2-40B4-BE49-F238E27FC236}">
                <a16:creationId xmlns:a16="http://schemas.microsoft.com/office/drawing/2014/main" id="{B7F39D4B-5563-E51A-892A-F4EB0174508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72717" y="2385392"/>
            <a:ext cx="3629348" cy="3655392"/>
          </a:xfrm>
          <a:prstGeom prst="rect">
            <a:avLst/>
          </a:prstGeom>
        </p:spPr>
      </p:pic>
    </p:spTree>
    <p:extLst>
      <p:ext uri="{BB962C8B-B14F-4D97-AF65-F5344CB8AC3E}">
        <p14:creationId xmlns:p14="http://schemas.microsoft.com/office/powerpoint/2010/main" val="1472169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2F3F51-E174-2748-88A1-91BD519E30CB}"/>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6" name="Picture 5">
            <a:extLst>
              <a:ext uri="{FF2B5EF4-FFF2-40B4-BE49-F238E27FC236}">
                <a16:creationId xmlns:a16="http://schemas.microsoft.com/office/drawing/2014/main" id="{75F5C0A6-49CF-8C7B-AF3A-66D46169F976}"/>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8675" y="0"/>
            <a:ext cx="12211318" cy="6532852"/>
          </a:xfrm>
          <a:prstGeom prst="rect">
            <a:avLst/>
          </a:prstGeom>
        </p:spPr>
      </p:pic>
    </p:spTree>
    <p:extLst>
      <p:ext uri="{BB962C8B-B14F-4D97-AF65-F5344CB8AC3E}">
        <p14:creationId xmlns:p14="http://schemas.microsoft.com/office/powerpoint/2010/main" val="947944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E9011E-4331-3747-5602-DF25CBAD03E4}"/>
              </a:ext>
            </a:extLst>
          </p:cNvPr>
          <p:cNvSpPr/>
          <p:nvPr/>
        </p:nvSpPr>
        <p:spPr>
          <a:xfrm>
            <a:off x="57" y="-27239"/>
            <a:ext cx="12191887" cy="915032"/>
          </a:xfrm>
          <a:prstGeom prst="rect">
            <a:avLst/>
          </a:prstGeom>
          <a:solidFill>
            <a:srgbClr val="21B2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86405"/>
            <a:endParaRPr lang="en-IE" sz="1154" kern="0">
              <a:solidFill>
                <a:prstClr val="white"/>
              </a:solidFill>
              <a:latin typeface="Calibri"/>
            </a:endParaRPr>
          </a:p>
        </p:txBody>
      </p:sp>
      <p:pic>
        <p:nvPicPr>
          <p:cNvPr id="3" name="Picture 2" descr="A screenshot of a computer&#10;&#10;Description automatically generated">
            <a:extLst>
              <a:ext uri="{FF2B5EF4-FFF2-40B4-BE49-F238E27FC236}">
                <a16:creationId xmlns:a16="http://schemas.microsoft.com/office/drawing/2014/main" id="{DEEB0C2B-1EE5-6AC5-ED53-6CB0D5D3B91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92739" y="1038789"/>
            <a:ext cx="8006521" cy="5343067"/>
          </a:xfrm>
          <a:prstGeom prst="rect">
            <a:avLst/>
          </a:prstGeom>
        </p:spPr>
      </p:pic>
      <p:sp>
        <p:nvSpPr>
          <p:cNvPr id="4" name="Rectangle 3">
            <a:extLst>
              <a:ext uri="{FF2B5EF4-FFF2-40B4-BE49-F238E27FC236}">
                <a16:creationId xmlns:a16="http://schemas.microsoft.com/office/drawing/2014/main" id="{180BEE4A-FF08-DB5E-628F-46ABF6A53B16}"/>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6" name="Picture 5" descr="A circular white sign with blue and green outline&#10;&#10;AI-generated content may be incorrect.">
            <a:extLst>
              <a:ext uri="{FF2B5EF4-FFF2-40B4-BE49-F238E27FC236}">
                <a16:creationId xmlns:a16="http://schemas.microsoft.com/office/drawing/2014/main" id="{2750199A-AFA3-7B51-BD50-03D1BC1579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3636" y="87836"/>
            <a:ext cx="639529" cy="644118"/>
          </a:xfrm>
          <a:prstGeom prst="rect">
            <a:avLst/>
          </a:prstGeom>
        </p:spPr>
      </p:pic>
    </p:spTree>
    <p:extLst>
      <p:ext uri="{BB962C8B-B14F-4D97-AF65-F5344CB8AC3E}">
        <p14:creationId xmlns:p14="http://schemas.microsoft.com/office/powerpoint/2010/main" val="2468884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2FCBE4-BDE9-C1D8-C249-9C8EED40DEEF}"/>
              </a:ext>
            </a:extLst>
          </p:cNvPr>
          <p:cNvSpPr/>
          <p:nvPr/>
        </p:nvSpPr>
        <p:spPr>
          <a:xfrm>
            <a:off x="57" y="-27239"/>
            <a:ext cx="12191887" cy="877844"/>
          </a:xfrm>
          <a:prstGeom prst="rect">
            <a:avLst/>
          </a:prstGeom>
          <a:solidFill>
            <a:srgbClr val="21B2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86405"/>
            <a:endParaRPr lang="en-IE" sz="1154" kern="0">
              <a:solidFill>
                <a:prstClr val="white"/>
              </a:solidFill>
              <a:latin typeface="Calibri"/>
            </a:endParaRPr>
          </a:p>
        </p:txBody>
      </p:sp>
      <p:sp>
        <p:nvSpPr>
          <p:cNvPr id="5" name="Rectangle 4">
            <a:extLst>
              <a:ext uri="{FF2B5EF4-FFF2-40B4-BE49-F238E27FC236}">
                <a16:creationId xmlns:a16="http://schemas.microsoft.com/office/drawing/2014/main" id="{EE90EAB1-CE97-4943-FC60-BCEE9ED47E2A}"/>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6" name="Picture 5">
            <a:extLst>
              <a:ext uri="{FF2B5EF4-FFF2-40B4-BE49-F238E27FC236}">
                <a16:creationId xmlns:a16="http://schemas.microsoft.com/office/drawing/2014/main" id="{428519C7-0C14-DD49-1EB4-00089EA863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00076" y="914545"/>
            <a:ext cx="9591848" cy="5554366"/>
          </a:xfrm>
          <a:prstGeom prst="rect">
            <a:avLst/>
          </a:prstGeom>
        </p:spPr>
      </p:pic>
      <p:sp>
        <p:nvSpPr>
          <p:cNvPr id="7" name="TextBox 6">
            <a:extLst>
              <a:ext uri="{FF2B5EF4-FFF2-40B4-BE49-F238E27FC236}">
                <a16:creationId xmlns:a16="http://schemas.microsoft.com/office/drawing/2014/main" id="{A1740D74-865C-DA17-BF08-68313BC32BC5}"/>
              </a:ext>
            </a:extLst>
          </p:cNvPr>
          <p:cNvSpPr txBox="1"/>
          <p:nvPr/>
        </p:nvSpPr>
        <p:spPr>
          <a:xfrm>
            <a:off x="1066743" y="103168"/>
            <a:ext cx="11112500" cy="677108"/>
          </a:xfrm>
          <a:prstGeom prst="rect">
            <a:avLst/>
          </a:prstGeom>
          <a:noFill/>
        </p:spPr>
        <p:txBody>
          <a:bodyPr wrap="square" rtlCol="0">
            <a:spAutoFit/>
          </a:bodyPr>
          <a:lstStyle/>
          <a:p>
            <a:r>
              <a:rPr lang="en-US" sz="2000" dirty="0">
                <a:solidFill>
                  <a:schemeClr val="bg1"/>
                </a:solidFill>
              </a:rPr>
              <a:t>Presentation Skills</a:t>
            </a:r>
          </a:p>
          <a:p>
            <a:r>
              <a:rPr lang="en-US" dirty="0">
                <a:solidFill>
                  <a:schemeClr val="bg1"/>
                </a:solidFill>
              </a:rPr>
              <a:t>Some important features you need to take into account when pitching your ideas!</a:t>
            </a:r>
            <a:endParaRPr lang="en-IE" dirty="0">
              <a:solidFill>
                <a:schemeClr val="bg1"/>
              </a:solidFill>
            </a:endParaRPr>
          </a:p>
        </p:txBody>
      </p:sp>
      <p:pic>
        <p:nvPicPr>
          <p:cNvPr id="9" name="Picture 8" descr="A logo of a person with flowers and open book&#10;&#10;Description automatically generated">
            <a:extLst>
              <a:ext uri="{FF2B5EF4-FFF2-40B4-BE49-F238E27FC236}">
                <a16:creationId xmlns:a16="http://schemas.microsoft.com/office/drawing/2014/main" id="{25D39386-E530-47B7-166B-23F46F97CE8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442700" y="87836"/>
            <a:ext cx="527082" cy="645898"/>
          </a:xfrm>
          <a:prstGeom prst="rect">
            <a:avLst/>
          </a:prstGeom>
        </p:spPr>
      </p:pic>
      <p:pic>
        <p:nvPicPr>
          <p:cNvPr id="11" name="Picture 10" descr="A circular white sign with blue and green outline&#10;&#10;AI-generated content may be incorrect.">
            <a:extLst>
              <a:ext uri="{FF2B5EF4-FFF2-40B4-BE49-F238E27FC236}">
                <a16:creationId xmlns:a16="http://schemas.microsoft.com/office/drawing/2014/main" id="{CF750244-959B-56B3-1BD6-8982E71C7EF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3636" y="87836"/>
            <a:ext cx="639529" cy="644118"/>
          </a:xfrm>
          <a:prstGeom prst="rect">
            <a:avLst/>
          </a:prstGeom>
        </p:spPr>
      </p:pic>
    </p:spTree>
    <p:extLst>
      <p:ext uri="{BB962C8B-B14F-4D97-AF65-F5344CB8AC3E}">
        <p14:creationId xmlns:p14="http://schemas.microsoft.com/office/powerpoint/2010/main" val="2034555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E24F3-2952-CDA9-8CD0-C9B27A9D2FD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DCD26A8-6F6A-912C-3DAF-08C178152F22}"/>
              </a:ext>
            </a:extLst>
          </p:cNvPr>
          <p:cNvSpPr/>
          <p:nvPr/>
        </p:nvSpPr>
        <p:spPr>
          <a:xfrm>
            <a:off x="55" y="9559"/>
            <a:ext cx="12191887" cy="129507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sp>
        <p:nvSpPr>
          <p:cNvPr id="16" name="Rectangle 15">
            <a:extLst>
              <a:ext uri="{FF2B5EF4-FFF2-40B4-BE49-F238E27FC236}">
                <a16:creationId xmlns:a16="http://schemas.microsoft.com/office/drawing/2014/main" id="{4010E01C-7C6C-01C5-6A52-63E751B90D97}"/>
              </a:ext>
            </a:extLst>
          </p:cNvPr>
          <p:cNvSpPr/>
          <p:nvPr/>
        </p:nvSpPr>
        <p:spPr>
          <a:xfrm>
            <a:off x="57" y="6532852"/>
            <a:ext cx="12191887" cy="312830"/>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2"/>
            <a:endParaRPr lang="en-IE">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BF2CFE4A-3DEC-5740-625A-800A804916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89284" y="87836"/>
            <a:ext cx="880498" cy="1078982"/>
          </a:xfrm>
          <a:prstGeom prst="rect">
            <a:avLst/>
          </a:prstGeom>
        </p:spPr>
      </p:pic>
      <p:sp>
        <p:nvSpPr>
          <p:cNvPr id="12" name="TextBox 11">
            <a:extLst>
              <a:ext uri="{FF2B5EF4-FFF2-40B4-BE49-F238E27FC236}">
                <a16:creationId xmlns:a16="http://schemas.microsoft.com/office/drawing/2014/main" id="{A29979C5-47AC-6C4D-2BD2-EC6B5D2C3D23}"/>
              </a:ext>
            </a:extLst>
          </p:cNvPr>
          <p:cNvSpPr txBox="1"/>
          <p:nvPr/>
        </p:nvSpPr>
        <p:spPr>
          <a:xfrm>
            <a:off x="4819301" y="1579498"/>
            <a:ext cx="6107446" cy="461665"/>
          </a:xfrm>
          <a:prstGeom prst="rect">
            <a:avLst/>
          </a:prstGeom>
          <a:noFill/>
        </p:spPr>
        <p:txBody>
          <a:bodyPr wrap="square">
            <a:spAutoFit/>
          </a:bodyPr>
          <a:lstStyle/>
          <a:p>
            <a:pPr defTabSz="914322"/>
            <a:r>
              <a:rPr lang="en-IE" sz="2400" b="1">
                <a:solidFill>
                  <a:srgbClr val="00B050"/>
                </a:solidFill>
                <a:latin typeface="Tahoma" panose="020B0604030504040204" pitchFamily="34" charset="0"/>
                <a:ea typeface="Tahoma" panose="020B0604030504040204" pitchFamily="34" charset="0"/>
                <a:cs typeface="Tahoma" panose="020B0604030504040204" pitchFamily="34" charset="0"/>
              </a:rPr>
              <a:t>Well Done!!!!</a:t>
            </a:r>
            <a:endParaRPr lang="en-US" sz="2400" b="1">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399028D9-C994-6CFD-6274-98DE20EEF8E3}"/>
              </a:ext>
            </a:extLst>
          </p:cNvPr>
          <p:cNvSpPr txBox="1"/>
          <p:nvPr/>
        </p:nvSpPr>
        <p:spPr>
          <a:xfrm>
            <a:off x="2436632" y="5980657"/>
            <a:ext cx="11628299" cy="276999"/>
          </a:xfrm>
          <a:prstGeom prst="rect">
            <a:avLst/>
          </a:prstGeom>
          <a:noFill/>
        </p:spPr>
        <p:txBody>
          <a:bodyPr wrap="square" lIns="91440" tIns="45720" rIns="91440" bIns="45720" anchor="t">
            <a:spAutoFit/>
          </a:bodyPr>
          <a:lstStyle/>
          <a:p>
            <a:pPr defTabSz="914322"/>
            <a:r>
              <a:rPr lang="en-IE" sz="1200">
                <a:solidFill>
                  <a:prstClr val="black"/>
                </a:solidFill>
                <a:latin typeface="Tahoma"/>
                <a:ea typeface="Tahoma"/>
                <a:cs typeface="Tahoma"/>
              </a:rPr>
              <a:t>This resource is funded by the ESD Grant offered through the Department of Education and Youth. </a:t>
            </a:r>
            <a:endParaRPr lang="en-US">
              <a:solidFill>
                <a:prstClr val="black"/>
              </a:solidFill>
            </a:endParaRPr>
          </a:p>
        </p:txBody>
      </p:sp>
      <p:sp>
        <p:nvSpPr>
          <p:cNvPr id="7" name="Title 1">
            <a:extLst>
              <a:ext uri="{FF2B5EF4-FFF2-40B4-BE49-F238E27FC236}">
                <a16:creationId xmlns:a16="http://schemas.microsoft.com/office/drawing/2014/main" id="{93552158-8991-E7AF-3954-3906D0B3C1D4}"/>
              </a:ext>
            </a:extLst>
          </p:cNvPr>
          <p:cNvSpPr txBox="1">
            <a:spLocks/>
          </p:cNvSpPr>
          <p:nvPr/>
        </p:nvSpPr>
        <p:spPr>
          <a:xfrm>
            <a:off x="1109518" y="33"/>
            <a:ext cx="9143915" cy="1295071"/>
          </a:xfrm>
          <a:prstGeom prst="rect">
            <a:avLst/>
          </a:prstGeom>
        </p:spPr>
        <p:txBody>
          <a:bodyPr vert="horz" lIns="91439" tIns="45720" rIns="91439"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22"/>
            <a:r>
              <a:rPr lang="en-US" sz="4399" b="1">
                <a:solidFill>
                  <a:prstClr val="white"/>
                </a:solidFill>
                <a:latin typeface="Tahoma" panose="020B0604030504040204" pitchFamily="34" charset="0"/>
                <a:ea typeface="Tahoma" panose="020B0604030504040204" pitchFamily="34" charset="0"/>
                <a:cs typeface="Tahoma" panose="020B0604030504040204" pitchFamily="34" charset="0"/>
              </a:rPr>
              <a:t>Climate Justice Project</a:t>
            </a:r>
            <a:endParaRPr lang="en-IE" sz="4399"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9" name="Picture 8" descr="A circular white sign with blue and green outline&#10;&#10;AI-generated content may be incorrect.">
            <a:extLst>
              <a:ext uri="{FF2B5EF4-FFF2-40B4-BE49-F238E27FC236}">
                <a16:creationId xmlns:a16="http://schemas.microsoft.com/office/drawing/2014/main" id="{BF394192-3303-17F9-AA37-B5AA9A6900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59847" y="2528955"/>
            <a:ext cx="3044043" cy="3036958"/>
          </a:xfrm>
          <a:prstGeom prst="rect">
            <a:avLst/>
          </a:prstGeom>
        </p:spPr>
      </p:pic>
      <p:pic>
        <p:nvPicPr>
          <p:cNvPr id="5" name="Picture 4" descr="Department of Education and Youth">
            <a:extLst>
              <a:ext uri="{FF2B5EF4-FFF2-40B4-BE49-F238E27FC236}">
                <a16:creationId xmlns:a16="http://schemas.microsoft.com/office/drawing/2014/main" id="{FA845676-0EBA-53BF-5F88-701F6301500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4362" y="5713202"/>
            <a:ext cx="1901766" cy="808726"/>
          </a:xfrm>
          <a:prstGeom prst="rect">
            <a:avLst/>
          </a:prstGeom>
        </p:spPr>
      </p:pic>
    </p:spTree>
    <p:extLst>
      <p:ext uri="{BB962C8B-B14F-4D97-AF65-F5344CB8AC3E}">
        <p14:creationId xmlns:p14="http://schemas.microsoft.com/office/powerpoint/2010/main" val="1572773400"/>
      </p:ext>
    </p:extLst>
  </p:cSld>
  <p:clrMapOvr>
    <a:masterClrMapping/>
  </p:clrMapOvr>
</p:sld>
</file>

<file path=ppt/theme/theme1.xml><?xml version="1.0" encoding="utf-8"?>
<a:theme xmlns:a="http://schemas.openxmlformats.org/drawingml/2006/main" name="2B Pres WIDE Slides">
  <a:themeElements>
    <a:clrScheme name="Custom 21">
      <a:dk1>
        <a:srgbClr val="000000"/>
      </a:dk1>
      <a:lt1>
        <a:sysClr val="window" lastClr="FFFFFF"/>
      </a:lt1>
      <a:dk2>
        <a:srgbClr val="FFFFFF"/>
      </a:dk2>
      <a:lt2>
        <a:srgbClr val="FFFFFF"/>
      </a:lt2>
      <a:accent1>
        <a:srgbClr val="FFFFFF"/>
      </a:accent1>
      <a:accent2>
        <a:srgbClr val="00A857"/>
      </a:accent2>
      <a:accent3>
        <a:srgbClr val="00A857"/>
      </a:accent3>
      <a:accent4>
        <a:srgbClr val="0076BF"/>
      </a:accent4>
      <a:accent5>
        <a:srgbClr val="5B9BD5"/>
      </a:accent5>
      <a:accent6>
        <a:srgbClr val="00A857"/>
      </a:accent6>
      <a:hlink>
        <a:srgbClr val="003E7E"/>
      </a:hlink>
      <a:folHlink>
        <a:srgbClr val="00A857"/>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B Pres WIDE Slides" id="{9300D893-975B-4165-BDD9-BFAFE661FE17}" vid="{F0B3F5D4-6250-4036-8DB8-8BFA9EDF2B0B}"/>
    </a:ext>
  </a:extLst>
</a:theme>
</file>

<file path=ppt/theme/theme2.xml><?xml version="1.0" encoding="utf-8"?>
<a:theme xmlns:a="http://schemas.openxmlformats.org/drawingml/2006/main" name="1_GS Logo Only Set">
  <a:themeElements>
    <a:clrScheme name="Custom 20">
      <a:dk1>
        <a:srgbClr val="000000"/>
      </a:dk1>
      <a:lt1>
        <a:sysClr val="window" lastClr="FFFFFF"/>
      </a:lt1>
      <a:dk2>
        <a:srgbClr val="FFFFFF"/>
      </a:dk2>
      <a:lt2>
        <a:srgbClr val="FFFFFF"/>
      </a:lt2>
      <a:accent1>
        <a:srgbClr val="FFFFFF"/>
      </a:accent1>
      <a:accent2>
        <a:srgbClr val="00A857"/>
      </a:accent2>
      <a:accent3>
        <a:srgbClr val="00A857"/>
      </a:accent3>
      <a:accent4>
        <a:srgbClr val="0076BF"/>
      </a:accent4>
      <a:accent5>
        <a:srgbClr val="5B9BD5"/>
      </a:accent5>
      <a:accent6>
        <a:srgbClr val="00A857"/>
      </a:accent6>
      <a:hlink>
        <a:srgbClr val="003E7E"/>
      </a:hlink>
      <a:folHlink>
        <a:srgbClr val="00A857"/>
      </a:folHlink>
    </a:clrScheme>
    <a:fontScheme name="Green-Schools Trave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A54ABDD28A5A47818FBC4085A8DDEA" ma:contentTypeVersion="29" ma:contentTypeDescription="Create a new document." ma:contentTypeScope="" ma:versionID="ce7ec060fa5916473ad9b0d49ed99fdb">
  <xsd:schema xmlns:xsd="http://www.w3.org/2001/XMLSchema" xmlns:xs="http://www.w3.org/2001/XMLSchema" xmlns:p="http://schemas.microsoft.com/office/2006/metadata/properties" xmlns:ns2="74f19b32-5b0b-4867-bda8-e69877cfbd4f" xmlns:ns3="d23fce3b-4703-467e-a0a8-1c3951f41d2e" targetNamespace="http://schemas.microsoft.com/office/2006/metadata/properties" ma:root="true" ma:fieldsID="740d216f767e7df40f195eb0518fcb21" ns2:_="" ns3:_="">
    <xsd:import namespace="74f19b32-5b0b-4867-bda8-e69877cfbd4f"/>
    <xsd:import namespace="d23fce3b-4703-467e-a0a8-1c3951f41d2e"/>
    <xsd:element name="properties">
      <xsd:complexType>
        <xsd:sequence>
          <xsd:element name="documentManagement">
            <xsd:complexType>
              <xsd:all>
                <xsd:element ref="ns2:Recorder" minOccurs="0"/>
                <xsd:element ref="ns2:Thumbnail"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name"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f19b32-5b0b-4867-bda8-e69877cfbd4f" elementFormDefault="qualified">
    <xsd:import namespace="http://schemas.microsoft.com/office/2006/documentManagement/types"/>
    <xsd:import namespace="http://schemas.microsoft.com/office/infopath/2007/PartnerControls"/>
    <xsd:element name="Recorder" ma:index="2" nillable="true" ma:displayName="Recorder" ma:format="Dropdown" ma:internalName="Recorder" ma:readOnly="false">
      <xsd:simpleType>
        <xsd:restriction base="dms:Text">
          <xsd:maxLength value="255"/>
        </xsd:restriction>
      </xsd:simpleType>
    </xsd:element>
    <xsd:element name="Thumbnail" ma:index="3" nillable="true" ma:displayName="Thumbnail" ma:format="Dropdown" ma:internalName="Thumbnail" ma:readOnly="false">
      <xsd:simpleType>
        <xsd:restriction base="dms:Text">
          <xsd:maxLength value="255"/>
        </xsd:restriction>
      </xsd:simpleType>
    </xsd:element>
    <xsd:element name="MediaServiceMetadata" ma:index="6" nillable="true" ma:displayName="MediaServiceMetadata" ma:hidden="true" ma:internalName="MediaServiceMetadata" ma:readOnly="true">
      <xsd:simpleType>
        <xsd:restriction base="dms:Note"/>
      </xsd:simpleType>
    </xsd:element>
    <xsd:element name="MediaServiceFastMetadata" ma:index="7" nillable="true" ma:displayName="MediaServiceFastMetadata" ma:hidden="true" ma:internalName="MediaServiceFastMetadata" ma:readOnly="true">
      <xsd:simpleType>
        <xsd:restriction base="dms:Note"/>
      </xsd:simpleType>
    </xsd:element>
    <xsd:element name="MediaServiceAutoKeyPoints" ma:index="8" nillable="true" ma:displayName="MediaServiceAutoKeyPoints" ma:hidden="true" ma:internalName="MediaServiceAutoKeyPoints" ma:readOnly="true">
      <xsd:simpleType>
        <xsd:restriction base="dms:Note"/>
      </xsd:simpleType>
    </xsd:element>
    <xsd:element name="MediaServiceKeyPoints" ma:index="9" nillable="true" ma:displayName="KeyPoints" ma:hidden="true" ma:internalName="MediaServiceKeyPoints" ma:readOnly="true">
      <xsd:simpleType>
        <xsd:restriction base="dms:Note"/>
      </xsd:simpleType>
    </xsd:element>
    <xsd:element name="MediaServiceAutoTags" ma:index="10" nillable="true" ma:displayName="Tags" ma:hidden="true"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hidden="true" ma:internalName="MediaServiceOCR" ma:readOnly="true">
      <xsd:simpleType>
        <xsd:restriction base="dms:Note"/>
      </xsd:simpleType>
    </xsd:element>
    <xsd:element name="MediaServiceLocation" ma:index="15" nillable="true" ma:displayName="Location" ma:hidden="true" ma:internalName="MediaServiceLocation" ma:readOnly="true">
      <xsd:simpleType>
        <xsd:restriction base="dms:Text"/>
      </xsd:simpleType>
    </xsd:element>
    <xsd:element name="MediaLengthInSeconds" ma:index="20" nillable="true" ma:displayName="Length (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f583520-766a-4920-abd9-348155ef2e05" ma:termSetId="09814cd3-568e-fe90-9814-8d621ff8fb84" ma:anchorId="fba54fb3-c3e1-fe81-a776-ca4b69148c4d" ma:open="true" ma:isKeyword="false">
      <xsd:complexType>
        <xsd:sequence>
          <xsd:element ref="pc:Terms" minOccurs="0" maxOccurs="1"/>
        </xsd:sequence>
      </xsd:complexType>
    </xsd:element>
    <xsd:element name="name" ma:index="26" nillable="true" ma:displayName="name" ma:format="Dropdown" ma:list="UserInfo" ma:SharePointGroup="0" ma:internalName="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Flow_SignoffStatus" ma:index="27" nillable="true" ma:displayName="Sign-off status" ma:internalName="Sign_x002d_off_x0020_status">
      <xsd:simpleType>
        <xsd:restriction base="dms:Text"/>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3fce3b-4703-467e-a0a8-1c3951f41d2e" elementFormDefault="qualified">
    <xsd:import namespace="http://schemas.microsoft.com/office/2006/documentManagement/types"/>
    <xsd:import namespace="http://schemas.microsoft.com/office/infopath/2007/PartnerControls"/>
    <xsd:element name="SharedWithUsers" ma:index="16"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hidden="true" ma:internalName="SharedWithDetails" ma:readOnly="true">
      <xsd:simpleType>
        <xsd:restriction base="dms:Note"/>
      </xsd:simpleType>
    </xsd:element>
    <xsd:element name="TaxCatchAll" ma:index="25" nillable="true" ma:displayName="Taxonomy Catch All Column" ma:hidden="true" ma:list="{885c5071-04ed-4e7d-8c08-c535549a8cbc}" ma:internalName="TaxCatchAll" ma:showField="CatchAllData" ma:web="d23fce3b-4703-467e-a0a8-1c3951f41d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humbnail xmlns="74f19b32-5b0b-4867-bda8-e69877cfbd4f" xsi:nil="true"/>
    <lcf76f155ced4ddcb4097134ff3c332f xmlns="74f19b32-5b0b-4867-bda8-e69877cfbd4f">
      <Terms xmlns="http://schemas.microsoft.com/office/infopath/2007/PartnerControls"/>
    </lcf76f155ced4ddcb4097134ff3c332f>
    <TaxCatchAll xmlns="d23fce3b-4703-467e-a0a8-1c3951f41d2e" xsi:nil="true"/>
    <_Flow_SignoffStatus xmlns="74f19b32-5b0b-4867-bda8-e69877cfbd4f" xsi:nil="true"/>
    <name xmlns="74f19b32-5b0b-4867-bda8-e69877cfbd4f">
      <UserInfo>
        <DisplayName/>
        <AccountId xsi:nil="true"/>
        <AccountType/>
      </UserInfo>
    </name>
    <Recorder xmlns="74f19b32-5b0b-4867-bda8-e69877cfbd4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0F7484-6C26-4D17-A21C-92FE7AAB4437}">
  <ds:schemaRefs>
    <ds:schemaRef ds:uri="74f19b32-5b0b-4867-bda8-e69877cfbd4f"/>
    <ds:schemaRef ds:uri="d23fce3b-4703-467e-a0a8-1c3951f41d2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CF39D8E-AD5A-455C-9FBF-60A5CBAA93B7}">
  <ds:schemaRefs>
    <ds:schemaRef ds:uri="d23fce3b-4703-467e-a0a8-1c3951f41d2e"/>
    <ds:schemaRef ds:uri="http://purl.org/dc/terms/"/>
    <ds:schemaRef ds:uri="http://schemas.microsoft.com/office/2006/metadata/properties"/>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74f19b32-5b0b-4867-bda8-e69877cfbd4f"/>
    <ds:schemaRef ds:uri="http://www.w3.org/XML/1998/namespace"/>
    <ds:schemaRef ds:uri="http://purl.org/dc/elements/1.1/"/>
  </ds:schemaRefs>
</ds:datastoreItem>
</file>

<file path=customXml/itemProps3.xml><?xml version="1.0" encoding="utf-8"?>
<ds:datastoreItem xmlns:ds="http://schemas.openxmlformats.org/officeDocument/2006/customXml" ds:itemID="{3A0CBF08-33AC-4916-A3CF-DE9F013CF2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3848</Words>
  <Application>Microsoft Office PowerPoint</Application>
  <PresentationFormat>Widescreen</PresentationFormat>
  <Paragraphs>304</Paragraphs>
  <Slides>24</Slides>
  <Notes>17</Notes>
  <HiddenSlides>0</HiddenSlides>
  <MMClips>2</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2B Pres WIDE Slides</vt:lpstr>
      <vt:lpstr>1_GS Logo Only Set</vt:lpstr>
      <vt:lpstr>CLIMATE JUSTICE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What’s your problem? Tell your person’s story and discover what their exact problem is!</vt:lpstr>
      <vt:lpstr>What’s your problem? Tell your character’s story and discover what their exact problem 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Birgit O'Driscoll</dc:creator>
  <cp:lastModifiedBy>Birgit O'Driscoll</cp:lastModifiedBy>
  <cp:revision>2</cp:revision>
  <dcterms:created xsi:type="dcterms:W3CDTF">2025-03-06T16:00:06Z</dcterms:created>
  <dcterms:modified xsi:type="dcterms:W3CDTF">2026-09-14T14:55:24Z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0x01010096A54ABDD28A5A47818FBC4085A8DDEA</vt:lpwstr>
  </property>
  <property fmtid="{D5CDD505-2E9C-101B-9397-08002B2CF9AE}" pid="3" name="MediaServiceImageTags">
    <vt:lpwstr/>
  </property>
</Properties>
</file>