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8288000" cy="10287000"/>
  <p:notesSz cx="6858000" cy="9144000"/>
  <p:embeddedFontLst>
    <p:embeddedFont>
      <p:font typeface="Hitchcut" panose="020B0604020202020204" charset="0"/>
      <p:regular r:id="rId13"/>
    </p:embeddedFont>
    <p:embeddedFont>
      <p:font typeface="Poppins" panose="00000500000000000000" pitchFamily="2" charset="0"/>
      <p:regular r:id="rId14"/>
    </p:embeddedFont>
    <p:embeddedFont>
      <p:font typeface="Poppins Bold" panose="00000800000000000000" charset="0"/>
      <p:regular r:id="rId15"/>
    </p:embeddedFont>
    <p:embeddedFont>
      <p:font typeface="Poppins Medium" panose="00000600000000000000" pitchFamily="2" charset="0"/>
      <p:regular r:id="rId16"/>
      <p:italic r:id="rId17"/>
    </p:embeddedFont>
    <p:embeddedFont>
      <p:font typeface="Poppins Semi-Bold" panose="020B0604020202020204" charset="0"/>
      <p:regular r:id="rId18"/>
    </p:embeddedFont>
    <p:embeddedFont>
      <p:font typeface="Tahoma" panose="020B0604030504040204" pitchFamily="34" charset="0"/>
      <p:regular r:id="rId19"/>
      <p:bold r:id="rId20"/>
    </p:embeddedFont>
    <p:embeddedFont>
      <p:font typeface="Tahoma Bold" panose="020B0804030504040204" pitchFamily="34" charset="0"/>
      <p:regular r:id="rId21"/>
      <p:bold r:id="rId22"/>
    </p:embeddedFont>
    <p:embeddedFont>
      <p:font typeface="Tahoma W01" panose="020B0604020202020204"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81CA22-2DC7-4D74-8931-8A914548C3DE}" v="3" dt="2026-08-26T15:00:12.3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2" d="100"/>
          <a:sy n="52" d="100"/>
        </p:scale>
        <p:origin x="850"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ri Rickman" userId="7ea6d38b-8bf2-42ad-91c4-f334a5a217fb" providerId="ADAL" clId="{9A452A06-86CD-4FD9-98C6-D0F7E1FC488A}"/>
    <pc:docChg chg="modSld">
      <pc:chgData name="Tori Rickman" userId="7ea6d38b-8bf2-42ad-91c4-f334a5a217fb" providerId="ADAL" clId="{9A452A06-86CD-4FD9-98C6-D0F7E1FC488A}" dt="2026-08-26T14:33:51.224" v="23" actId="1076"/>
      <pc:docMkLst>
        <pc:docMk/>
      </pc:docMkLst>
      <pc:sldChg chg="modSp mod">
        <pc:chgData name="Tori Rickman" userId="7ea6d38b-8bf2-42ad-91c4-f334a5a217fb" providerId="ADAL" clId="{9A452A06-86CD-4FD9-98C6-D0F7E1FC488A}" dt="2026-08-26T14:31:03.451" v="1" actId="1076"/>
        <pc:sldMkLst>
          <pc:docMk/>
          <pc:sldMk cId="0" sldId="257"/>
        </pc:sldMkLst>
        <pc:spChg chg="mod">
          <ac:chgData name="Tori Rickman" userId="7ea6d38b-8bf2-42ad-91c4-f334a5a217fb" providerId="ADAL" clId="{9A452A06-86CD-4FD9-98C6-D0F7E1FC488A}" dt="2026-08-26T14:31:03.451" v="1" actId="1076"/>
          <ac:spMkLst>
            <pc:docMk/>
            <pc:sldMk cId="0" sldId="257"/>
            <ac:spMk id="49" creationId="{00000000-0000-0000-0000-000000000000}"/>
          </ac:spMkLst>
        </pc:spChg>
        <pc:spChg chg="mod">
          <ac:chgData name="Tori Rickman" userId="7ea6d38b-8bf2-42ad-91c4-f334a5a217fb" providerId="ADAL" clId="{9A452A06-86CD-4FD9-98C6-D0F7E1FC488A}" dt="2026-08-26T14:30:57.872" v="0" actId="1076"/>
          <ac:spMkLst>
            <pc:docMk/>
            <pc:sldMk cId="0" sldId="257"/>
            <ac:spMk id="50" creationId="{00000000-0000-0000-0000-000000000000}"/>
          </ac:spMkLst>
        </pc:spChg>
      </pc:sldChg>
      <pc:sldChg chg="modSp mod">
        <pc:chgData name="Tori Rickman" userId="7ea6d38b-8bf2-42ad-91c4-f334a5a217fb" providerId="ADAL" clId="{9A452A06-86CD-4FD9-98C6-D0F7E1FC488A}" dt="2026-08-26T14:31:35.830" v="8" actId="1076"/>
        <pc:sldMkLst>
          <pc:docMk/>
          <pc:sldMk cId="0" sldId="258"/>
        </pc:sldMkLst>
        <pc:spChg chg="mod">
          <ac:chgData name="Tori Rickman" userId="7ea6d38b-8bf2-42ad-91c4-f334a5a217fb" providerId="ADAL" clId="{9A452A06-86CD-4FD9-98C6-D0F7E1FC488A}" dt="2026-08-26T14:31:15.615" v="3" actId="1076"/>
          <ac:spMkLst>
            <pc:docMk/>
            <pc:sldMk cId="0" sldId="258"/>
            <ac:spMk id="25" creationId="{00000000-0000-0000-0000-000000000000}"/>
          </ac:spMkLst>
        </pc:spChg>
        <pc:spChg chg="mod">
          <ac:chgData name="Tori Rickman" userId="7ea6d38b-8bf2-42ad-91c4-f334a5a217fb" providerId="ADAL" clId="{9A452A06-86CD-4FD9-98C6-D0F7E1FC488A}" dt="2026-08-26T14:31:21.295" v="4" actId="1076"/>
          <ac:spMkLst>
            <pc:docMk/>
            <pc:sldMk cId="0" sldId="258"/>
            <ac:spMk id="26" creationId="{00000000-0000-0000-0000-000000000000}"/>
          </ac:spMkLst>
        </pc:spChg>
        <pc:spChg chg="mod">
          <ac:chgData name="Tori Rickman" userId="7ea6d38b-8bf2-42ad-91c4-f334a5a217fb" providerId="ADAL" clId="{9A452A06-86CD-4FD9-98C6-D0F7E1FC488A}" dt="2026-08-26T14:31:25.134" v="5" actId="1076"/>
          <ac:spMkLst>
            <pc:docMk/>
            <pc:sldMk cId="0" sldId="258"/>
            <ac:spMk id="27" creationId="{00000000-0000-0000-0000-000000000000}"/>
          </ac:spMkLst>
        </pc:spChg>
        <pc:spChg chg="mod">
          <ac:chgData name="Tori Rickman" userId="7ea6d38b-8bf2-42ad-91c4-f334a5a217fb" providerId="ADAL" clId="{9A452A06-86CD-4FD9-98C6-D0F7E1FC488A}" dt="2026-08-26T14:31:11.131" v="2" actId="1076"/>
          <ac:spMkLst>
            <pc:docMk/>
            <pc:sldMk cId="0" sldId="258"/>
            <ac:spMk id="28" creationId="{00000000-0000-0000-0000-000000000000}"/>
          </ac:spMkLst>
        </pc:spChg>
        <pc:spChg chg="mod">
          <ac:chgData name="Tori Rickman" userId="7ea6d38b-8bf2-42ad-91c4-f334a5a217fb" providerId="ADAL" clId="{9A452A06-86CD-4FD9-98C6-D0F7E1FC488A}" dt="2026-08-26T14:31:31.069" v="7" actId="1076"/>
          <ac:spMkLst>
            <pc:docMk/>
            <pc:sldMk cId="0" sldId="258"/>
            <ac:spMk id="29" creationId="{00000000-0000-0000-0000-000000000000}"/>
          </ac:spMkLst>
        </pc:spChg>
        <pc:spChg chg="mod">
          <ac:chgData name="Tori Rickman" userId="7ea6d38b-8bf2-42ad-91c4-f334a5a217fb" providerId="ADAL" clId="{9A452A06-86CD-4FD9-98C6-D0F7E1FC488A}" dt="2026-08-26T14:31:35.830" v="8" actId="1076"/>
          <ac:spMkLst>
            <pc:docMk/>
            <pc:sldMk cId="0" sldId="258"/>
            <ac:spMk id="30" creationId="{00000000-0000-0000-0000-000000000000}"/>
          </ac:spMkLst>
        </pc:spChg>
      </pc:sldChg>
      <pc:sldChg chg="delSp modSp mod modNotes">
        <pc:chgData name="Tori Rickman" userId="7ea6d38b-8bf2-42ad-91c4-f334a5a217fb" providerId="ADAL" clId="{9A452A06-86CD-4FD9-98C6-D0F7E1FC488A}" dt="2026-08-26T14:32:40.606" v="18" actId="1076"/>
        <pc:sldMkLst>
          <pc:docMk/>
          <pc:sldMk cId="0" sldId="259"/>
        </pc:sldMkLst>
        <pc:spChg chg="mod topLvl">
          <ac:chgData name="Tori Rickman" userId="7ea6d38b-8bf2-42ad-91c4-f334a5a217fb" providerId="ADAL" clId="{9A452A06-86CD-4FD9-98C6-D0F7E1FC488A}" dt="2026-08-26T14:31:52.163" v="9" actId="165"/>
          <ac:spMkLst>
            <pc:docMk/>
            <pc:sldMk cId="0" sldId="259"/>
            <ac:spMk id="21" creationId="{00000000-0000-0000-0000-000000000000}"/>
          </ac:spMkLst>
        </pc:spChg>
        <pc:spChg chg="mod">
          <ac:chgData name="Tori Rickman" userId="7ea6d38b-8bf2-42ad-91c4-f334a5a217fb" providerId="ADAL" clId="{9A452A06-86CD-4FD9-98C6-D0F7E1FC488A}" dt="2026-08-26T14:32:20.753" v="15" actId="1076"/>
          <ac:spMkLst>
            <pc:docMk/>
            <pc:sldMk cId="0" sldId="259"/>
            <ac:spMk id="25" creationId="{00000000-0000-0000-0000-000000000000}"/>
          </ac:spMkLst>
        </pc:spChg>
        <pc:spChg chg="mod topLvl">
          <ac:chgData name="Tori Rickman" userId="7ea6d38b-8bf2-42ad-91c4-f334a5a217fb" providerId="ADAL" clId="{9A452A06-86CD-4FD9-98C6-D0F7E1FC488A}" dt="2026-08-26T14:31:52.163" v="9" actId="165"/>
          <ac:spMkLst>
            <pc:docMk/>
            <pc:sldMk cId="0" sldId="259"/>
            <ac:spMk id="27" creationId="{00000000-0000-0000-0000-000000000000}"/>
          </ac:spMkLst>
        </pc:spChg>
        <pc:spChg chg="mod">
          <ac:chgData name="Tori Rickman" userId="7ea6d38b-8bf2-42ad-91c4-f334a5a217fb" providerId="ADAL" clId="{9A452A06-86CD-4FD9-98C6-D0F7E1FC488A}" dt="2026-08-26T14:31:52.163" v="9" actId="165"/>
          <ac:spMkLst>
            <pc:docMk/>
            <pc:sldMk cId="0" sldId="259"/>
            <ac:spMk id="37" creationId="{00000000-0000-0000-0000-000000000000}"/>
          </ac:spMkLst>
        </pc:spChg>
        <pc:spChg chg="mod topLvl">
          <ac:chgData name="Tori Rickman" userId="7ea6d38b-8bf2-42ad-91c4-f334a5a217fb" providerId="ADAL" clId="{9A452A06-86CD-4FD9-98C6-D0F7E1FC488A}" dt="2026-08-26T14:31:52.163" v="9" actId="165"/>
          <ac:spMkLst>
            <pc:docMk/>
            <pc:sldMk cId="0" sldId="259"/>
            <ac:spMk id="38" creationId="{00000000-0000-0000-0000-000000000000}"/>
          </ac:spMkLst>
        </pc:spChg>
        <pc:spChg chg="mod">
          <ac:chgData name="Tori Rickman" userId="7ea6d38b-8bf2-42ad-91c4-f334a5a217fb" providerId="ADAL" clId="{9A452A06-86CD-4FD9-98C6-D0F7E1FC488A}" dt="2026-08-26T14:31:57.757" v="10" actId="1076"/>
          <ac:spMkLst>
            <pc:docMk/>
            <pc:sldMk cId="0" sldId="259"/>
            <ac:spMk id="39" creationId="{00000000-0000-0000-0000-000000000000}"/>
          </ac:spMkLst>
        </pc:spChg>
        <pc:spChg chg="mod">
          <ac:chgData name="Tori Rickman" userId="7ea6d38b-8bf2-42ad-91c4-f334a5a217fb" providerId="ADAL" clId="{9A452A06-86CD-4FD9-98C6-D0F7E1FC488A}" dt="2026-08-26T14:31:52.163" v="9" actId="165"/>
          <ac:spMkLst>
            <pc:docMk/>
            <pc:sldMk cId="0" sldId="259"/>
            <ac:spMk id="42" creationId="{00000000-0000-0000-0000-000000000000}"/>
          </ac:spMkLst>
        </pc:spChg>
        <pc:spChg chg="mod topLvl">
          <ac:chgData name="Tori Rickman" userId="7ea6d38b-8bf2-42ad-91c4-f334a5a217fb" providerId="ADAL" clId="{9A452A06-86CD-4FD9-98C6-D0F7E1FC488A}" dt="2026-08-26T14:32:02.765" v="11" actId="1076"/>
          <ac:spMkLst>
            <pc:docMk/>
            <pc:sldMk cId="0" sldId="259"/>
            <ac:spMk id="44" creationId="{00000000-0000-0000-0000-000000000000}"/>
          </ac:spMkLst>
        </pc:spChg>
        <pc:spChg chg="mod">
          <ac:chgData name="Tori Rickman" userId="7ea6d38b-8bf2-42ad-91c4-f334a5a217fb" providerId="ADAL" clId="{9A452A06-86CD-4FD9-98C6-D0F7E1FC488A}" dt="2026-08-26T14:31:52.163" v="9" actId="165"/>
          <ac:spMkLst>
            <pc:docMk/>
            <pc:sldMk cId="0" sldId="259"/>
            <ac:spMk id="47" creationId="{00000000-0000-0000-0000-000000000000}"/>
          </ac:spMkLst>
        </pc:spChg>
        <pc:spChg chg="mod">
          <ac:chgData name="Tori Rickman" userId="7ea6d38b-8bf2-42ad-91c4-f334a5a217fb" providerId="ADAL" clId="{9A452A06-86CD-4FD9-98C6-D0F7E1FC488A}" dt="2026-08-26T14:32:10.883" v="13" actId="1076"/>
          <ac:spMkLst>
            <pc:docMk/>
            <pc:sldMk cId="0" sldId="259"/>
            <ac:spMk id="48" creationId="{00000000-0000-0000-0000-000000000000}"/>
          </ac:spMkLst>
        </pc:spChg>
        <pc:spChg chg="mod">
          <ac:chgData name="Tori Rickman" userId="7ea6d38b-8bf2-42ad-91c4-f334a5a217fb" providerId="ADAL" clId="{9A452A06-86CD-4FD9-98C6-D0F7E1FC488A}" dt="2026-08-26T14:31:52.163" v="9" actId="165"/>
          <ac:spMkLst>
            <pc:docMk/>
            <pc:sldMk cId="0" sldId="259"/>
            <ac:spMk id="50" creationId="{00000000-0000-0000-0000-000000000000}"/>
          </ac:spMkLst>
        </pc:spChg>
        <pc:spChg chg="mod">
          <ac:chgData name="Tori Rickman" userId="7ea6d38b-8bf2-42ad-91c4-f334a5a217fb" providerId="ADAL" clId="{9A452A06-86CD-4FD9-98C6-D0F7E1FC488A}" dt="2026-08-26T14:32:07.429" v="12" actId="1076"/>
          <ac:spMkLst>
            <pc:docMk/>
            <pc:sldMk cId="0" sldId="259"/>
            <ac:spMk id="52" creationId="{00000000-0000-0000-0000-000000000000}"/>
          </ac:spMkLst>
        </pc:spChg>
        <pc:spChg chg="mod">
          <ac:chgData name="Tori Rickman" userId="7ea6d38b-8bf2-42ad-91c4-f334a5a217fb" providerId="ADAL" clId="{9A452A06-86CD-4FD9-98C6-D0F7E1FC488A}" dt="2026-08-26T14:32:40.606" v="18" actId="1076"/>
          <ac:spMkLst>
            <pc:docMk/>
            <pc:sldMk cId="0" sldId="259"/>
            <ac:spMk id="53" creationId="{00000000-0000-0000-0000-000000000000}"/>
          </ac:spMkLst>
        </pc:spChg>
        <pc:spChg chg="mod">
          <ac:chgData name="Tori Rickman" userId="7ea6d38b-8bf2-42ad-91c4-f334a5a217fb" providerId="ADAL" clId="{9A452A06-86CD-4FD9-98C6-D0F7E1FC488A}" dt="2026-08-26T14:31:52.163" v="9" actId="165"/>
          <ac:spMkLst>
            <pc:docMk/>
            <pc:sldMk cId="0" sldId="259"/>
            <ac:spMk id="56" creationId="{00000000-0000-0000-0000-000000000000}"/>
          </ac:spMkLst>
        </pc:spChg>
        <pc:spChg chg="mod">
          <ac:chgData name="Tori Rickman" userId="7ea6d38b-8bf2-42ad-91c4-f334a5a217fb" providerId="ADAL" clId="{9A452A06-86CD-4FD9-98C6-D0F7E1FC488A}" dt="2026-08-26T14:32:36.085" v="17" actId="1076"/>
          <ac:spMkLst>
            <pc:docMk/>
            <pc:sldMk cId="0" sldId="259"/>
            <ac:spMk id="57" creationId="{00000000-0000-0000-0000-000000000000}"/>
          </ac:spMkLst>
        </pc:spChg>
        <pc:spChg chg="mod">
          <ac:chgData name="Tori Rickman" userId="7ea6d38b-8bf2-42ad-91c4-f334a5a217fb" providerId="ADAL" clId="{9A452A06-86CD-4FD9-98C6-D0F7E1FC488A}" dt="2026-08-26T14:31:52.163" v="9" actId="165"/>
          <ac:spMkLst>
            <pc:docMk/>
            <pc:sldMk cId="0" sldId="259"/>
            <ac:spMk id="59" creationId="{00000000-0000-0000-0000-000000000000}"/>
          </ac:spMkLst>
        </pc:spChg>
        <pc:spChg chg="mod">
          <ac:chgData name="Tori Rickman" userId="7ea6d38b-8bf2-42ad-91c4-f334a5a217fb" providerId="ADAL" clId="{9A452A06-86CD-4FD9-98C6-D0F7E1FC488A}" dt="2026-08-26T14:32:18.249" v="14" actId="1076"/>
          <ac:spMkLst>
            <pc:docMk/>
            <pc:sldMk cId="0" sldId="259"/>
            <ac:spMk id="61" creationId="{00000000-0000-0000-0000-000000000000}"/>
          </ac:spMkLst>
        </pc:spChg>
      </pc:sldChg>
      <pc:sldChg chg="delSp modSp mod modNotes">
        <pc:chgData name="Tori Rickman" userId="7ea6d38b-8bf2-42ad-91c4-f334a5a217fb" providerId="ADAL" clId="{9A452A06-86CD-4FD9-98C6-D0F7E1FC488A}" dt="2026-08-26T14:33:51.224" v="23" actId="1076"/>
        <pc:sldMkLst>
          <pc:docMk/>
          <pc:sldMk cId="0" sldId="263"/>
        </pc:sldMkLst>
        <pc:spChg chg="mod">
          <ac:chgData name="Tori Rickman" userId="7ea6d38b-8bf2-42ad-91c4-f334a5a217fb" providerId="ADAL" clId="{9A452A06-86CD-4FD9-98C6-D0F7E1FC488A}" dt="2026-08-26T14:33:32.363" v="19" actId="165"/>
          <ac:spMkLst>
            <pc:docMk/>
            <pc:sldMk cId="0" sldId="263"/>
            <ac:spMk id="7" creationId="{00000000-0000-0000-0000-000000000000}"/>
          </ac:spMkLst>
        </pc:spChg>
        <pc:spChg chg="mod">
          <ac:chgData name="Tori Rickman" userId="7ea6d38b-8bf2-42ad-91c4-f334a5a217fb" providerId="ADAL" clId="{9A452A06-86CD-4FD9-98C6-D0F7E1FC488A}" dt="2026-08-26T14:33:32.363" v="19" actId="165"/>
          <ac:spMkLst>
            <pc:docMk/>
            <pc:sldMk cId="0" sldId="263"/>
            <ac:spMk id="8" creationId="{00000000-0000-0000-0000-000000000000}"/>
          </ac:spMkLst>
        </pc:spChg>
        <pc:spChg chg="mod topLvl">
          <ac:chgData name="Tori Rickman" userId="7ea6d38b-8bf2-42ad-91c4-f334a5a217fb" providerId="ADAL" clId="{9A452A06-86CD-4FD9-98C6-D0F7E1FC488A}" dt="2026-08-26T14:33:32.363" v="19" actId="165"/>
          <ac:spMkLst>
            <pc:docMk/>
            <pc:sldMk cId="0" sldId="263"/>
            <ac:spMk id="9" creationId="{00000000-0000-0000-0000-000000000000}"/>
          </ac:spMkLst>
        </pc:spChg>
        <pc:spChg chg="mod topLvl">
          <ac:chgData name="Tori Rickman" userId="7ea6d38b-8bf2-42ad-91c4-f334a5a217fb" providerId="ADAL" clId="{9A452A06-86CD-4FD9-98C6-D0F7E1FC488A}" dt="2026-08-26T14:33:36.040" v="20" actId="14100"/>
          <ac:spMkLst>
            <pc:docMk/>
            <pc:sldMk cId="0" sldId="263"/>
            <ac:spMk id="10" creationId="{00000000-0000-0000-0000-000000000000}"/>
          </ac:spMkLst>
        </pc:spChg>
        <pc:spChg chg="mod">
          <ac:chgData name="Tori Rickman" userId="7ea6d38b-8bf2-42ad-91c4-f334a5a217fb" providerId="ADAL" clId="{9A452A06-86CD-4FD9-98C6-D0F7E1FC488A}" dt="2026-08-26T14:33:51.224" v="23" actId="1076"/>
          <ac:spMkLst>
            <pc:docMk/>
            <pc:sldMk cId="0" sldId="263"/>
            <ac:spMk id="16" creationId="{00000000-0000-0000-0000-000000000000}"/>
          </ac:spMkLst>
        </pc:spChg>
        <pc:grpChg chg="del">
          <ac:chgData name="Tori Rickman" userId="7ea6d38b-8bf2-42ad-91c4-f334a5a217fb" providerId="ADAL" clId="{9A452A06-86CD-4FD9-98C6-D0F7E1FC488A}" dt="2026-08-26T14:33:32.363" v="19" actId="165"/>
          <ac:grpSpMkLst>
            <pc:docMk/>
            <pc:sldMk cId="0" sldId="263"/>
            <ac:grpSpMk id="5" creationId="{00000000-0000-0000-0000-000000000000}"/>
          </ac:grpSpMkLst>
        </pc:grpChg>
        <pc:grpChg chg="mod topLvl">
          <ac:chgData name="Tori Rickman" userId="7ea6d38b-8bf2-42ad-91c4-f334a5a217fb" providerId="ADAL" clId="{9A452A06-86CD-4FD9-98C6-D0F7E1FC488A}" dt="2026-08-26T14:33:32.363" v="19" actId="165"/>
          <ac:grpSpMkLst>
            <pc:docMk/>
            <pc:sldMk cId="0" sldId="263"/>
            <ac:grpSpMk id="6" creationId="{00000000-0000-0000-0000-000000000000}"/>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26.08.2026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When we think about water use, we often picture taps, showers and toilets. But there is another, much bigger part of our water footprint hiding behind the things we buy, eat and use every day.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Start by asking: when you use water, what do you picture? Most of us probably think about drinking, showering or brushing our teeth.</a:t>
            </a:r>
          </a:p>
          <a:p>
            <a:endParaRPr lang="en-US"/>
          </a:p>
          <a:p>
            <a:r>
              <a:rPr lang="en-US"/>
              <a:t>Hidden Water, also called Virtual Water or Secret Water, is the water used to make and transport the things we buy, eat and use every day. It is there from when the resources are first extracted to when we buy and use a product. </a:t>
            </a:r>
          </a:p>
          <a:p>
            <a:endParaRPr lang="en-US"/>
          </a:p>
          <a:p>
            <a:r>
              <a:rPr lang="en-US"/>
              <a:t>So, a T-shirt is not just a T-shirt. Food is not just food. Each product has a water story behind it. </a:t>
            </a:r>
          </a:p>
          <a:p>
            <a:endParaRPr lang="en-US"/>
          </a:p>
          <a:p>
            <a:r>
              <a:rPr lang="en-US"/>
              <a:t>As we go through this presentation, think about where our water drop might be travelling to make the things in our lives.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You might remember from our last presentation that each person in Ireland uses 133 litres of water every day. In reality, that is only a person's direct water use.</a:t>
            </a:r>
          </a:p>
          <a:p>
            <a:endParaRPr lang="en-US"/>
          </a:p>
          <a:p>
            <a:r>
              <a:rPr lang="en-US"/>
              <a:t>The majority of our daily water use can be hidden water.</a:t>
            </a:r>
          </a:p>
          <a:p>
            <a:endParaRPr lang="en-US"/>
          </a:p>
          <a:p>
            <a:r>
              <a:rPr lang="en-US"/>
              <a:t>When we take into account Hidden Water, a person uses 3,600 litres of water a day. 97% of that is Hidden Water and only about 3% is from direct water use.</a:t>
            </a:r>
          </a:p>
          <a:p>
            <a:endParaRPr lang="en-US"/>
          </a:p>
          <a:p>
            <a:r>
              <a:rPr lang="en-US"/>
              <a:t>That means the water we see coming from a tap is only a small part of the story.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 lot of our water footprint is connected to the products we choose to buy and consume.</a:t>
            </a:r>
          </a:p>
          <a:p>
            <a:endParaRPr lang="en-US"/>
          </a:p>
          <a:p>
            <a:r>
              <a:rPr lang="en-US"/>
              <a:t>Let’s look at some everyday items and imagine the water behind them. A cup of coffee, a pair of socks, jeans, a hamburger, an apple or a cotton T-shirt all have different water footprints.</a:t>
            </a:r>
          </a:p>
          <a:p>
            <a:endParaRPr lang="en-US"/>
          </a:p>
          <a:p>
            <a:r>
              <a:rPr lang="en-US"/>
              <a:t>The important point is not to memorise every number. It is to notice that ordinary things can require surprisingly large amounts of water to produce.</a:t>
            </a:r>
          </a:p>
          <a:p>
            <a:endParaRPr lang="en-US"/>
          </a:p>
          <a:p>
            <a:r>
              <a:rPr lang="en-US"/>
              <a:t>[Ask the group]: Which item surprised you most? What might happen to the water used to make something if we buy it and then barely use it, or throw it away?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Hidden Water gives us another way to think about consumption. The more things we buy and replace, the more water is needed somewhere along the production chain.</a:t>
            </a:r>
          </a:p>
          <a:p>
            <a:endParaRPr lang="en-US"/>
          </a:p>
          <a:p>
            <a:r>
              <a:rPr lang="en-US"/>
              <a:t>This is not about never buying anything. It is about becoming more aware of what sits behind our choices and asking whether we really need something, whether we can use it for longer, or whether we can get more use from something we already have.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Take clothing as an example. </a:t>
            </a:r>
          </a:p>
          <a:p>
            <a:endParaRPr lang="en-US"/>
          </a:p>
          <a:p>
            <a:r>
              <a:rPr lang="en-US"/>
              <a:t>Water is involved long before a jumper reaches a shop.</a:t>
            </a:r>
          </a:p>
          <a:p>
            <a:endParaRPr lang="en-US"/>
          </a:p>
          <a:p>
            <a:r>
              <a:rPr lang="en-US"/>
              <a:t>Cotton has to be grown and harvested. It is then processed, spun, woven and dyed. The garment is manufactured, transported around the world, and eventually washed and cared for at home.</a:t>
            </a:r>
          </a:p>
          <a:p>
            <a:endParaRPr lang="en-US"/>
          </a:p>
          <a:p>
            <a:r>
              <a:rPr lang="en-US"/>
              <a:t>There is also a pollution story here. A whopping 20% of global industrial water pollution is linked to textile treatment and dyeing </a:t>
            </a:r>
          </a:p>
          <a:p>
            <a:endParaRPr lang="en-US"/>
          </a:p>
          <a:p>
            <a:r>
              <a:rPr lang="en-US"/>
              <a:t>So when we think about a piece of clothing, we can ask not just ‘How much does it cost?’ but also ‘What resources and water went into making it?’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same idea applies to the way we use and dispose of things.</a:t>
            </a:r>
          </a:p>
          <a:p>
            <a:endParaRPr lang="en-US"/>
          </a:p>
          <a:p>
            <a:r>
              <a:rPr lang="en-US"/>
              <a:t>The linear model is: take, make, use and waste. Resources are taken from the Earth, turned into products, used for a relatively short time, and then discarded.</a:t>
            </a:r>
          </a:p>
          <a:p>
            <a:endParaRPr lang="en-US"/>
          </a:p>
          <a:p>
            <a:r>
              <a:rPr lang="en-US"/>
              <a:t>The good news is that there are opportunities to break this cycle. We can waste less, keep things in use for longer and find new uses for things we no longer need.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Before throwing something away, pause and ask: could someone else use it? Could I repair it? Could I turn it into something new?</a:t>
            </a:r>
          </a:p>
          <a:p>
            <a:endParaRPr lang="en-US"/>
          </a:p>
          <a:p>
            <a:r>
              <a:rPr lang="en-US"/>
              <a:t>Repairing, sharing and reusing all help us get more value from the resources and water already used to make something.</a:t>
            </a:r>
          </a:p>
          <a:p>
            <a:endParaRPr lang="en-US"/>
          </a:p>
          <a:p>
            <a:r>
              <a:rPr lang="en-US"/>
              <a:t>This is a simple shift in thinking: instead of seeing an item as waste, get creative and see it as a resource that might still have another life.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Hidden Water can feel like a huge global issue, but our everyday choices can still make a difference.</a:t>
            </a:r>
          </a:p>
          <a:p>
            <a:endParaRPr lang="en-US"/>
          </a:p>
          <a:p>
            <a:r>
              <a:rPr lang="en-US"/>
              <a:t>Choose an action that feels achievable. Get other people involved, and think about how you can make the connection between everyday choices and water more visible.</a:t>
            </a:r>
          </a:p>
          <a:p>
            <a:endParaRPr lang="en-US"/>
          </a:p>
          <a:p>
            <a:r>
              <a:rPr lang="en-US"/>
              <a:t>The aim is not perfection. It is to notice, make a choice, and take action.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greenschoolsireland.org/the-programme/themes/water/" TargetMode="External"/><Relationship Id="rId7" Type="http://schemas.openxmlformats.org/officeDocument/2006/relationships/image" Target="../media/image81.png"/><Relationship Id="rId2" Type="http://schemas.openxmlformats.org/officeDocument/2006/relationships/image" Target="../media/image78.svg"/><Relationship Id="rId1" Type="http://schemas.openxmlformats.org/officeDocument/2006/relationships/slideLayout" Target="../slideLayouts/slideLayout7.xml"/><Relationship Id="rId6" Type="http://schemas.openxmlformats.org/officeDocument/2006/relationships/image" Target="../media/image80.png"/><Relationship Id="rId5" Type="http://schemas.openxmlformats.org/officeDocument/2006/relationships/hyperlink" Target="mailto:water@greenschoolsireland.org" TargetMode="External"/><Relationship Id="rId4" Type="http://schemas.openxmlformats.org/officeDocument/2006/relationships/image" Target="../media/image79.sv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18" Type="http://schemas.openxmlformats.org/officeDocument/2006/relationships/image" Target="../media/image32.png"/><Relationship Id="rId3" Type="http://schemas.openxmlformats.org/officeDocument/2006/relationships/image" Target="../media/image17.svg"/><Relationship Id="rId21" Type="http://schemas.openxmlformats.org/officeDocument/2006/relationships/image" Target="../media/image35.svg"/><Relationship Id="rId7" Type="http://schemas.openxmlformats.org/officeDocument/2006/relationships/image" Target="../media/image21.svg"/><Relationship Id="rId12" Type="http://schemas.openxmlformats.org/officeDocument/2006/relationships/image" Target="../media/image26.svg"/><Relationship Id="rId17" Type="http://schemas.openxmlformats.org/officeDocument/2006/relationships/image" Target="../media/image31.png"/><Relationship Id="rId25" Type="http://schemas.openxmlformats.org/officeDocument/2006/relationships/image" Target="../media/image39.svg"/><Relationship Id="rId2" Type="http://schemas.openxmlformats.org/officeDocument/2006/relationships/notesSlide" Target="../notesSlides/notesSlide5.xml"/><Relationship Id="rId16" Type="http://schemas.openxmlformats.org/officeDocument/2006/relationships/image" Target="../media/image30.svg"/><Relationship Id="rId20"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25.svg"/><Relationship Id="rId24" Type="http://schemas.openxmlformats.org/officeDocument/2006/relationships/image" Target="../media/image38.svg"/><Relationship Id="rId5" Type="http://schemas.openxmlformats.org/officeDocument/2006/relationships/image" Target="../media/image19.svg"/><Relationship Id="rId15" Type="http://schemas.openxmlformats.org/officeDocument/2006/relationships/image" Target="../media/image29.svg"/><Relationship Id="rId23" Type="http://schemas.openxmlformats.org/officeDocument/2006/relationships/image" Target="../media/image37.svg"/><Relationship Id="rId10" Type="http://schemas.openxmlformats.org/officeDocument/2006/relationships/image" Target="../media/image24.png"/><Relationship Id="rId19" Type="http://schemas.openxmlformats.org/officeDocument/2006/relationships/image" Target="../media/image33.svg"/><Relationship Id="rId4" Type="http://schemas.openxmlformats.org/officeDocument/2006/relationships/image" Target="../media/image18.svg"/><Relationship Id="rId9" Type="http://schemas.openxmlformats.org/officeDocument/2006/relationships/image" Target="../media/image23.png"/><Relationship Id="rId14" Type="http://schemas.openxmlformats.org/officeDocument/2006/relationships/image" Target="../media/image28.svg"/><Relationship Id="rId22" Type="http://schemas.openxmlformats.org/officeDocument/2006/relationships/image" Target="../media/image36.svg"/></Relationships>
</file>

<file path=ppt/slides/_rels/slide6.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svg"/><Relationship Id="rId18" Type="http://schemas.openxmlformats.org/officeDocument/2006/relationships/image" Target="../media/image55.svg"/><Relationship Id="rId3" Type="http://schemas.openxmlformats.org/officeDocument/2006/relationships/image" Target="../media/image40.svg"/><Relationship Id="rId7" Type="http://schemas.openxmlformats.org/officeDocument/2006/relationships/image" Target="../media/image44.png"/><Relationship Id="rId12" Type="http://schemas.openxmlformats.org/officeDocument/2006/relationships/image" Target="../media/image49.svg"/><Relationship Id="rId17" Type="http://schemas.openxmlformats.org/officeDocument/2006/relationships/image" Target="../media/image54.svg"/><Relationship Id="rId2" Type="http://schemas.openxmlformats.org/officeDocument/2006/relationships/notesSlide" Target="../notesSlides/notesSlide6.xml"/><Relationship Id="rId16" Type="http://schemas.openxmlformats.org/officeDocument/2006/relationships/image" Target="../media/image53.svg"/><Relationship Id="rId20" Type="http://schemas.openxmlformats.org/officeDocument/2006/relationships/image" Target="../media/image57.svg"/><Relationship Id="rId1" Type="http://schemas.openxmlformats.org/officeDocument/2006/relationships/slideLayout" Target="../slideLayouts/slideLayout7.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5" Type="http://schemas.openxmlformats.org/officeDocument/2006/relationships/image" Target="../media/image52.svg"/><Relationship Id="rId10" Type="http://schemas.openxmlformats.org/officeDocument/2006/relationships/image" Target="../media/image47.png"/><Relationship Id="rId19" Type="http://schemas.openxmlformats.org/officeDocument/2006/relationships/image" Target="../media/image56.svg"/><Relationship Id="rId4" Type="http://schemas.openxmlformats.org/officeDocument/2006/relationships/image" Target="../media/image41.png"/><Relationship Id="rId9" Type="http://schemas.openxmlformats.org/officeDocument/2006/relationships/image" Target="../media/image46.png"/><Relationship Id="rId14" Type="http://schemas.openxmlformats.org/officeDocument/2006/relationships/image" Target="../media/image51.svg"/></Relationships>
</file>

<file path=ppt/slides/_rels/slide7.xml.rels><?xml version="1.0" encoding="UTF-8" standalone="yes"?>
<Relationships xmlns="http://schemas.openxmlformats.org/package/2006/relationships"><Relationship Id="rId8" Type="http://schemas.openxmlformats.org/officeDocument/2006/relationships/image" Target="../media/image63.svg"/><Relationship Id="rId13" Type="http://schemas.openxmlformats.org/officeDocument/2006/relationships/image" Target="../media/image68.svg"/><Relationship Id="rId3" Type="http://schemas.openxmlformats.org/officeDocument/2006/relationships/image" Target="../media/image58.svg"/><Relationship Id="rId7" Type="http://schemas.openxmlformats.org/officeDocument/2006/relationships/image" Target="../media/image62.svg"/><Relationship Id="rId12" Type="http://schemas.openxmlformats.org/officeDocument/2006/relationships/image" Target="../media/image67.svg"/><Relationship Id="rId2" Type="http://schemas.openxmlformats.org/officeDocument/2006/relationships/notesSlide" Target="../notesSlides/notesSlide7.xml"/><Relationship Id="rId16" Type="http://schemas.openxmlformats.org/officeDocument/2006/relationships/image" Target="../media/image71.svg"/><Relationship Id="rId1" Type="http://schemas.openxmlformats.org/officeDocument/2006/relationships/slideLayout" Target="../slideLayouts/slideLayout7.xml"/><Relationship Id="rId6" Type="http://schemas.openxmlformats.org/officeDocument/2006/relationships/image" Target="../media/image61.svg"/><Relationship Id="rId11" Type="http://schemas.openxmlformats.org/officeDocument/2006/relationships/image" Target="../media/image66.svg"/><Relationship Id="rId5" Type="http://schemas.openxmlformats.org/officeDocument/2006/relationships/image" Target="../media/image60.svg"/><Relationship Id="rId15" Type="http://schemas.openxmlformats.org/officeDocument/2006/relationships/image" Target="../media/image70.png"/><Relationship Id="rId10" Type="http://schemas.openxmlformats.org/officeDocument/2006/relationships/image" Target="../media/image65.svg"/><Relationship Id="rId4" Type="http://schemas.openxmlformats.org/officeDocument/2006/relationships/image" Target="../media/image59.svg"/><Relationship Id="rId9" Type="http://schemas.openxmlformats.org/officeDocument/2006/relationships/image" Target="../media/image64.svg"/><Relationship Id="rId14" Type="http://schemas.openxmlformats.org/officeDocument/2006/relationships/image" Target="../media/image69.png"/></Relationships>
</file>

<file path=ppt/slides/_rels/slide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74.png"/><Relationship Id="rId4" Type="http://schemas.openxmlformats.org/officeDocument/2006/relationships/image" Target="../media/image73.png"/></Relationships>
</file>

<file path=ppt/slides/_rels/slide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77.png"/><Relationship Id="rId4" Type="http://schemas.openxmlformats.org/officeDocument/2006/relationships/image" Target="../media/image7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41188"/>
        </a:solidFill>
        <a:effectLst/>
      </p:bgPr>
    </p:bg>
    <p:spTree>
      <p:nvGrpSpPr>
        <p:cNvPr id="1" name=""/>
        <p:cNvGrpSpPr/>
        <p:nvPr/>
      </p:nvGrpSpPr>
      <p:grpSpPr>
        <a:xfrm>
          <a:off x="0" y="0"/>
          <a:ext cx="0" cy="0"/>
          <a:chOff x="0" y="0"/>
          <a:chExt cx="0" cy="0"/>
        </a:xfrm>
      </p:grpSpPr>
      <p:sp>
        <p:nvSpPr>
          <p:cNvPr id="2" name="Freeform 2"/>
          <p:cNvSpPr/>
          <p:nvPr/>
        </p:nvSpPr>
        <p:spPr>
          <a:xfrm>
            <a:off x="2137019" y="0"/>
            <a:ext cx="16150981" cy="10402583"/>
          </a:xfrm>
          <a:custGeom>
            <a:avLst/>
            <a:gdLst/>
            <a:ahLst/>
            <a:cxnLst/>
            <a:rect l="l" t="t" r="r" b="b"/>
            <a:pathLst>
              <a:path w="16150981" h="10402583">
                <a:moveTo>
                  <a:pt x="0" y="0"/>
                </a:moveTo>
                <a:lnTo>
                  <a:pt x="16150981" y="0"/>
                </a:lnTo>
                <a:lnTo>
                  <a:pt x="16150981" y="10402583"/>
                </a:lnTo>
                <a:lnTo>
                  <a:pt x="0" y="10402583"/>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IE"/>
          </a:p>
        </p:txBody>
      </p:sp>
      <p:grpSp>
        <p:nvGrpSpPr>
          <p:cNvPr id="3" name="Group 3"/>
          <p:cNvGrpSpPr/>
          <p:nvPr/>
        </p:nvGrpSpPr>
        <p:grpSpPr>
          <a:xfrm>
            <a:off x="2137019" y="-98019"/>
            <a:ext cx="16246603" cy="10500602"/>
            <a:chOff x="0" y="0"/>
            <a:chExt cx="4278941" cy="2765591"/>
          </a:xfrm>
        </p:grpSpPr>
        <p:sp>
          <p:nvSpPr>
            <p:cNvPr id="4" name="Freeform 4"/>
            <p:cNvSpPr/>
            <p:nvPr/>
          </p:nvSpPr>
          <p:spPr>
            <a:xfrm>
              <a:off x="0" y="0"/>
              <a:ext cx="4278941" cy="2765591"/>
            </a:xfrm>
            <a:custGeom>
              <a:avLst/>
              <a:gdLst/>
              <a:ahLst/>
              <a:cxnLst/>
              <a:rect l="l" t="t" r="r" b="b"/>
              <a:pathLst>
                <a:path w="4278941" h="2765591">
                  <a:moveTo>
                    <a:pt x="0" y="0"/>
                  </a:moveTo>
                  <a:lnTo>
                    <a:pt x="4278941" y="0"/>
                  </a:lnTo>
                  <a:lnTo>
                    <a:pt x="4278941" y="2765591"/>
                  </a:lnTo>
                  <a:lnTo>
                    <a:pt x="0" y="2765591"/>
                  </a:lnTo>
                  <a:close/>
                </a:path>
              </a:pathLst>
            </a:custGeom>
            <a:solidFill>
              <a:srgbClr val="02240F">
                <a:alpha val="75686"/>
              </a:srgbClr>
            </a:solidFill>
          </p:spPr>
          <p:txBody>
            <a:bodyPr/>
            <a:lstStyle/>
            <a:p>
              <a:endParaRPr lang="en-IE"/>
            </a:p>
          </p:txBody>
        </p:sp>
        <p:sp>
          <p:nvSpPr>
            <p:cNvPr id="5" name="TextBox 5"/>
            <p:cNvSpPr txBox="1"/>
            <p:nvPr/>
          </p:nvSpPr>
          <p:spPr>
            <a:xfrm>
              <a:off x="0" y="57150"/>
              <a:ext cx="4278941" cy="2708441"/>
            </a:xfrm>
            <a:prstGeom prst="rect">
              <a:avLst/>
            </a:prstGeom>
          </p:spPr>
          <p:txBody>
            <a:bodyPr lIns="50800" tIns="50800" rIns="50800" bIns="50800" rtlCol="0" anchor="ctr"/>
            <a:lstStyle/>
            <a:p>
              <a:pPr algn="ctr">
                <a:lnSpc>
                  <a:spcPts val="1840"/>
                </a:lnSpc>
              </a:pPr>
              <a:endParaRPr/>
            </a:p>
          </p:txBody>
        </p:sp>
      </p:grpSp>
      <p:sp>
        <p:nvSpPr>
          <p:cNvPr id="6" name="Freeform 6"/>
          <p:cNvSpPr/>
          <p:nvPr/>
        </p:nvSpPr>
        <p:spPr>
          <a:xfrm>
            <a:off x="15634996" y="6930801"/>
            <a:ext cx="1616319" cy="2327499"/>
          </a:xfrm>
          <a:custGeom>
            <a:avLst/>
            <a:gdLst/>
            <a:ahLst/>
            <a:cxnLst/>
            <a:rect l="l" t="t" r="r" b="b"/>
            <a:pathLst>
              <a:path w="1616319" h="2327499">
                <a:moveTo>
                  <a:pt x="0" y="0"/>
                </a:moveTo>
                <a:lnTo>
                  <a:pt x="1616318" y="0"/>
                </a:lnTo>
                <a:lnTo>
                  <a:pt x="1616318" y="2327499"/>
                </a:lnTo>
                <a:lnTo>
                  <a:pt x="0" y="2327499"/>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IE"/>
          </a:p>
        </p:txBody>
      </p:sp>
      <p:sp>
        <p:nvSpPr>
          <p:cNvPr id="7" name="Freeform 7"/>
          <p:cNvSpPr/>
          <p:nvPr/>
        </p:nvSpPr>
        <p:spPr>
          <a:xfrm>
            <a:off x="12194880" y="8017223"/>
            <a:ext cx="3087914" cy="1241077"/>
          </a:xfrm>
          <a:custGeom>
            <a:avLst/>
            <a:gdLst/>
            <a:ahLst/>
            <a:cxnLst/>
            <a:rect l="l" t="t" r="r" b="b"/>
            <a:pathLst>
              <a:path w="3087914" h="1241077">
                <a:moveTo>
                  <a:pt x="0" y="0"/>
                </a:moveTo>
                <a:lnTo>
                  <a:pt x="3087914" y="0"/>
                </a:lnTo>
                <a:lnTo>
                  <a:pt x="3087914" y="1241077"/>
                </a:lnTo>
                <a:lnTo>
                  <a:pt x="0" y="1241077"/>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IE"/>
          </a:p>
        </p:txBody>
      </p:sp>
      <p:sp>
        <p:nvSpPr>
          <p:cNvPr id="8" name="TextBox 8"/>
          <p:cNvSpPr txBox="1"/>
          <p:nvPr/>
        </p:nvSpPr>
        <p:spPr>
          <a:xfrm>
            <a:off x="3625131" y="3294069"/>
            <a:ext cx="13626183" cy="1672716"/>
          </a:xfrm>
          <a:prstGeom prst="rect">
            <a:avLst/>
          </a:prstGeom>
        </p:spPr>
        <p:txBody>
          <a:bodyPr lIns="0" tIns="0" rIns="0" bIns="0" rtlCol="0" anchor="t">
            <a:spAutoFit/>
          </a:bodyPr>
          <a:lstStyle/>
          <a:p>
            <a:pPr marL="0" lvl="0" indent="0" algn="l">
              <a:lnSpc>
                <a:spcPts val="11296"/>
              </a:lnSpc>
              <a:spcBef>
                <a:spcPct val="0"/>
              </a:spcBef>
            </a:pPr>
            <a:r>
              <a:rPr lang="en-US" sz="12552" b="1" spc="-62">
                <a:solidFill>
                  <a:srgbClr val="FFFFFF"/>
                </a:solidFill>
                <a:latin typeface="Poppins Bold"/>
                <a:ea typeface="Poppins Bold"/>
                <a:cs typeface="Poppins Bold"/>
                <a:sym typeface="Poppins Bold"/>
              </a:rPr>
              <a:t>Hidden Water</a:t>
            </a:r>
          </a:p>
        </p:txBody>
      </p:sp>
      <p:sp>
        <p:nvSpPr>
          <p:cNvPr id="9" name="TextBox 9"/>
          <p:cNvSpPr txBox="1"/>
          <p:nvPr/>
        </p:nvSpPr>
        <p:spPr>
          <a:xfrm>
            <a:off x="3625131" y="5098659"/>
            <a:ext cx="11291902" cy="611433"/>
          </a:xfrm>
          <a:prstGeom prst="rect">
            <a:avLst/>
          </a:prstGeom>
        </p:spPr>
        <p:txBody>
          <a:bodyPr lIns="0" tIns="0" rIns="0" bIns="0" rtlCol="0" anchor="t">
            <a:spAutoFit/>
          </a:bodyPr>
          <a:lstStyle/>
          <a:p>
            <a:pPr algn="l">
              <a:lnSpc>
                <a:spcPts val="4745"/>
              </a:lnSpc>
            </a:pPr>
            <a:r>
              <a:rPr lang="en-US" sz="4314">
                <a:solidFill>
                  <a:srgbClr val="FFFFFF"/>
                </a:solidFill>
                <a:latin typeface="Tahoma W01"/>
                <a:ea typeface="Tahoma W01"/>
                <a:cs typeface="Tahoma W01"/>
                <a:sym typeface="Tahoma W01"/>
              </a:rPr>
              <a:t>The invisible water behind everyday items</a:t>
            </a:r>
          </a:p>
        </p:txBody>
      </p:sp>
      <p:grpSp>
        <p:nvGrpSpPr>
          <p:cNvPr id="10" name="Group 10"/>
          <p:cNvGrpSpPr/>
          <p:nvPr/>
        </p:nvGrpSpPr>
        <p:grpSpPr>
          <a:xfrm rot="-10800000">
            <a:off x="-1631159" y="787437"/>
            <a:ext cx="7002889" cy="1050517"/>
            <a:chOff x="0" y="0"/>
            <a:chExt cx="2660283" cy="399074"/>
          </a:xfrm>
        </p:grpSpPr>
        <p:sp>
          <p:nvSpPr>
            <p:cNvPr id="11" name="Freeform 11"/>
            <p:cNvSpPr/>
            <p:nvPr/>
          </p:nvSpPr>
          <p:spPr>
            <a:xfrm>
              <a:off x="0" y="0"/>
              <a:ext cx="2660283" cy="399074"/>
            </a:xfrm>
            <a:custGeom>
              <a:avLst/>
              <a:gdLst/>
              <a:ahLst/>
              <a:cxnLst/>
              <a:rect l="l" t="t" r="r" b="b"/>
              <a:pathLst>
                <a:path w="2660283" h="399074">
                  <a:moveTo>
                    <a:pt x="2457083" y="0"/>
                  </a:moveTo>
                  <a:cubicBezTo>
                    <a:pt x="2569313" y="0"/>
                    <a:pt x="2660283" y="89330"/>
                    <a:pt x="2660283" y="199537"/>
                  </a:cubicBezTo>
                  <a:cubicBezTo>
                    <a:pt x="2660283" y="309744"/>
                    <a:pt x="2569313" y="399074"/>
                    <a:pt x="2457083" y="399074"/>
                  </a:cubicBezTo>
                  <a:lnTo>
                    <a:pt x="203200" y="399074"/>
                  </a:lnTo>
                  <a:cubicBezTo>
                    <a:pt x="90970" y="399074"/>
                    <a:pt x="0" y="309744"/>
                    <a:pt x="0" y="199537"/>
                  </a:cubicBezTo>
                  <a:cubicBezTo>
                    <a:pt x="0" y="89330"/>
                    <a:pt x="90970" y="0"/>
                    <a:pt x="203200" y="0"/>
                  </a:cubicBezTo>
                  <a:lnTo>
                    <a:pt x="2457083" y="0"/>
                  </a:lnTo>
                </a:path>
              </a:pathLst>
            </a:custGeom>
            <a:solidFill>
              <a:srgbClr val="FFFFFF"/>
            </a:solidFill>
          </p:spPr>
          <p:txBody>
            <a:bodyPr/>
            <a:lstStyle/>
            <a:p>
              <a:endParaRPr lang="en-IE"/>
            </a:p>
          </p:txBody>
        </p:sp>
      </p:grpSp>
      <p:sp>
        <p:nvSpPr>
          <p:cNvPr id="12" name="TextBox 12"/>
          <p:cNvSpPr txBox="1"/>
          <p:nvPr/>
        </p:nvSpPr>
        <p:spPr>
          <a:xfrm>
            <a:off x="489102" y="933288"/>
            <a:ext cx="4589756" cy="777866"/>
          </a:xfrm>
          <a:prstGeom prst="rect">
            <a:avLst/>
          </a:prstGeom>
        </p:spPr>
        <p:txBody>
          <a:bodyPr lIns="0" tIns="0" rIns="0" bIns="0" rtlCol="0" anchor="t">
            <a:spAutoFit/>
          </a:bodyPr>
          <a:lstStyle/>
          <a:p>
            <a:pPr marL="0" lvl="0" indent="0" algn="l">
              <a:lnSpc>
                <a:spcPts val="3024"/>
              </a:lnSpc>
            </a:pPr>
            <a:r>
              <a:rPr lang="en-US" sz="2749" b="1" spc="-68">
                <a:solidFill>
                  <a:srgbClr val="C41188"/>
                </a:solidFill>
                <a:latin typeface="Tahoma Bold"/>
                <a:ea typeface="Tahoma Bold"/>
                <a:cs typeface="Tahoma Bold"/>
                <a:sym typeface="Tahoma Bold"/>
              </a:rPr>
              <a:t>WATER LEARNING SERIES (PART 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91550" y="6381431"/>
            <a:ext cx="14704899" cy="1026249"/>
            <a:chOff x="0" y="0"/>
            <a:chExt cx="19606532" cy="1368332"/>
          </a:xfrm>
        </p:grpSpPr>
        <p:grpSp>
          <p:nvGrpSpPr>
            <p:cNvPr id="3" name="Group 3"/>
            <p:cNvGrpSpPr/>
            <p:nvPr/>
          </p:nvGrpSpPr>
          <p:grpSpPr>
            <a:xfrm>
              <a:off x="0" y="1578"/>
              <a:ext cx="19606532" cy="1366754"/>
              <a:chOff x="0" y="0"/>
              <a:chExt cx="3872895" cy="269976"/>
            </a:xfrm>
          </p:grpSpPr>
          <p:sp>
            <p:nvSpPr>
              <p:cNvPr id="4" name="Freeform 4"/>
              <p:cNvSpPr/>
              <p:nvPr/>
            </p:nvSpPr>
            <p:spPr>
              <a:xfrm>
                <a:off x="0" y="0"/>
                <a:ext cx="3872895" cy="269976"/>
              </a:xfrm>
              <a:custGeom>
                <a:avLst/>
                <a:gdLst/>
                <a:ahLst/>
                <a:cxnLst/>
                <a:rect l="l" t="t" r="r" b="b"/>
                <a:pathLst>
                  <a:path w="3872895" h="269976">
                    <a:moveTo>
                      <a:pt x="26851" y="0"/>
                    </a:moveTo>
                    <a:lnTo>
                      <a:pt x="3846045" y="0"/>
                    </a:lnTo>
                    <a:cubicBezTo>
                      <a:pt x="3853166" y="0"/>
                      <a:pt x="3859995" y="2829"/>
                      <a:pt x="3865031" y="7864"/>
                    </a:cubicBezTo>
                    <a:cubicBezTo>
                      <a:pt x="3870066" y="12900"/>
                      <a:pt x="3872895" y="19730"/>
                      <a:pt x="3872895" y="26851"/>
                    </a:cubicBezTo>
                    <a:lnTo>
                      <a:pt x="3872895" y="243125"/>
                    </a:lnTo>
                    <a:cubicBezTo>
                      <a:pt x="3872895" y="257955"/>
                      <a:pt x="3860874" y="269976"/>
                      <a:pt x="3846045" y="269976"/>
                    </a:cubicBezTo>
                    <a:lnTo>
                      <a:pt x="26851" y="269976"/>
                    </a:lnTo>
                    <a:cubicBezTo>
                      <a:pt x="19730" y="269976"/>
                      <a:pt x="12900" y="267147"/>
                      <a:pt x="7864" y="262112"/>
                    </a:cubicBezTo>
                    <a:cubicBezTo>
                      <a:pt x="2829" y="257076"/>
                      <a:pt x="0" y="250247"/>
                      <a:pt x="0" y="243125"/>
                    </a:cubicBezTo>
                    <a:lnTo>
                      <a:pt x="0" y="26851"/>
                    </a:lnTo>
                    <a:cubicBezTo>
                      <a:pt x="0" y="12022"/>
                      <a:pt x="12022" y="0"/>
                      <a:pt x="26851" y="0"/>
                    </a:cubicBezTo>
                    <a:close/>
                  </a:path>
                </a:pathLst>
              </a:custGeom>
              <a:solidFill>
                <a:srgbClr val="03A64A"/>
              </a:solidFill>
            </p:spPr>
            <p:txBody>
              <a:bodyPr/>
              <a:lstStyle/>
              <a:p>
                <a:endParaRPr lang="en-IE"/>
              </a:p>
            </p:txBody>
          </p:sp>
          <p:sp>
            <p:nvSpPr>
              <p:cNvPr id="5" name="TextBox 5"/>
              <p:cNvSpPr txBox="1"/>
              <p:nvPr/>
            </p:nvSpPr>
            <p:spPr>
              <a:xfrm>
                <a:off x="0" y="57150"/>
                <a:ext cx="3872895" cy="212826"/>
              </a:xfrm>
              <a:prstGeom prst="rect">
                <a:avLst/>
              </a:prstGeom>
            </p:spPr>
            <p:txBody>
              <a:bodyPr lIns="50800" tIns="50800" rIns="50800" bIns="50800" rtlCol="0" anchor="ctr"/>
              <a:lstStyle/>
              <a:p>
                <a:pPr algn="ctr">
                  <a:lnSpc>
                    <a:spcPts val="1840"/>
                  </a:lnSpc>
                </a:pPr>
                <a:endParaRPr/>
              </a:p>
            </p:txBody>
          </p:sp>
        </p:grpSp>
        <p:grpSp>
          <p:nvGrpSpPr>
            <p:cNvPr id="6" name="Group 6"/>
            <p:cNvGrpSpPr/>
            <p:nvPr/>
          </p:nvGrpSpPr>
          <p:grpSpPr>
            <a:xfrm>
              <a:off x="5934927" y="1578"/>
              <a:ext cx="13671605" cy="1366754"/>
              <a:chOff x="0" y="0"/>
              <a:chExt cx="2700564" cy="269976"/>
            </a:xfrm>
          </p:grpSpPr>
          <p:sp>
            <p:nvSpPr>
              <p:cNvPr id="7" name="Freeform 7"/>
              <p:cNvSpPr/>
              <p:nvPr/>
            </p:nvSpPr>
            <p:spPr>
              <a:xfrm>
                <a:off x="0" y="0"/>
                <a:ext cx="2700564" cy="269976"/>
              </a:xfrm>
              <a:custGeom>
                <a:avLst/>
                <a:gdLst/>
                <a:ahLst/>
                <a:cxnLst/>
                <a:rect l="l" t="t" r="r" b="b"/>
                <a:pathLst>
                  <a:path w="2700564" h="269976">
                    <a:moveTo>
                      <a:pt x="38507" y="0"/>
                    </a:moveTo>
                    <a:lnTo>
                      <a:pt x="2662057" y="0"/>
                    </a:lnTo>
                    <a:cubicBezTo>
                      <a:pt x="2683324" y="0"/>
                      <a:pt x="2700564" y="17240"/>
                      <a:pt x="2700564" y="38507"/>
                    </a:cubicBezTo>
                    <a:lnTo>
                      <a:pt x="2700564" y="231469"/>
                    </a:lnTo>
                    <a:cubicBezTo>
                      <a:pt x="2700564" y="241682"/>
                      <a:pt x="2696507" y="251476"/>
                      <a:pt x="2689286" y="258698"/>
                    </a:cubicBezTo>
                    <a:cubicBezTo>
                      <a:pt x="2682064" y="265919"/>
                      <a:pt x="2672270" y="269976"/>
                      <a:pt x="2662057" y="269976"/>
                    </a:cubicBezTo>
                    <a:lnTo>
                      <a:pt x="38507" y="269976"/>
                    </a:lnTo>
                    <a:cubicBezTo>
                      <a:pt x="28294" y="269976"/>
                      <a:pt x="18500" y="265919"/>
                      <a:pt x="11278" y="258698"/>
                    </a:cubicBezTo>
                    <a:cubicBezTo>
                      <a:pt x="4057" y="251476"/>
                      <a:pt x="0" y="241682"/>
                      <a:pt x="0" y="231469"/>
                    </a:cubicBezTo>
                    <a:lnTo>
                      <a:pt x="0" y="38507"/>
                    </a:lnTo>
                    <a:cubicBezTo>
                      <a:pt x="0" y="28294"/>
                      <a:pt x="4057" y="18500"/>
                      <a:pt x="11278" y="11278"/>
                    </a:cubicBezTo>
                    <a:cubicBezTo>
                      <a:pt x="18500" y="4057"/>
                      <a:pt x="28294" y="0"/>
                      <a:pt x="38507" y="0"/>
                    </a:cubicBezTo>
                    <a:close/>
                  </a:path>
                </a:pathLst>
              </a:custGeom>
              <a:solidFill>
                <a:srgbClr val="F2FBD6"/>
              </a:solidFill>
            </p:spPr>
            <p:txBody>
              <a:bodyPr/>
              <a:lstStyle/>
              <a:p>
                <a:endParaRPr lang="en-IE"/>
              </a:p>
            </p:txBody>
          </p:sp>
          <p:sp>
            <p:nvSpPr>
              <p:cNvPr id="8" name="TextBox 8"/>
              <p:cNvSpPr txBox="1"/>
              <p:nvPr/>
            </p:nvSpPr>
            <p:spPr>
              <a:xfrm>
                <a:off x="0" y="57150"/>
                <a:ext cx="2700564" cy="212826"/>
              </a:xfrm>
              <a:prstGeom prst="rect">
                <a:avLst/>
              </a:prstGeom>
            </p:spPr>
            <p:txBody>
              <a:bodyPr lIns="50800" tIns="50800" rIns="50800" bIns="50800" rtlCol="0" anchor="ctr"/>
              <a:lstStyle/>
              <a:p>
                <a:pPr algn="ctr">
                  <a:lnSpc>
                    <a:spcPts val="1840"/>
                  </a:lnSpc>
                </a:pPr>
                <a:endParaRPr/>
              </a:p>
            </p:txBody>
          </p:sp>
        </p:grpSp>
        <p:sp>
          <p:nvSpPr>
            <p:cNvPr id="9" name="TextBox 9"/>
            <p:cNvSpPr txBox="1"/>
            <p:nvPr/>
          </p:nvSpPr>
          <p:spPr>
            <a:xfrm>
              <a:off x="1713068" y="217478"/>
              <a:ext cx="4010479" cy="865295"/>
            </a:xfrm>
            <a:prstGeom prst="rect">
              <a:avLst/>
            </a:prstGeom>
          </p:spPr>
          <p:txBody>
            <a:bodyPr lIns="0" tIns="0" rIns="0" bIns="0" rtlCol="0" anchor="t">
              <a:spAutoFit/>
            </a:bodyPr>
            <a:lstStyle/>
            <a:p>
              <a:pPr algn="r">
                <a:lnSpc>
                  <a:spcPts val="5179"/>
                </a:lnSpc>
              </a:pPr>
              <a:r>
                <a:rPr lang="en-US" sz="3699" b="1">
                  <a:solidFill>
                    <a:srgbClr val="FFFFFF"/>
                  </a:solidFill>
                  <a:latin typeface="Poppins Semi-Bold"/>
                  <a:ea typeface="Poppins Semi-Bold"/>
                  <a:cs typeface="Poppins Semi-Bold"/>
                  <a:sym typeface="Poppins Semi-Bold"/>
                </a:rPr>
                <a:t>Wild Water</a:t>
              </a:r>
            </a:p>
          </p:txBody>
        </p:sp>
        <p:grpSp>
          <p:nvGrpSpPr>
            <p:cNvPr id="10" name="Group 10"/>
            <p:cNvGrpSpPr/>
            <p:nvPr/>
          </p:nvGrpSpPr>
          <p:grpSpPr>
            <a:xfrm>
              <a:off x="5759417" y="0"/>
              <a:ext cx="900906" cy="1368332"/>
              <a:chOff x="0" y="0"/>
              <a:chExt cx="177957" cy="270288"/>
            </a:xfrm>
          </p:grpSpPr>
          <p:sp>
            <p:nvSpPr>
              <p:cNvPr id="11" name="Freeform 11"/>
              <p:cNvSpPr/>
              <p:nvPr/>
            </p:nvSpPr>
            <p:spPr>
              <a:xfrm>
                <a:off x="0" y="0"/>
                <a:ext cx="177957" cy="270288"/>
              </a:xfrm>
              <a:custGeom>
                <a:avLst/>
                <a:gdLst/>
                <a:ahLst/>
                <a:cxnLst/>
                <a:rect l="l" t="t" r="r" b="b"/>
                <a:pathLst>
                  <a:path w="177957" h="270288">
                    <a:moveTo>
                      <a:pt x="0" y="0"/>
                    </a:moveTo>
                    <a:lnTo>
                      <a:pt x="177957" y="0"/>
                    </a:lnTo>
                    <a:lnTo>
                      <a:pt x="177957" y="270288"/>
                    </a:lnTo>
                    <a:lnTo>
                      <a:pt x="0" y="270288"/>
                    </a:lnTo>
                    <a:close/>
                  </a:path>
                </a:pathLst>
              </a:custGeom>
              <a:solidFill>
                <a:srgbClr val="03A64A"/>
              </a:solidFill>
            </p:spPr>
            <p:txBody>
              <a:bodyPr/>
              <a:lstStyle/>
              <a:p>
                <a:endParaRPr lang="en-IE"/>
              </a:p>
            </p:txBody>
          </p:sp>
          <p:sp>
            <p:nvSpPr>
              <p:cNvPr id="12" name="TextBox 12"/>
              <p:cNvSpPr txBox="1"/>
              <p:nvPr/>
            </p:nvSpPr>
            <p:spPr>
              <a:xfrm>
                <a:off x="0" y="57150"/>
                <a:ext cx="177957" cy="213138"/>
              </a:xfrm>
              <a:prstGeom prst="rect">
                <a:avLst/>
              </a:prstGeom>
            </p:spPr>
            <p:txBody>
              <a:bodyPr lIns="50800" tIns="50800" rIns="50800" bIns="50800" rtlCol="0" anchor="ctr"/>
              <a:lstStyle/>
              <a:p>
                <a:pPr algn="ctr">
                  <a:lnSpc>
                    <a:spcPts val="1840"/>
                  </a:lnSpc>
                </a:pPr>
                <a:endParaRPr/>
              </a:p>
            </p:txBody>
          </p:sp>
        </p:grpSp>
        <p:sp>
          <p:nvSpPr>
            <p:cNvPr id="13" name="TextBox 13"/>
            <p:cNvSpPr txBox="1"/>
            <p:nvPr/>
          </p:nvSpPr>
          <p:spPr>
            <a:xfrm>
              <a:off x="7105716" y="265103"/>
              <a:ext cx="11757184" cy="795655"/>
            </a:xfrm>
            <a:prstGeom prst="rect">
              <a:avLst/>
            </a:prstGeom>
          </p:spPr>
          <p:txBody>
            <a:bodyPr lIns="0" tIns="0" rIns="0" bIns="0" rtlCol="0" anchor="t">
              <a:spAutoFit/>
            </a:bodyPr>
            <a:lstStyle/>
            <a:p>
              <a:pPr marL="0" lvl="0" indent="0" algn="ctr">
                <a:lnSpc>
                  <a:spcPts val="5040"/>
                </a:lnSpc>
                <a:spcBef>
                  <a:spcPct val="0"/>
                </a:spcBef>
              </a:pPr>
              <a:r>
                <a:rPr lang="en-US" sz="3600">
                  <a:solidFill>
                    <a:srgbClr val="000000"/>
                  </a:solidFill>
                  <a:latin typeface="Tahoma"/>
                  <a:ea typeface="Tahoma"/>
                  <a:cs typeface="Tahoma"/>
                  <a:sym typeface="Tahoma"/>
                </a:rPr>
                <a:t>E</a:t>
              </a:r>
              <a:r>
                <a:rPr lang="en-US" sz="3600" u="none" strike="noStrike">
                  <a:solidFill>
                    <a:srgbClr val="000000"/>
                  </a:solidFill>
                  <a:latin typeface="Tahoma"/>
                  <a:ea typeface="Tahoma"/>
                  <a:cs typeface="Tahoma"/>
                  <a:sym typeface="Tahoma"/>
                </a:rPr>
                <a:t>xplore rivers, lakes, wetlands, and wildlife.</a:t>
              </a:r>
            </a:p>
          </p:txBody>
        </p:sp>
      </p:grpSp>
      <p:grpSp>
        <p:nvGrpSpPr>
          <p:cNvPr id="14" name="Group 14"/>
          <p:cNvGrpSpPr/>
          <p:nvPr/>
        </p:nvGrpSpPr>
        <p:grpSpPr>
          <a:xfrm>
            <a:off x="1791550" y="8098527"/>
            <a:ext cx="6477847" cy="1295400"/>
            <a:chOff x="0" y="0"/>
            <a:chExt cx="8637129" cy="1727200"/>
          </a:xfrm>
        </p:grpSpPr>
        <p:grpSp>
          <p:nvGrpSpPr>
            <p:cNvPr id="15" name="Group 15"/>
            <p:cNvGrpSpPr/>
            <p:nvPr/>
          </p:nvGrpSpPr>
          <p:grpSpPr>
            <a:xfrm>
              <a:off x="0" y="0"/>
              <a:ext cx="1036151" cy="1036151"/>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3E7E"/>
              </a:solidFill>
            </p:spPr>
            <p:txBody>
              <a:bodyPr/>
              <a:lstStyle/>
              <a:p>
                <a:endParaRPr lang="en-IE"/>
              </a:p>
            </p:txBody>
          </p:sp>
          <p:sp>
            <p:nvSpPr>
              <p:cNvPr id="17" name="TextBox 17"/>
              <p:cNvSpPr txBox="1"/>
              <p:nvPr/>
            </p:nvSpPr>
            <p:spPr>
              <a:xfrm>
                <a:off x="76200" y="133350"/>
                <a:ext cx="660400" cy="603250"/>
              </a:xfrm>
              <a:prstGeom prst="rect">
                <a:avLst/>
              </a:prstGeom>
            </p:spPr>
            <p:txBody>
              <a:bodyPr lIns="50800" tIns="50800" rIns="50800" bIns="50800" rtlCol="0" anchor="ctr"/>
              <a:lstStyle/>
              <a:p>
                <a:pPr algn="ctr">
                  <a:lnSpc>
                    <a:spcPts val="1840"/>
                  </a:lnSpc>
                </a:pPr>
                <a:endParaRPr/>
              </a:p>
            </p:txBody>
          </p:sp>
        </p:grpSp>
        <p:sp>
          <p:nvSpPr>
            <p:cNvPr id="18" name="Freeform 18"/>
            <p:cNvSpPr/>
            <p:nvPr/>
          </p:nvSpPr>
          <p:spPr>
            <a:xfrm>
              <a:off x="176501" y="309715"/>
              <a:ext cx="683149" cy="416721"/>
            </a:xfrm>
            <a:custGeom>
              <a:avLst/>
              <a:gdLst/>
              <a:ahLst/>
              <a:cxnLst/>
              <a:rect l="l" t="t" r="r" b="b"/>
              <a:pathLst>
                <a:path w="683149" h="416721">
                  <a:moveTo>
                    <a:pt x="0" y="0"/>
                  </a:moveTo>
                  <a:lnTo>
                    <a:pt x="683149" y="0"/>
                  </a:lnTo>
                  <a:lnTo>
                    <a:pt x="683149" y="416721"/>
                  </a:lnTo>
                  <a:lnTo>
                    <a:pt x="0" y="41672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IE"/>
            </a:p>
          </p:txBody>
        </p:sp>
        <p:sp>
          <p:nvSpPr>
            <p:cNvPr id="19" name="TextBox 19"/>
            <p:cNvSpPr txBox="1"/>
            <p:nvPr/>
          </p:nvSpPr>
          <p:spPr>
            <a:xfrm>
              <a:off x="1309163" y="28575"/>
              <a:ext cx="7327966" cy="1698625"/>
            </a:xfrm>
            <a:prstGeom prst="rect">
              <a:avLst/>
            </a:prstGeom>
          </p:spPr>
          <p:txBody>
            <a:bodyPr lIns="0" tIns="0" rIns="0" bIns="0" rtlCol="0" anchor="t">
              <a:spAutoFit/>
            </a:bodyPr>
            <a:lstStyle/>
            <a:p>
              <a:pPr algn="l">
                <a:lnSpc>
                  <a:spcPts val="3300"/>
                </a:lnSpc>
                <a:spcBef>
                  <a:spcPct val="0"/>
                </a:spcBef>
              </a:pPr>
              <a:r>
                <a:rPr lang="en-US" sz="3000" spc="-15">
                  <a:solidFill>
                    <a:srgbClr val="000000"/>
                  </a:solidFill>
                  <a:latin typeface="Tahoma"/>
                  <a:ea typeface="Tahoma"/>
                  <a:cs typeface="Tahoma"/>
                  <a:sym typeface="Tahoma"/>
                </a:rPr>
                <a:t>Find more resources, activities, competitions, and inspiration at:</a:t>
              </a:r>
            </a:p>
            <a:p>
              <a:pPr algn="l">
                <a:lnSpc>
                  <a:spcPts val="3300"/>
                </a:lnSpc>
                <a:spcBef>
                  <a:spcPct val="0"/>
                </a:spcBef>
              </a:pPr>
              <a:r>
                <a:rPr lang="en-US" sz="3000" u="sng" spc="-15">
                  <a:solidFill>
                    <a:srgbClr val="000000"/>
                  </a:solidFill>
                  <a:latin typeface="Tahoma"/>
                  <a:ea typeface="Tahoma"/>
                  <a:cs typeface="Tahoma"/>
                  <a:sym typeface="Tahoma"/>
                  <a:hlinkClick r:id="rId3" tooltip="https://greenschoolsireland.org/the-programme/themes/water/"/>
                </a:rPr>
                <a:t>greenschoolsireland.org/water</a:t>
              </a:r>
              <a:r>
                <a:rPr lang="en-US" sz="3000" spc="-15">
                  <a:solidFill>
                    <a:srgbClr val="000000"/>
                  </a:solidFill>
                  <a:latin typeface="Tahoma"/>
                  <a:ea typeface="Tahoma"/>
                  <a:cs typeface="Tahoma"/>
                  <a:sym typeface="Tahoma"/>
                </a:rPr>
                <a:t>. </a:t>
              </a:r>
            </a:p>
          </p:txBody>
        </p:sp>
      </p:grpSp>
      <p:grpSp>
        <p:nvGrpSpPr>
          <p:cNvPr id="20" name="Group 20"/>
          <p:cNvGrpSpPr/>
          <p:nvPr/>
        </p:nvGrpSpPr>
        <p:grpSpPr>
          <a:xfrm>
            <a:off x="10018603" y="8098527"/>
            <a:ext cx="6477847" cy="1295400"/>
            <a:chOff x="0" y="0"/>
            <a:chExt cx="8637129" cy="1727200"/>
          </a:xfrm>
        </p:grpSpPr>
        <p:grpSp>
          <p:nvGrpSpPr>
            <p:cNvPr id="21" name="Group 21"/>
            <p:cNvGrpSpPr/>
            <p:nvPr/>
          </p:nvGrpSpPr>
          <p:grpSpPr>
            <a:xfrm>
              <a:off x="0" y="0"/>
              <a:ext cx="1036151" cy="1036151"/>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3E7E"/>
              </a:solidFill>
            </p:spPr>
            <p:txBody>
              <a:bodyPr/>
              <a:lstStyle/>
              <a:p>
                <a:endParaRPr lang="en-IE"/>
              </a:p>
            </p:txBody>
          </p:sp>
          <p:sp>
            <p:nvSpPr>
              <p:cNvPr id="23" name="TextBox 23"/>
              <p:cNvSpPr txBox="1"/>
              <p:nvPr/>
            </p:nvSpPr>
            <p:spPr>
              <a:xfrm>
                <a:off x="76200" y="133350"/>
                <a:ext cx="660400" cy="603250"/>
              </a:xfrm>
              <a:prstGeom prst="rect">
                <a:avLst/>
              </a:prstGeom>
            </p:spPr>
            <p:txBody>
              <a:bodyPr lIns="50800" tIns="50800" rIns="50800" bIns="50800" rtlCol="0" anchor="ctr"/>
              <a:lstStyle/>
              <a:p>
                <a:pPr algn="ctr">
                  <a:lnSpc>
                    <a:spcPts val="1840"/>
                  </a:lnSpc>
                </a:pPr>
                <a:endParaRPr/>
              </a:p>
            </p:txBody>
          </p:sp>
        </p:grpSp>
        <p:sp>
          <p:nvSpPr>
            <p:cNvPr id="24" name="Freeform 24"/>
            <p:cNvSpPr/>
            <p:nvPr/>
          </p:nvSpPr>
          <p:spPr>
            <a:xfrm>
              <a:off x="229621" y="319042"/>
              <a:ext cx="576909" cy="398067"/>
            </a:xfrm>
            <a:custGeom>
              <a:avLst/>
              <a:gdLst/>
              <a:ahLst/>
              <a:cxnLst/>
              <a:rect l="l" t="t" r="r" b="b"/>
              <a:pathLst>
                <a:path w="576909" h="398067">
                  <a:moveTo>
                    <a:pt x="0" y="0"/>
                  </a:moveTo>
                  <a:lnTo>
                    <a:pt x="576909" y="0"/>
                  </a:lnTo>
                  <a:lnTo>
                    <a:pt x="576909" y="398067"/>
                  </a:lnTo>
                  <a:lnTo>
                    <a:pt x="0" y="39806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IE"/>
            </a:p>
          </p:txBody>
        </p:sp>
        <p:sp>
          <p:nvSpPr>
            <p:cNvPr id="25" name="TextBox 25"/>
            <p:cNvSpPr txBox="1"/>
            <p:nvPr/>
          </p:nvSpPr>
          <p:spPr>
            <a:xfrm>
              <a:off x="1309163" y="28575"/>
              <a:ext cx="7327966" cy="1698625"/>
            </a:xfrm>
            <a:prstGeom prst="rect">
              <a:avLst/>
            </a:prstGeom>
          </p:spPr>
          <p:txBody>
            <a:bodyPr lIns="0" tIns="0" rIns="0" bIns="0" rtlCol="0" anchor="t">
              <a:spAutoFit/>
            </a:bodyPr>
            <a:lstStyle/>
            <a:p>
              <a:pPr algn="l">
                <a:lnSpc>
                  <a:spcPts val="3300"/>
                </a:lnSpc>
                <a:spcBef>
                  <a:spcPct val="0"/>
                </a:spcBef>
              </a:pPr>
              <a:r>
                <a:rPr lang="en-US" sz="3000" spc="-15">
                  <a:solidFill>
                    <a:srgbClr val="000000"/>
                  </a:solidFill>
                  <a:latin typeface="Tahoma"/>
                  <a:ea typeface="Tahoma"/>
                  <a:cs typeface="Tahoma"/>
                  <a:sym typeface="Tahoma"/>
                </a:rPr>
                <a:t>Need support or have questions? Contact us at:</a:t>
              </a:r>
            </a:p>
            <a:p>
              <a:pPr algn="l">
                <a:lnSpc>
                  <a:spcPts val="3300"/>
                </a:lnSpc>
                <a:spcBef>
                  <a:spcPct val="0"/>
                </a:spcBef>
              </a:pPr>
              <a:r>
                <a:rPr lang="en-US" sz="3000" u="sng" spc="-15">
                  <a:solidFill>
                    <a:srgbClr val="000000"/>
                  </a:solidFill>
                  <a:latin typeface="Tahoma"/>
                  <a:ea typeface="Tahoma"/>
                  <a:cs typeface="Tahoma"/>
                  <a:sym typeface="Tahoma"/>
                  <a:hlinkClick r:id="rId5" tooltip="mailto:water@greenschoolsireland.org"/>
                </a:rPr>
                <a:t>water@greenschoolsireland.org </a:t>
              </a:r>
            </a:p>
          </p:txBody>
        </p:sp>
      </p:grpSp>
      <p:grpSp>
        <p:nvGrpSpPr>
          <p:cNvPr id="26" name="Group 26"/>
          <p:cNvGrpSpPr/>
          <p:nvPr/>
        </p:nvGrpSpPr>
        <p:grpSpPr>
          <a:xfrm>
            <a:off x="13870556" y="400472"/>
            <a:ext cx="3982329" cy="2167147"/>
            <a:chOff x="0" y="0"/>
            <a:chExt cx="5309772" cy="2889529"/>
          </a:xfrm>
        </p:grpSpPr>
        <p:sp>
          <p:nvSpPr>
            <p:cNvPr id="27" name="Freeform 27"/>
            <p:cNvSpPr/>
            <p:nvPr/>
          </p:nvSpPr>
          <p:spPr>
            <a:xfrm>
              <a:off x="3266762" y="0"/>
              <a:ext cx="2043010" cy="2889529"/>
            </a:xfrm>
            <a:custGeom>
              <a:avLst/>
              <a:gdLst/>
              <a:ahLst/>
              <a:cxnLst/>
              <a:rect l="l" t="t" r="r" b="b"/>
              <a:pathLst>
                <a:path w="2043010" h="2889529">
                  <a:moveTo>
                    <a:pt x="0" y="0"/>
                  </a:moveTo>
                  <a:lnTo>
                    <a:pt x="2043010" y="0"/>
                  </a:lnTo>
                  <a:lnTo>
                    <a:pt x="2043010" y="2889529"/>
                  </a:lnTo>
                  <a:lnTo>
                    <a:pt x="0" y="2889529"/>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IE"/>
            </a:p>
          </p:txBody>
        </p:sp>
        <p:sp>
          <p:nvSpPr>
            <p:cNvPr id="28" name="Freeform 28"/>
            <p:cNvSpPr/>
            <p:nvPr/>
          </p:nvSpPr>
          <p:spPr>
            <a:xfrm>
              <a:off x="0" y="643449"/>
              <a:ext cx="3266762" cy="1602631"/>
            </a:xfrm>
            <a:custGeom>
              <a:avLst/>
              <a:gdLst/>
              <a:ahLst/>
              <a:cxnLst/>
              <a:rect l="l" t="t" r="r" b="b"/>
              <a:pathLst>
                <a:path w="3266762" h="1602631">
                  <a:moveTo>
                    <a:pt x="0" y="0"/>
                  </a:moveTo>
                  <a:lnTo>
                    <a:pt x="3266762" y="0"/>
                  </a:lnTo>
                  <a:lnTo>
                    <a:pt x="3266762" y="1602631"/>
                  </a:lnTo>
                  <a:lnTo>
                    <a:pt x="0" y="1602631"/>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n-IE"/>
            </a:p>
          </p:txBody>
        </p:sp>
      </p:grpSp>
      <p:sp>
        <p:nvSpPr>
          <p:cNvPr id="29" name="TextBox 29"/>
          <p:cNvSpPr txBox="1"/>
          <p:nvPr/>
        </p:nvSpPr>
        <p:spPr>
          <a:xfrm>
            <a:off x="5157139" y="1626921"/>
            <a:ext cx="7973723" cy="1076326"/>
          </a:xfrm>
          <a:prstGeom prst="rect">
            <a:avLst/>
          </a:prstGeom>
        </p:spPr>
        <p:txBody>
          <a:bodyPr lIns="0" tIns="0" rIns="0" bIns="0" rtlCol="0" anchor="t">
            <a:spAutoFit/>
          </a:bodyPr>
          <a:lstStyle/>
          <a:p>
            <a:pPr marL="0" lvl="0" indent="0" algn="ctr">
              <a:lnSpc>
                <a:spcPts val="7200"/>
              </a:lnSpc>
              <a:spcBef>
                <a:spcPct val="0"/>
              </a:spcBef>
            </a:pPr>
            <a:r>
              <a:rPr lang="en-US" sz="8000" b="1" spc="-40">
                <a:solidFill>
                  <a:srgbClr val="003E7E"/>
                </a:solidFill>
                <a:latin typeface="Poppins Bold"/>
                <a:ea typeface="Poppins Bold"/>
                <a:cs typeface="Poppins Bold"/>
                <a:sym typeface="Poppins Bold"/>
              </a:rPr>
              <a:t>Keep Learning</a:t>
            </a:r>
          </a:p>
        </p:txBody>
      </p:sp>
      <p:grpSp>
        <p:nvGrpSpPr>
          <p:cNvPr id="30" name="Group 30"/>
          <p:cNvGrpSpPr/>
          <p:nvPr/>
        </p:nvGrpSpPr>
        <p:grpSpPr>
          <a:xfrm>
            <a:off x="1791550" y="5137291"/>
            <a:ext cx="14704899" cy="1026249"/>
            <a:chOff x="0" y="0"/>
            <a:chExt cx="19606532" cy="1368332"/>
          </a:xfrm>
        </p:grpSpPr>
        <p:grpSp>
          <p:nvGrpSpPr>
            <p:cNvPr id="31" name="Group 31"/>
            <p:cNvGrpSpPr/>
            <p:nvPr/>
          </p:nvGrpSpPr>
          <p:grpSpPr>
            <a:xfrm>
              <a:off x="0" y="0"/>
              <a:ext cx="19606532" cy="1366754"/>
              <a:chOff x="0" y="0"/>
              <a:chExt cx="3872895" cy="269976"/>
            </a:xfrm>
          </p:grpSpPr>
          <p:sp>
            <p:nvSpPr>
              <p:cNvPr id="32" name="Freeform 32"/>
              <p:cNvSpPr/>
              <p:nvPr/>
            </p:nvSpPr>
            <p:spPr>
              <a:xfrm>
                <a:off x="0" y="0"/>
                <a:ext cx="3872895" cy="269976"/>
              </a:xfrm>
              <a:custGeom>
                <a:avLst/>
                <a:gdLst/>
                <a:ahLst/>
                <a:cxnLst/>
                <a:rect l="l" t="t" r="r" b="b"/>
                <a:pathLst>
                  <a:path w="3872895" h="269976">
                    <a:moveTo>
                      <a:pt x="26851" y="0"/>
                    </a:moveTo>
                    <a:lnTo>
                      <a:pt x="3846045" y="0"/>
                    </a:lnTo>
                    <a:cubicBezTo>
                      <a:pt x="3853166" y="0"/>
                      <a:pt x="3859995" y="2829"/>
                      <a:pt x="3865031" y="7864"/>
                    </a:cubicBezTo>
                    <a:cubicBezTo>
                      <a:pt x="3870066" y="12900"/>
                      <a:pt x="3872895" y="19730"/>
                      <a:pt x="3872895" y="26851"/>
                    </a:cubicBezTo>
                    <a:lnTo>
                      <a:pt x="3872895" y="243125"/>
                    </a:lnTo>
                    <a:cubicBezTo>
                      <a:pt x="3872895" y="257955"/>
                      <a:pt x="3860874" y="269976"/>
                      <a:pt x="3846045" y="269976"/>
                    </a:cubicBezTo>
                    <a:lnTo>
                      <a:pt x="26851" y="269976"/>
                    </a:lnTo>
                    <a:cubicBezTo>
                      <a:pt x="19730" y="269976"/>
                      <a:pt x="12900" y="267147"/>
                      <a:pt x="7864" y="262112"/>
                    </a:cubicBezTo>
                    <a:cubicBezTo>
                      <a:pt x="2829" y="257076"/>
                      <a:pt x="0" y="250247"/>
                      <a:pt x="0" y="243125"/>
                    </a:cubicBezTo>
                    <a:lnTo>
                      <a:pt x="0" y="26851"/>
                    </a:lnTo>
                    <a:cubicBezTo>
                      <a:pt x="0" y="12022"/>
                      <a:pt x="12022" y="0"/>
                      <a:pt x="26851" y="0"/>
                    </a:cubicBezTo>
                    <a:close/>
                  </a:path>
                </a:pathLst>
              </a:custGeom>
              <a:solidFill>
                <a:srgbClr val="0076BF"/>
              </a:solidFill>
            </p:spPr>
            <p:txBody>
              <a:bodyPr/>
              <a:lstStyle/>
              <a:p>
                <a:endParaRPr lang="en-IE"/>
              </a:p>
            </p:txBody>
          </p:sp>
          <p:sp>
            <p:nvSpPr>
              <p:cNvPr id="33" name="TextBox 33"/>
              <p:cNvSpPr txBox="1"/>
              <p:nvPr/>
            </p:nvSpPr>
            <p:spPr>
              <a:xfrm>
                <a:off x="0" y="57150"/>
                <a:ext cx="3872895" cy="212826"/>
              </a:xfrm>
              <a:prstGeom prst="rect">
                <a:avLst/>
              </a:prstGeom>
            </p:spPr>
            <p:txBody>
              <a:bodyPr lIns="50800" tIns="50800" rIns="50800" bIns="50800" rtlCol="0" anchor="ctr"/>
              <a:lstStyle/>
              <a:p>
                <a:pPr algn="ctr">
                  <a:lnSpc>
                    <a:spcPts val="1840"/>
                  </a:lnSpc>
                </a:pPr>
                <a:endParaRPr/>
              </a:p>
            </p:txBody>
          </p:sp>
        </p:grpSp>
        <p:grpSp>
          <p:nvGrpSpPr>
            <p:cNvPr id="34" name="Group 34"/>
            <p:cNvGrpSpPr/>
            <p:nvPr/>
          </p:nvGrpSpPr>
          <p:grpSpPr>
            <a:xfrm>
              <a:off x="5759417" y="0"/>
              <a:ext cx="13847115" cy="1366754"/>
              <a:chOff x="0" y="0"/>
              <a:chExt cx="2735233" cy="269976"/>
            </a:xfrm>
          </p:grpSpPr>
          <p:sp>
            <p:nvSpPr>
              <p:cNvPr id="35" name="Freeform 35"/>
              <p:cNvSpPr/>
              <p:nvPr/>
            </p:nvSpPr>
            <p:spPr>
              <a:xfrm>
                <a:off x="0" y="0"/>
                <a:ext cx="2735233" cy="269976"/>
              </a:xfrm>
              <a:custGeom>
                <a:avLst/>
                <a:gdLst/>
                <a:ahLst/>
                <a:cxnLst/>
                <a:rect l="l" t="t" r="r" b="b"/>
                <a:pathLst>
                  <a:path w="2735233" h="269976">
                    <a:moveTo>
                      <a:pt x="38019" y="0"/>
                    </a:moveTo>
                    <a:lnTo>
                      <a:pt x="2697214" y="0"/>
                    </a:lnTo>
                    <a:cubicBezTo>
                      <a:pt x="2707297" y="0"/>
                      <a:pt x="2716967" y="4006"/>
                      <a:pt x="2724097" y="11135"/>
                    </a:cubicBezTo>
                    <a:cubicBezTo>
                      <a:pt x="2731227" y="18265"/>
                      <a:pt x="2735233" y="27936"/>
                      <a:pt x="2735233" y="38019"/>
                    </a:cubicBezTo>
                    <a:lnTo>
                      <a:pt x="2735233" y="231957"/>
                    </a:lnTo>
                    <a:cubicBezTo>
                      <a:pt x="2735233" y="252955"/>
                      <a:pt x="2718211" y="269976"/>
                      <a:pt x="2697214" y="269976"/>
                    </a:cubicBezTo>
                    <a:lnTo>
                      <a:pt x="38019" y="269976"/>
                    </a:lnTo>
                    <a:cubicBezTo>
                      <a:pt x="27936" y="269976"/>
                      <a:pt x="18265" y="265971"/>
                      <a:pt x="11135" y="258841"/>
                    </a:cubicBezTo>
                    <a:cubicBezTo>
                      <a:pt x="4006" y="251711"/>
                      <a:pt x="0" y="242041"/>
                      <a:pt x="0" y="231957"/>
                    </a:cubicBezTo>
                    <a:lnTo>
                      <a:pt x="0" y="38019"/>
                    </a:lnTo>
                    <a:cubicBezTo>
                      <a:pt x="0" y="27936"/>
                      <a:pt x="4006" y="18265"/>
                      <a:pt x="11135" y="11135"/>
                    </a:cubicBezTo>
                    <a:cubicBezTo>
                      <a:pt x="18265" y="4006"/>
                      <a:pt x="27936" y="0"/>
                      <a:pt x="38019" y="0"/>
                    </a:cubicBezTo>
                    <a:close/>
                  </a:path>
                </a:pathLst>
              </a:custGeom>
              <a:solidFill>
                <a:srgbClr val="CCECFF"/>
              </a:solidFill>
            </p:spPr>
            <p:txBody>
              <a:bodyPr/>
              <a:lstStyle/>
              <a:p>
                <a:endParaRPr lang="en-IE"/>
              </a:p>
            </p:txBody>
          </p:sp>
          <p:sp>
            <p:nvSpPr>
              <p:cNvPr id="36" name="TextBox 36"/>
              <p:cNvSpPr txBox="1"/>
              <p:nvPr/>
            </p:nvSpPr>
            <p:spPr>
              <a:xfrm>
                <a:off x="0" y="57150"/>
                <a:ext cx="2735233" cy="212826"/>
              </a:xfrm>
              <a:prstGeom prst="rect">
                <a:avLst/>
              </a:prstGeom>
            </p:spPr>
            <p:txBody>
              <a:bodyPr lIns="50800" tIns="50800" rIns="50800" bIns="50800" rtlCol="0" anchor="ctr"/>
              <a:lstStyle/>
              <a:p>
                <a:pPr algn="ctr">
                  <a:lnSpc>
                    <a:spcPts val="1840"/>
                  </a:lnSpc>
                </a:pPr>
                <a:endParaRPr/>
              </a:p>
            </p:txBody>
          </p:sp>
        </p:grpSp>
        <p:grpSp>
          <p:nvGrpSpPr>
            <p:cNvPr id="37" name="Group 37"/>
            <p:cNvGrpSpPr/>
            <p:nvPr/>
          </p:nvGrpSpPr>
          <p:grpSpPr>
            <a:xfrm>
              <a:off x="5759417" y="0"/>
              <a:ext cx="900906" cy="1368332"/>
              <a:chOff x="0" y="0"/>
              <a:chExt cx="177957" cy="270288"/>
            </a:xfrm>
          </p:grpSpPr>
          <p:sp>
            <p:nvSpPr>
              <p:cNvPr id="38" name="Freeform 38"/>
              <p:cNvSpPr/>
              <p:nvPr/>
            </p:nvSpPr>
            <p:spPr>
              <a:xfrm>
                <a:off x="0" y="0"/>
                <a:ext cx="177957" cy="270288"/>
              </a:xfrm>
              <a:custGeom>
                <a:avLst/>
                <a:gdLst/>
                <a:ahLst/>
                <a:cxnLst/>
                <a:rect l="l" t="t" r="r" b="b"/>
                <a:pathLst>
                  <a:path w="177957" h="270288">
                    <a:moveTo>
                      <a:pt x="0" y="0"/>
                    </a:moveTo>
                    <a:lnTo>
                      <a:pt x="177957" y="0"/>
                    </a:lnTo>
                    <a:lnTo>
                      <a:pt x="177957" y="270288"/>
                    </a:lnTo>
                    <a:lnTo>
                      <a:pt x="0" y="270288"/>
                    </a:lnTo>
                    <a:close/>
                  </a:path>
                </a:pathLst>
              </a:custGeom>
              <a:solidFill>
                <a:srgbClr val="0076BF"/>
              </a:solidFill>
            </p:spPr>
            <p:txBody>
              <a:bodyPr/>
              <a:lstStyle/>
              <a:p>
                <a:endParaRPr lang="en-IE"/>
              </a:p>
            </p:txBody>
          </p:sp>
          <p:sp>
            <p:nvSpPr>
              <p:cNvPr id="39" name="TextBox 39"/>
              <p:cNvSpPr txBox="1"/>
              <p:nvPr/>
            </p:nvSpPr>
            <p:spPr>
              <a:xfrm>
                <a:off x="0" y="57150"/>
                <a:ext cx="177957" cy="213138"/>
              </a:xfrm>
              <a:prstGeom prst="rect">
                <a:avLst/>
              </a:prstGeom>
            </p:spPr>
            <p:txBody>
              <a:bodyPr lIns="50800" tIns="50800" rIns="50800" bIns="50800" rtlCol="0" anchor="ctr"/>
              <a:lstStyle/>
              <a:p>
                <a:pPr algn="ctr">
                  <a:lnSpc>
                    <a:spcPts val="1840"/>
                  </a:lnSpc>
                </a:pPr>
                <a:endParaRPr/>
              </a:p>
            </p:txBody>
          </p:sp>
        </p:grpSp>
        <p:sp>
          <p:nvSpPr>
            <p:cNvPr id="40" name="TextBox 40"/>
            <p:cNvSpPr txBox="1"/>
            <p:nvPr/>
          </p:nvSpPr>
          <p:spPr>
            <a:xfrm>
              <a:off x="248649" y="215595"/>
              <a:ext cx="5474898" cy="865295"/>
            </a:xfrm>
            <a:prstGeom prst="rect">
              <a:avLst/>
            </a:prstGeom>
          </p:spPr>
          <p:txBody>
            <a:bodyPr lIns="0" tIns="0" rIns="0" bIns="0" rtlCol="0" anchor="t">
              <a:spAutoFit/>
            </a:bodyPr>
            <a:lstStyle/>
            <a:p>
              <a:pPr algn="r">
                <a:lnSpc>
                  <a:spcPts val="5179"/>
                </a:lnSpc>
              </a:pPr>
              <a:r>
                <a:rPr lang="en-US" sz="3699" b="1">
                  <a:solidFill>
                    <a:srgbClr val="FFFFFF"/>
                  </a:solidFill>
                  <a:latin typeface="Poppins Semi-Bold"/>
                  <a:ea typeface="Poppins Semi-Bold"/>
                  <a:cs typeface="Poppins Semi-Bold"/>
                  <a:sym typeface="Poppins Semi-Bold"/>
                </a:rPr>
                <a:t>Everyday Water</a:t>
              </a:r>
            </a:p>
          </p:txBody>
        </p:sp>
        <p:sp>
          <p:nvSpPr>
            <p:cNvPr id="41" name="TextBox 41"/>
            <p:cNvSpPr txBox="1"/>
            <p:nvPr/>
          </p:nvSpPr>
          <p:spPr>
            <a:xfrm>
              <a:off x="7105716" y="263220"/>
              <a:ext cx="9606915" cy="795655"/>
            </a:xfrm>
            <a:prstGeom prst="rect">
              <a:avLst/>
            </a:prstGeom>
          </p:spPr>
          <p:txBody>
            <a:bodyPr lIns="0" tIns="0" rIns="0" bIns="0" rtlCol="0" anchor="t">
              <a:spAutoFit/>
            </a:bodyPr>
            <a:lstStyle/>
            <a:p>
              <a:pPr algn="ctr">
                <a:lnSpc>
                  <a:spcPts val="5040"/>
                </a:lnSpc>
                <a:spcBef>
                  <a:spcPct val="0"/>
                </a:spcBef>
              </a:pPr>
              <a:r>
                <a:rPr lang="en-US" sz="3600">
                  <a:solidFill>
                    <a:srgbClr val="000000"/>
                  </a:solidFill>
                  <a:latin typeface="Tahoma"/>
                  <a:ea typeface="Tahoma"/>
                  <a:cs typeface="Tahoma"/>
                  <a:sym typeface="Tahoma"/>
                </a:rPr>
                <a:t>Learn how we use water every day.</a:t>
              </a:r>
            </a:p>
          </p:txBody>
        </p:sp>
      </p:grpSp>
      <p:grpSp>
        <p:nvGrpSpPr>
          <p:cNvPr id="42" name="Group 42"/>
          <p:cNvGrpSpPr/>
          <p:nvPr/>
        </p:nvGrpSpPr>
        <p:grpSpPr>
          <a:xfrm>
            <a:off x="1791550" y="3891967"/>
            <a:ext cx="14704899" cy="1026249"/>
            <a:chOff x="0" y="0"/>
            <a:chExt cx="19606532" cy="1368332"/>
          </a:xfrm>
        </p:grpSpPr>
        <p:grpSp>
          <p:nvGrpSpPr>
            <p:cNvPr id="43" name="Group 43"/>
            <p:cNvGrpSpPr/>
            <p:nvPr/>
          </p:nvGrpSpPr>
          <p:grpSpPr>
            <a:xfrm>
              <a:off x="0" y="0"/>
              <a:ext cx="19606532" cy="1366754"/>
              <a:chOff x="0" y="0"/>
              <a:chExt cx="3872895" cy="269976"/>
            </a:xfrm>
          </p:grpSpPr>
          <p:sp>
            <p:nvSpPr>
              <p:cNvPr id="44" name="Freeform 44"/>
              <p:cNvSpPr/>
              <p:nvPr/>
            </p:nvSpPr>
            <p:spPr>
              <a:xfrm>
                <a:off x="0" y="0"/>
                <a:ext cx="3872895" cy="269976"/>
              </a:xfrm>
              <a:custGeom>
                <a:avLst/>
                <a:gdLst/>
                <a:ahLst/>
                <a:cxnLst/>
                <a:rect l="l" t="t" r="r" b="b"/>
                <a:pathLst>
                  <a:path w="3872895" h="269976">
                    <a:moveTo>
                      <a:pt x="26851" y="0"/>
                    </a:moveTo>
                    <a:lnTo>
                      <a:pt x="3846045" y="0"/>
                    </a:lnTo>
                    <a:cubicBezTo>
                      <a:pt x="3853166" y="0"/>
                      <a:pt x="3859995" y="2829"/>
                      <a:pt x="3865031" y="7864"/>
                    </a:cubicBezTo>
                    <a:cubicBezTo>
                      <a:pt x="3870066" y="12900"/>
                      <a:pt x="3872895" y="19730"/>
                      <a:pt x="3872895" y="26851"/>
                    </a:cubicBezTo>
                    <a:lnTo>
                      <a:pt x="3872895" y="243125"/>
                    </a:lnTo>
                    <a:cubicBezTo>
                      <a:pt x="3872895" y="257955"/>
                      <a:pt x="3860874" y="269976"/>
                      <a:pt x="3846045" y="269976"/>
                    </a:cubicBezTo>
                    <a:lnTo>
                      <a:pt x="26851" y="269976"/>
                    </a:lnTo>
                    <a:cubicBezTo>
                      <a:pt x="19730" y="269976"/>
                      <a:pt x="12900" y="267147"/>
                      <a:pt x="7864" y="262112"/>
                    </a:cubicBezTo>
                    <a:cubicBezTo>
                      <a:pt x="2829" y="257076"/>
                      <a:pt x="0" y="250247"/>
                      <a:pt x="0" y="243125"/>
                    </a:cubicBezTo>
                    <a:lnTo>
                      <a:pt x="0" y="26851"/>
                    </a:lnTo>
                    <a:cubicBezTo>
                      <a:pt x="0" y="12022"/>
                      <a:pt x="12022" y="0"/>
                      <a:pt x="26851" y="0"/>
                    </a:cubicBezTo>
                    <a:close/>
                  </a:path>
                </a:pathLst>
              </a:custGeom>
              <a:solidFill>
                <a:srgbClr val="003E7E"/>
              </a:solidFill>
            </p:spPr>
            <p:txBody>
              <a:bodyPr/>
              <a:lstStyle/>
              <a:p>
                <a:endParaRPr lang="en-IE"/>
              </a:p>
            </p:txBody>
          </p:sp>
          <p:sp>
            <p:nvSpPr>
              <p:cNvPr id="45" name="TextBox 45"/>
              <p:cNvSpPr txBox="1"/>
              <p:nvPr/>
            </p:nvSpPr>
            <p:spPr>
              <a:xfrm>
                <a:off x="0" y="57150"/>
                <a:ext cx="3872895" cy="212826"/>
              </a:xfrm>
              <a:prstGeom prst="rect">
                <a:avLst/>
              </a:prstGeom>
            </p:spPr>
            <p:txBody>
              <a:bodyPr lIns="50800" tIns="50800" rIns="50800" bIns="50800" rtlCol="0" anchor="ctr"/>
              <a:lstStyle/>
              <a:p>
                <a:pPr algn="ctr">
                  <a:lnSpc>
                    <a:spcPts val="1840"/>
                  </a:lnSpc>
                </a:pPr>
                <a:endParaRPr/>
              </a:p>
            </p:txBody>
          </p:sp>
        </p:grpSp>
        <p:grpSp>
          <p:nvGrpSpPr>
            <p:cNvPr id="46" name="Group 46"/>
            <p:cNvGrpSpPr/>
            <p:nvPr/>
          </p:nvGrpSpPr>
          <p:grpSpPr>
            <a:xfrm>
              <a:off x="5759417" y="0"/>
              <a:ext cx="13847115" cy="1366754"/>
              <a:chOff x="0" y="0"/>
              <a:chExt cx="2735233" cy="269976"/>
            </a:xfrm>
          </p:grpSpPr>
          <p:sp>
            <p:nvSpPr>
              <p:cNvPr id="47" name="Freeform 47"/>
              <p:cNvSpPr/>
              <p:nvPr/>
            </p:nvSpPr>
            <p:spPr>
              <a:xfrm>
                <a:off x="0" y="0"/>
                <a:ext cx="2735233" cy="269976"/>
              </a:xfrm>
              <a:custGeom>
                <a:avLst/>
                <a:gdLst/>
                <a:ahLst/>
                <a:cxnLst/>
                <a:rect l="l" t="t" r="r" b="b"/>
                <a:pathLst>
                  <a:path w="2735233" h="269976">
                    <a:moveTo>
                      <a:pt x="38019" y="0"/>
                    </a:moveTo>
                    <a:lnTo>
                      <a:pt x="2697214" y="0"/>
                    </a:lnTo>
                    <a:cubicBezTo>
                      <a:pt x="2707297" y="0"/>
                      <a:pt x="2716967" y="4006"/>
                      <a:pt x="2724097" y="11135"/>
                    </a:cubicBezTo>
                    <a:cubicBezTo>
                      <a:pt x="2731227" y="18265"/>
                      <a:pt x="2735233" y="27936"/>
                      <a:pt x="2735233" y="38019"/>
                    </a:cubicBezTo>
                    <a:lnTo>
                      <a:pt x="2735233" y="231957"/>
                    </a:lnTo>
                    <a:cubicBezTo>
                      <a:pt x="2735233" y="252955"/>
                      <a:pt x="2718211" y="269976"/>
                      <a:pt x="2697214" y="269976"/>
                    </a:cubicBezTo>
                    <a:lnTo>
                      <a:pt x="38019" y="269976"/>
                    </a:lnTo>
                    <a:cubicBezTo>
                      <a:pt x="27936" y="269976"/>
                      <a:pt x="18265" y="265971"/>
                      <a:pt x="11135" y="258841"/>
                    </a:cubicBezTo>
                    <a:cubicBezTo>
                      <a:pt x="4006" y="251711"/>
                      <a:pt x="0" y="242041"/>
                      <a:pt x="0" y="231957"/>
                    </a:cubicBezTo>
                    <a:lnTo>
                      <a:pt x="0" y="38019"/>
                    </a:lnTo>
                    <a:cubicBezTo>
                      <a:pt x="0" y="27936"/>
                      <a:pt x="4006" y="18265"/>
                      <a:pt x="11135" y="11135"/>
                    </a:cubicBezTo>
                    <a:cubicBezTo>
                      <a:pt x="18265" y="4006"/>
                      <a:pt x="27936" y="0"/>
                      <a:pt x="38019" y="0"/>
                    </a:cubicBezTo>
                    <a:close/>
                  </a:path>
                </a:pathLst>
              </a:custGeom>
              <a:solidFill>
                <a:srgbClr val="D5E9FF"/>
              </a:solidFill>
            </p:spPr>
            <p:txBody>
              <a:bodyPr/>
              <a:lstStyle/>
              <a:p>
                <a:endParaRPr lang="en-IE"/>
              </a:p>
            </p:txBody>
          </p:sp>
          <p:sp>
            <p:nvSpPr>
              <p:cNvPr id="48" name="TextBox 48"/>
              <p:cNvSpPr txBox="1"/>
              <p:nvPr/>
            </p:nvSpPr>
            <p:spPr>
              <a:xfrm>
                <a:off x="0" y="57150"/>
                <a:ext cx="2735233" cy="212826"/>
              </a:xfrm>
              <a:prstGeom prst="rect">
                <a:avLst/>
              </a:prstGeom>
            </p:spPr>
            <p:txBody>
              <a:bodyPr lIns="50800" tIns="50800" rIns="50800" bIns="50800" rtlCol="0" anchor="ctr"/>
              <a:lstStyle/>
              <a:p>
                <a:pPr algn="ctr">
                  <a:lnSpc>
                    <a:spcPts val="1840"/>
                  </a:lnSpc>
                </a:pPr>
                <a:endParaRPr/>
              </a:p>
            </p:txBody>
          </p:sp>
        </p:grpSp>
        <p:grpSp>
          <p:nvGrpSpPr>
            <p:cNvPr id="49" name="Group 49"/>
            <p:cNvGrpSpPr/>
            <p:nvPr/>
          </p:nvGrpSpPr>
          <p:grpSpPr>
            <a:xfrm>
              <a:off x="5759417" y="0"/>
              <a:ext cx="900906" cy="1368332"/>
              <a:chOff x="0" y="0"/>
              <a:chExt cx="177957" cy="270288"/>
            </a:xfrm>
          </p:grpSpPr>
          <p:sp>
            <p:nvSpPr>
              <p:cNvPr id="50" name="Freeform 50"/>
              <p:cNvSpPr/>
              <p:nvPr/>
            </p:nvSpPr>
            <p:spPr>
              <a:xfrm>
                <a:off x="0" y="0"/>
                <a:ext cx="177957" cy="270288"/>
              </a:xfrm>
              <a:custGeom>
                <a:avLst/>
                <a:gdLst/>
                <a:ahLst/>
                <a:cxnLst/>
                <a:rect l="l" t="t" r="r" b="b"/>
                <a:pathLst>
                  <a:path w="177957" h="270288">
                    <a:moveTo>
                      <a:pt x="0" y="0"/>
                    </a:moveTo>
                    <a:lnTo>
                      <a:pt x="177957" y="0"/>
                    </a:lnTo>
                    <a:lnTo>
                      <a:pt x="177957" y="270288"/>
                    </a:lnTo>
                    <a:lnTo>
                      <a:pt x="0" y="270288"/>
                    </a:lnTo>
                    <a:close/>
                  </a:path>
                </a:pathLst>
              </a:custGeom>
              <a:solidFill>
                <a:srgbClr val="003E7E"/>
              </a:solidFill>
            </p:spPr>
            <p:txBody>
              <a:bodyPr/>
              <a:lstStyle/>
              <a:p>
                <a:endParaRPr lang="en-IE"/>
              </a:p>
            </p:txBody>
          </p:sp>
          <p:sp>
            <p:nvSpPr>
              <p:cNvPr id="51" name="TextBox 51"/>
              <p:cNvSpPr txBox="1"/>
              <p:nvPr/>
            </p:nvSpPr>
            <p:spPr>
              <a:xfrm>
                <a:off x="0" y="57150"/>
                <a:ext cx="177957" cy="213138"/>
              </a:xfrm>
              <a:prstGeom prst="rect">
                <a:avLst/>
              </a:prstGeom>
            </p:spPr>
            <p:txBody>
              <a:bodyPr lIns="50800" tIns="50800" rIns="50800" bIns="50800" rtlCol="0" anchor="ctr"/>
              <a:lstStyle/>
              <a:p>
                <a:pPr algn="ctr">
                  <a:lnSpc>
                    <a:spcPts val="1840"/>
                  </a:lnSpc>
                </a:pPr>
                <a:endParaRPr/>
              </a:p>
            </p:txBody>
          </p:sp>
        </p:grpSp>
        <p:sp>
          <p:nvSpPr>
            <p:cNvPr id="52" name="TextBox 52"/>
            <p:cNvSpPr txBox="1"/>
            <p:nvPr/>
          </p:nvSpPr>
          <p:spPr>
            <a:xfrm>
              <a:off x="248649" y="215595"/>
              <a:ext cx="5474898" cy="865295"/>
            </a:xfrm>
            <a:prstGeom prst="rect">
              <a:avLst/>
            </a:prstGeom>
          </p:spPr>
          <p:txBody>
            <a:bodyPr lIns="0" tIns="0" rIns="0" bIns="0" rtlCol="0" anchor="t">
              <a:spAutoFit/>
            </a:bodyPr>
            <a:lstStyle/>
            <a:p>
              <a:pPr algn="r">
                <a:lnSpc>
                  <a:spcPts val="5179"/>
                </a:lnSpc>
              </a:pPr>
              <a:r>
                <a:rPr lang="en-US" sz="3699" b="1">
                  <a:solidFill>
                    <a:srgbClr val="FFFFFF"/>
                  </a:solidFill>
                  <a:latin typeface="Poppins Semi-Bold"/>
                  <a:ea typeface="Poppins Semi-Bold"/>
                  <a:cs typeface="Poppins Semi-Bold"/>
                  <a:sym typeface="Poppins Semi-Bold"/>
                </a:rPr>
                <a:t>Water on Earth</a:t>
              </a:r>
            </a:p>
          </p:txBody>
        </p:sp>
        <p:sp>
          <p:nvSpPr>
            <p:cNvPr id="53" name="TextBox 53"/>
            <p:cNvSpPr txBox="1"/>
            <p:nvPr/>
          </p:nvSpPr>
          <p:spPr>
            <a:xfrm>
              <a:off x="7105716" y="263220"/>
              <a:ext cx="11784821" cy="795655"/>
            </a:xfrm>
            <a:prstGeom prst="rect">
              <a:avLst/>
            </a:prstGeom>
          </p:spPr>
          <p:txBody>
            <a:bodyPr lIns="0" tIns="0" rIns="0" bIns="0" rtlCol="0" anchor="t">
              <a:spAutoFit/>
            </a:bodyPr>
            <a:lstStyle/>
            <a:p>
              <a:pPr algn="l">
                <a:lnSpc>
                  <a:spcPts val="5040"/>
                </a:lnSpc>
                <a:spcBef>
                  <a:spcPct val="0"/>
                </a:spcBef>
              </a:pPr>
              <a:r>
                <a:rPr lang="en-US" sz="3600">
                  <a:solidFill>
                    <a:srgbClr val="000000"/>
                  </a:solidFill>
                  <a:latin typeface="Tahoma"/>
                  <a:ea typeface="Tahoma"/>
                  <a:cs typeface="Tahoma"/>
                  <a:sym typeface="Tahoma"/>
                </a:rPr>
                <a:t>Start your water learning journey.</a:t>
              </a:r>
            </a:p>
          </p:txBody>
        </p:sp>
      </p:grpSp>
      <p:sp>
        <p:nvSpPr>
          <p:cNvPr id="54" name="TextBox 54"/>
          <p:cNvSpPr txBox="1"/>
          <p:nvPr/>
        </p:nvSpPr>
        <p:spPr>
          <a:xfrm>
            <a:off x="886670" y="3065197"/>
            <a:ext cx="16514659" cy="502920"/>
          </a:xfrm>
          <a:prstGeom prst="rect">
            <a:avLst/>
          </a:prstGeom>
        </p:spPr>
        <p:txBody>
          <a:bodyPr lIns="0" tIns="0" rIns="0" bIns="0" rtlCol="0" anchor="t">
            <a:spAutoFit/>
          </a:bodyPr>
          <a:lstStyle/>
          <a:p>
            <a:pPr algn="ctr">
              <a:lnSpc>
                <a:spcPts val="3960"/>
              </a:lnSpc>
              <a:spcBef>
                <a:spcPct val="0"/>
              </a:spcBef>
            </a:pPr>
            <a:r>
              <a:rPr lang="en-US" sz="3600" spc="-18">
                <a:solidFill>
                  <a:srgbClr val="000000"/>
                </a:solidFill>
                <a:latin typeface="Tahoma"/>
                <a:ea typeface="Tahoma"/>
                <a:cs typeface="Tahoma"/>
                <a:sym typeface="Tahoma"/>
              </a:rPr>
              <a:t>Continue your journey with the other lessons in the </a:t>
            </a:r>
            <a:r>
              <a:rPr lang="en-US" sz="3600" b="1" spc="-18">
                <a:solidFill>
                  <a:srgbClr val="000000"/>
                </a:solidFill>
                <a:latin typeface="Tahoma Bold"/>
                <a:ea typeface="Tahoma Bold"/>
                <a:cs typeface="Tahoma Bold"/>
                <a:sym typeface="Tahoma Bold"/>
              </a:rPr>
              <a:t>Water Learning Series</a:t>
            </a:r>
            <a:r>
              <a:rPr lang="en-US" sz="3600" spc="-18">
                <a:solidFill>
                  <a:srgbClr val="000000"/>
                </a:solidFill>
                <a:latin typeface="Tahoma"/>
                <a:ea typeface="Tahoma"/>
                <a:cs typeface="Tahoma"/>
                <a:sym typeface="Tahoma"/>
              </a:rPr>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056987" y="298490"/>
            <a:ext cx="12231013" cy="9690019"/>
          </a:xfrm>
          <a:custGeom>
            <a:avLst/>
            <a:gdLst/>
            <a:ahLst/>
            <a:cxnLst/>
            <a:rect l="l" t="t" r="r" b="b"/>
            <a:pathLst>
              <a:path w="12231013" h="9690019">
                <a:moveTo>
                  <a:pt x="0" y="0"/>
                </a:moveTo>
                <a:lnTo>
                  <a:pt x="12231013" y="0"/>
                </a:lnTo>
                <a:lnTo>
                  <a:pt x="12231013" y="9690020"/>
                </a:lnTo>
                <a:lnTo>
                  <a:pt x="0" y="9690020"/>
                </a:lnTo>
                <a:lnTo>
                  <a:pt x="0" y="0"/>
                </a:lnTo>
                <a:close/>
              </a:path>
            </a:pathLst>
          </a:custGeom>
          <a:blipFill>
            <a:blip r:embed="rId3" cstate="email">
              <a:extLst>
                <a:ext uri="{28A0092B-C50C-407E-A947-70E740481C1C}">
                  <a14:useLocalDpi xmlns:a14="http://schemas.microsoft.com/office/drawing/2010/main"/>
                </a:ext>
              </a:extLst>
            </a:blip>
            <a:stretch>
              <a:fillRect l="-7371" t="-6486" r="-6616" b="-8657"/>
            </a:stretch>
          </a:blipFill>
        </p:spPr>
        <p:txBody>
          <a:bodyPr/>
          <a:lstStyle/>
          <a:p>
            <a:endParaRPr lang="en-IE"/>
          </a:p>
        </p:txBody>
      </p:sp>
      <p:grpSp>
        <p:nvGrpSpPr>
          <p:cNvPr id="3" name="Group 3"/>
          <p:cNvGrpSpPr/>
          <p:nvPr/>
        </p:nvGrpSpPr>
        <p:grpSpPr>
          <a:xfrm>
            <a:off x="8191169" y="6471952"/>
            <a:ext cx="1696898" cy="1696898"/>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66675" cap="sq">
              <a:solidFill>
                <a:srgbClr val="C41188"/>
              </a:solidFill>
              <a:prstDash val="solid"/>
              <a:miter/>
            </a:ln>
          </p:spPr>
          <p:txBody>
            <a:bodyPr/>
            <a:lstStyle/>
            <a:p>
              <a:endParaRPr lang="en-IE"/>
            </a:p>
          </p:txBody>
        </p:sp>
        <p:sp>
          <p:nvSpPr>
            <p:cNvPr id="5" name="TextBox 5"/>
            <p:cNvSpPr txBox="1"/>
            <p:nvPr/>
          </p:nvSpPr>
          <p:spPr>
            <a:xfrm>
              <a:off x="76200" y="85725"/>
              <a:ext cx="660400" cy="650875"/>
            </a:xfrm>
            <a:prstGeom prst="rect">
              <a:avLst/>
            </a:prstGeom>
          </p:spPr>
          <p:txBody>
            <a:bodyPr lIns="27932" tIns="27932" rIns="27932" bIns="27932" rtlCol="0" anchor="ctr"/>
            <a:lstStyle/>
            <a:p>
              <a:pPr marL="0" lvl="0" indent="0" algn="ctr">
                <a:lnSpc>
                  <a:spcPts val="2860"/>
                </a:lnSpc>
                <a:spcBef>
                  <a:spcPct val="0"/>
                </a:spcBef>
              </a:pPr>
              <a:endParaRPr/>
            </a:p>
          </p:txBody>
        </p:sp>
      </p:grpSp>
      <p:sp>
        <p:nvSpPr>
          <p:cNvPr id="6" name="Freeform 6"/>
          <p:cNvSpPr/>
          <p:nvPr/>
        </p:nvSpPr>
        <p:spPr>
          <a:xfrm>
            <a:off x="8682166" y="6659765"/>
            <a:ext cx="713487" cy="1321273"/>
          </a:xfrm>
          <a:custGeom>
            <a:avLst/>
            <a:gdLst/>
            <a:ahLst/>
            <a:cxnLst/>
            <a:rect l="l" t="t" r="r" b="b"/>
            <a:pathLst>
              <a:path w="713487" h="1321273">
                <a:moveTo>
                  <a:pt x="0" y="0"/>
                </a:moveTo>
                <a:lnTo>
                  <a:pt x="713487" y="0"/>
                </a:lnTo>
                <a:lnTo>
                  <a:pt x="713487" y="1321272"/>
                </a:lnTo>
                <a:lnTo>
                  <a:pt x="0" y="1321272"/>
                </a:lnTo>
                <a:lnTo>
                  <a:pt x="0" y="0"/>
                </a:lnTo>
                <a:close/>
              </a:path>
            </a:pathLst>
          </a:custGeom>
          <a:blipFill>
            <a:blip r:embed="rId4"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grpSp>
        <p:nvGrpSpPr>
          <p:cNvPr id="7" name="Group 7"/>
          <p:cNvGrpSpPr/>
          <p:nvPr/>
        </p:nvGrpSpPr>
        <p:grpSpPr>
          <a:xfrm>
            <a:off x="8564083" y="4775054"/>
            <a:ext cx="1696898" cy="1696898"/>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66675" cap="sq">
              <a:solidFill>
                <a:srgbClr val="C41188"/>
              </a:solidFill>
              <a:prstDash val="solid"/>
              <a:miter/>
            </a:ln>
          </p:spPr>
          <p:txBody>
            <a:bodyPr/>
            <a:lstStyle/>
            <a:p>
              <a:endParaRPr lang="en-IE"/>
            </a:p>
          </p:txBody>
        </p:sp>
        <p:sp>
          <p:nvSpPr>
            <p:cNvPr id="9" name="TextBox 9"/>
            <p:cNvSpPr txBox="1"/>
            <p:nvPr/>
          </p:nvSpPr>
          <p:spPr>
            <a:xfrm>
              <a:off x="76200" y="85725"/>
              <a:ext cx="660400" cy="650875"/>
            </a:xfrm>
            <a:prstGeom prst="rect">
              <a:avLst/>
            </a:prstGeom>
          </p:spPr>
          <p:txBody>
            <a:bodyPr lIns="27932" tIns="27932" rIns="27932" bIns="27932" rtlCol="0" anchor="ctr"/>
            <a:lstStyle/>
            <a:p>
              <a:pPr marL="0" lvl="0" indent="0" algn="ctr">
                <a:lnSpc>
                  <a:spcPts val="2860"/>
                </a:lnSpc>
                <a:spcBef>
                  <a:spcPct val="0"/>
                </a:spcBef>
              </a:pPr>
              <a:endParaRPr/>
            </a:p>
          </p:txBody>
        </p:sp>
      </p:grpSp>
      <p:sp>
        <p:nvSpPr>
          <p:cNvPr id="10" name="Freeform 10"/>
          <p:cNvSpPr/>
          <p:nvPr/>
        </p:nvSpPr>
        <p:spPr>
          <a:xfrm>
            <a:off x="8840477" y="5039774"/>
            <a:ext cx="1144109" cy="1167458"/>
          </a:xfrm>
          <a:custGeom>
            <a:avLst/>
            <a:gdLst/>
            <a:ahLst/>
            <a:cxnLst/>
            <a:rect l="l" t="t" r="r" b="b"/>
            <a:pathLst>
              <a:path w="1144109" h="1167458">
                <a:moveTo>
                  <a:pt x="0" y="0"/>
                </a:moveTo>
                <a:lnTo>
                  <a:pt x="1144109" y="0"/>
                </a:lnTo>
                <a:lnTo>
                  <a:pt x="1144109" y="1167458"/>
                </a:lnTo>
                <a:lnTo>
                  <a:pt x="0" y="1167458"/>
                </a:lnTo>
                <a:lnTo>
                  <a:pt x="0" y="0"/>
                </a:lnTo>
                <a:close/>
              </a:path>
            </a:pathLst>
          </a:custGeom>
          <a:blipFill>
            <a:blip>
              <a:extLst>
                <a:ext uri="{96DAC541-7B7A-43D3-8B79-37D633B846F1}">
                  <asvg:svgBlip xmlns:asvg="http://schemas.microsoft.com/office/drawing/2016/SVG/main" r:embed="rId5"/>
                </a:ext>
              </a:extLst>
            </a:blip>
            <a:stretch>
              <a:fillRect/>
            </a:stretch>
          </a:blipFill>
          <a:ln cap="sq">
            <a:noFill/>
            <a:prstDash val="solid"/>
            <a:miter/>
          </a:ln>
        </p:spPr>
        <p:txBody>
          <a:bodyPr/>
          <a:lstStyle/>
          <a:p>
            <a:endParaRPr lang="en-IE"/>
          </a:p>
        </p:txBody>
      </p:sp>
      <p:grpSp>
        <p:nvGrpSpPr>
          <p:cNvPr id="11" name="Group 11"/>
          <p:cNvGrpSpPr/>
          <p:nvPr/>
        </p:nvGrpSpPr>
        <p:grpSpPr>
          <a:xfrm>
            <a:off x="14456920" y="6557677"/>
            <a:ext cx="1696898" cy="1696898"/>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66675" cap="sq">
              <a:solidFill>
                <a:srgbClr val="C41188"/>
              </a:solidFill>
              <a:prstDash val="solid"/>
              <a:miter/>
            </a:ln>
          </p:spPr>
          <p:txBody>
            <a:bodyPr/>
            <a:lstStyle/>
            <a:p>
              <a:endParaRPr lang="en-IE"/>
            </a:p>
          </p:txBody>
        </p:sp>
        <p:sp>
          <p:nvSpPr>
            <p:cNvPr id="13" name="TextBox 13"/>
            <p:cNvSpPr txBox="1"/>
            <p:nvPr/>
          </p:nvSpPr>
          <p:spPr>
            <a:xfrm>
              <a:off x="76200" y="85725"/>
              <a:ext cx="660400" cy="650875"/>
            </a:xfrm>
            <a:prstGeom prst="rect">
              <a:avLst/>
            </a:prstGeom>
          </p:spPr>
          <p:txBody>
            <a:bodyPr lIns="27932" tIns="27932" rIns="27932" bIns="27932" rtlCol="0" anchor="ctr"/>
            <a:lstStyle/>
            <a:p>
              <a:pPr marL="0" lvl="0" indent="0" algn="ctr">
                <a:lnSpc>
                  <a:spcPts val="2860"/>
                </a:lnSpc>
                <a:spcBef>
                  <a:spcPct val="0"/>
                </a:spcBef>
              </a:pPr>
              <a:endParaRPr/>
            </a:p>
          </p:txBody>
        </p:sp>
      </p:grpSp>
      <p:sp>
        <p:nvSpPr>
          <p:cNvPr id="14" name="Freeform 14"/>
          <p:cNvSpPr/>
          <p:nvPr/>
        </p:nvSpPr>
        <p:spPr>
          <a:xfrm>
            <a:off x="14877180" y="6801893"/>
            <a:ext cx="856379" cy="1189415"/>
          </a:xfrm>
          <a:custGeom>
            <a:avLst/>
            <a:gdLst/>
            <a:ahLst/>
            <a:cxnLst/>
            <a:rect l="l" t="t" r="r" b="b"/>
            <a:pathLst>
              <a:path w="856379" h="1189415">
                <a:moveTo>
                  <a:pt x="0" y="0"/>
                </a:moveTo>
                <a:lnTo>
                  <a:pt x="856378" y="0"/>
                </a:lnTo>
                <a:lnTo>
                  <a:pt x="856378" y="1189415"/>
                </a:lnTo>
                <a:lnTo>
                  <a:pt x="0" y="1189415"/>
                </a:lnTo>
                <a:lnTo>
                  <a:pt x="0" y="0"/>
                </a:lnTo>
                <a:close/>
              </a:path>
            </a:pathLst>
          </a:custGeom>
          <a:blipFill>
            <a:blip r:embed="rId6"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grpSp>
        <p:nvGrpSpPr>
          <p:cNvPr id="15" name="Group 15"/>
          <p:cNvGrpSpPr/>
          <p:nvPr/>
        </p:nvGrpSpPr>
        <p:grpSpPr>
          <a:xfrm>
            <a:off x="13608471" y="8113353"/>
            <a:ext cx="1696898" cy="1696898"/>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66675" cap="sq">
              <a:solidFill>
                <a:srgbClr val="C41188"/>
              </a:solidFill>
              <a:prstDash val="solid"/>
              <a:miter/>
            </a:ln>
          </p:spPr>
          <p:txBody>
            <a:bodyPr/>
            <a:lstStyle/>
            <a:p>
              <a:endParaRPr lang="en-IE"/>
            </a:p>
          </p:txBody>
        </p:sp>
        <p:sp>
          <p:nvSpPr>
            <p:cNvPr id="17" name="TextBox 17"/>
            <p:cNvSpPr txBox="1"/>
            <p:nvPr/>
          </p:nvSpPr>
          <p:spPr>
            <a:xfrm>
              <a:off x="76200" y="85725"/>
              <a:ext cx="660400" cy="650875"/>
            </a:xfrm>
            <a:prstGeom prst="rect">
              <a:avLst/>
            </a:prstGeom>
          </p:spPr>
          <p:txBody>
            <a:bodyPr lIns="27932" tIns="27932" rIns="27932" bIns="27932" rtlCol="0" anchor="ctr"/>
            <a:lstStyle/>
            <a:p>
              <a:pPr marL="0" lvl="0" indent="0" algn="ctr">
                <a:lnSpc>
                  <a:spcPts val="2860"/>
                </a:lnSpc>
                <a:spcBef>
                  <a:spcPct val="0"/>
                </a:spcBef>
              </a:pPr>
              <a:endParaRPr/>
            </a:p>
          </p:txBody>
        </p:sp>
      </p:grpSp>
      <p:sp>
        <p:nvSpPr>
          <p:cNvPr id="18" name="Freeform 18"/>
          <p:cNvSpPr/>
          <p:nvPr/>
        </p:nvSpPr>
        <p:spPr>
          <a:xfrm>
            <a:off x="13768060" y="8552808"/>
            <a:ext cx="1377719" cy="819743"/>
          </a:xfrm>
          <a:custGeom>
            <a:avLst/>
            <a:gdLst/>
            <a:ahLst/>
            <a:cxnLst/>
            <a:rect l="l" t="t" r="r" b="b"/>
            <a:pathLst>
              <a:path w="1377719" h="819743">
                <a:moveTo>
                  <a:pt x="0" y="0"/>
                </a:moveTo>
                <a:lnTo>
                  <a:pt x="1377720" y="0"/>
                </a:lnTo>
                <a:lnTo>
                  <a:pt x="1377720" y="819743"/>
                </a:lnTo>
                <a:lnTo>
                  <a:pt x="0" y="819743"/>
                </a:lnTo>
                <a:lnTo>
                  <a:pt x="0" y="0"/>
                </a:lnTo>
                <a:close/>
              </a:path>
            </a:pathLst>
          </a:custGeom>
          <a:blipFill>
            <a:blip r:embed="rId7"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grpSp>
        <p:nvGrpSpPr>
          <p:cNvPr id="19" name="Group 19"/>
          <p:cNvGrpSpPr/>
          <p:nvPr/>
        </p:nvGrpSpPr>
        <p:grpSpPr>
          <a:xfrm>
            <a:off x="14295766" y="4775054"/>
            <a:ext cx="1696898" cy="1696898"/>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66675" cap="sq">
              <a:solidFill>
                <a:srgbClr val="C41188"/>
              </a:solidFill>
              <a:prstDash val="solid"/>
              <a:miter/>
            </a:ln>
          </p:spPr>
          <p:txBody>
            <a:bodyPr/>
            <a:lstStyle/>
            <a:p>
              <a:endParaRPr lang="en-IE"/>
            </a:p>
          </p:txBody>
        </p:sp>
        <p:sp>
          <p:nvSpPr>
            <p:cNvPr id="21" name="TextBox 21"/>
            <p:cNvSpPr txBox="1"/>
            <p:nvPr/>
          </p:nvSpPr>
          <p:spPr>
            <a:xfrm>
              <a:off x="76200" y="85725"/>
              <a:ext cx="660400" cy="650875"/>
            </a:xfrm>
            <a:prstGeom prst="rect">
              <a:avLst/>
            </a:prstGeom>
          </p:spPr>
          <p:txBody>
            <a:bodyPr lIns="27932" tIns="27932" rIns="27932" bIns="27932" rtlCol="0" anchor="ctr"/>
            <a:lstStyle/>
            <a:p>
              <a:pPr marL="0" lvl="0" indent="0" algn="ctr">
                <a:lnSpc>
                  <a:spcPts val="2860"/>
                </a:lnSpc>
                <a:spcBef>
                  <a:spcPct val="0"/>
                </a:spcBef>
              </a:pPr>
              <a:endParaRPr/>
            </a:p>
          </p:txBody>
        </p:sp>
      </p:grpSp>
      <p:sp>
        <p:nvSpPr>
          <p:cNvPr id="22" name="Freeform 22"/>
          <p:cNvSpPr/>
          <p:nvPr/>
        </p:nvSpPr>
        <p:spPr>
          <a:xfrm>
            <a:off x="14623190" y="5024624"/>
            <a:ext cx="1042049" cy="1197758"/>
          </a:xfrm>
          <a:custGeom>
            <a:avLst/>
            <a:gdLst/>
            <a:ahLst/>
            <a:cxnLst/>
            <a:rect l="l" t="t" r="r" b="b"/>
            <a:pathLst>
              <a:path w="1042049" h="1197758">
                <a:moveTo>
                  <a:pt x="0" y="0"/>
                </a:moveTo>
                <a:lnTo>
                  <a:pt x="1042050" y="0"/>
                </a:lnTo>
                <a:lnTo>
                  <a:pt x="1042050" y="1197758"/>
                </a:lnTo>
                <a:lnTo>
                  <a:pt x="0" y="1197758"/>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n-IE"/>
          </a:p>
        </p:txBody>
      </p:sp>
      <p:grpSp>
        <p:nvGrpSpPr>
          <p:cNvPr id="23" name="Group 23"/>
          <p:cNvGrpSpPr/>
          <p:nvPr/>
        </p:nvGrpSpPr>
        <p:grpSpPr>
          <a:xfrm>
            <a:off x="8689861" y="916542"/>
            <a:ext cx="1696898" cy="1696898"/>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66675" cap="sq">
              <a:solidFill>
                <a:srgbClr val="03A64A"/>
              </a:solidFill>
              <a:prstDash val="solid"/>
              <a:miter/>
            </a:ln>
          </p:spPr>
          <p:txBody>
            <a:bodyPr/>
            <a:lstStyle/>
            <a:p>
              <a:endParaRPr lang="en-IE"/>
            </a:p>
          </p:txBody>
        </p:sp>
        <p:sp>
          <p:nvSpPr>
            <p:cNvPr id="25" name="TextBox 25"/>
            <p:cNvSpPr txBox="1"/>
            <p:nvPr/>
          </p:nvSpPr>
          <p:spPr>
            <a:xfrm>
              <a:off x="76200" y="85725"/>
              <a:ext cx="660400" cy="650875"/>
            </a:xfrm>
            <a:prstGeom prst="rect">
              <a:avLst/>
            </a:prstGeom>
          </p:spPr>
          <p:txBody>
            <a:bodyPr lIns="27932" tIns="27932" rIns="27932" bIns="27932" rtlCol="0" anchor="ctr"/>
            <a:lstStyle/>
            <a:p>
              <a:pPr algn="ctr">
                <a:lnSpc>
                  <a:spcPts val="2860"/>
                </a:lnSpc>
              </a:pPr>
              <a:endParaRPr/>
            </a:p>
          </p:txBody>
        </p:sp>
      </p:grpSp>
      <p:sp>
        <p:nvSpPr>
          <p:cNvPr id="26" name="Freeform 26"/>
          <p:cNvSpPr/>
          <p:nvPr/>
        </p:nvSpPr>
        <p:spPr>
          <a:xfrm>
            <a:off x="9103706" y="1080576"/>
            <a:ext cx="869206" cy="1368829"/>
          </a:xfrm>
          <a:custGeom>
            <a:avLst/>
            <a:gdLst/>
            <a:ahLst/>
            <a:cxnLst/>
            <a:rect l="l" t="t" r="r" b="b"/>
            <a:pathLst>
              <a:path w="869206" h="1368829">
                <a:moveTo>
                  <a:pt x="0" y="0"/>
                </a:moveTo>
                <a:lnTo>
                  <a:pt x="869207" y="0"/>
                </a:lnTo>
                <a:lnTo>
                  <a:pt x="869207" y="1368829"/>
                </a:lnTo>
                <a:lnTo>
                  <a:pt x="0" y="1368829"/>
                </a:lnTo>
                <a:lnTo>
                  <a:pt x="0" y="0"/>
                </a:lnTo>
                <a:close/>
              </a:path>
            </a:pathLst>
          </a:custGeom>
          <a:blipFill>
            <a:blip r:embed="rId9"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grpSp>
        <p:nvGrpSpPr>
          <p:cNvPr id="27" name="Group 27"/>
          <p:cNvGrpSpPr/>
          <p:nvPr/>
        </p:nvGrpSpPr>
        <p:grpSpPr>
          <a:xfrm>
            <a:off x="8356486" y="2703595"/>
            <a:ext cx="1696898" cy="1696898"/>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66675" cap="sq">
              <a:solidFill>
                <a:srgbClr val="03A64A"/>
              </a:solidFill>
              <a:prstDash val="solid"/>
              <a:miter/>
            </a:ln>
          </p:spPr>
          <p:txBody>
            <a:bodyPr/>
            <a:lstStyle/>
            <a:p>
              <a:endParaRPr lang="en-IE"/>
            </a:p>
          </p:txBody>
        </p:sp>
        <p:sp>
          <p:nvSpPr>
            <p:cNvPr id="29" name="TextBox 29"/>
            <p:cNvSpPr txBox="1"/>
            <p:nvPr/>
          </p:nvSpPr>
          <p:spPr>
            <a:xfrm>
              <a:off x="76200" y="85725"/>
              <a:ext cx="660400" cy="650875"/>
            </a:xfrm>
            <a:prstGeom prst="rect">
              <a:avLst/>
            </a:prstGeom>
          </p:spPr>
          <p:txBody>
            <a:bodyPr lIns="27932" tIns="27932" rIns="27932" bIns="27932" rtlCol="0" anchor="ctr"/>
            <a:lstStyle/>
            <a:p>
              <a:pPr marL="0" lvl="0" indent="0" algn="ctr">
                <a:lnSpc>
                  <a:spcPts val="2860"/>
                </a:lnSpc>
                <a:spcBef>
                  <a:spcPct val="0"/>
                </a:spcBef>
              </a:pPr>
              <a:endParaRPr/>
            </a:p>
          </p:txBody>
        </p:sp>
      </p:grpSp>
      <p:sp>
        <p:nvSpPr>
          <p:cNvPr id="30" name="Freeform 30"/>
          <p:cNvSpPr/>
          <p:nvPr/>
        </p:nvSpPr>
        <p:spPr>
          <a:xfrm>
            <a:off x="8582891" y="2995314"/>
            <a:ext cx="1244088" cy="1113458"/>
          </a:xfrm>
          <a:custGeom>
            <a:avLst/>
            <a:gdLst/>
            <a:ahLst/>
            <a:cxnLst/>
            <a:rect l="l" t="t" r="r" b="b"/>
            <a:pathLst>
              <a:path w="1244088" h="1113458">
                <a:moveTo>
                  <a:pt x="0" y="0"/>
                </a:moveTo>
                <a:lnTo>
                  <a:pt x="1244087" y="0"/>
                </a:lnTo>
                <a:lnTo>
                  <a:pt x="1244087" y="1113459"/>
                </a:lnTo>
                <a:lnTo>
                  <a:pt x="0" y="1113459"/>
                </a:lnTo>
                <a:lnTo>
                  <a:pt x="0" y="0"/>
                </a:lnTo>
                <a:close/>
              </a:path>
            </a:pathLst>
          </a:custGeom>
          <a:blipFill>
            <a:blip r:embed="rId10"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grpSp>
        <p:nvGrpSpPr>
          <p:cNvPr id="31" name="Group 31"/>
          <p:cNvGrpSpPr/>
          <p:nvPr/>
        </p:nvGrpSpPr>
        <p:grpSpPr>
          <a:xfrm>
            <a:off x="14295766" y="2763832"/>
            <a:ext cx="1696898" cy="1696898"/>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66675" cap="sq">
              <a:solidFill>
                <a:srgbClr val="03A64A"/>
              </a:solidFill>
              <a:prstDash val="solid"/>
              <a:miter/>
            </a:ln>
          </p:spPr>
          <p:txBody>
            <a:bodyPr/>
            <a:lstStyle/>
            <a:p>
              <a:endParaRPr lang="en-IE"/>
            </a:p>
          </p:txBody>
        </p:sp>
        <p:sp>
          <p:nvSpPr>
            <p:cNvPr id="33" name="TextBox 33"/>
            <p:cNvSpPr txBox="1"/>
            <p:nvPr/>
          </p:nvSpPr>
          <p:spPr>
            <a:xfrm>
              <a:off x="76200" y="85725"/>
              <a:ext cx="660400" cy="650875"/>
            </a:xfrm>
            <a:prstGeom prst="rect">
              <a:avLst/>
            </a:prstGeom>
          </p:spPr>
          <p:txBody>
            <a:bodyPr lIns="27932" tIns="27932" rIns="27932" bIns="27932" rtlCol="0" anchor="ctr"/>
            <a:lstStyle/>
            <a:p>
              <a:pPr marL="0" lvl="0" indent="0" algn="ctr">
                <a:lnSpc>
                  <a:spcPts val="2860"/>
                </a:lnSpc>
                <a:spcBef>
                  <a:spcPct val="0"/>
                </a:spcBef>
              </a:pPr>
              <a:endParaRPr/>
            </a:p>
          </p:txBody>
        </p:sp>
      </p:grpSp>
      <p:sp>
        <p:nvSpPr>
          <p:cNvPr id="34" name="Freeform 34"/>
          <p:cNvSpPr/>
          <p:nvPr/>
        </p:nvSpPr>
        <p:spPr>
          <a:xfrm>
            <a:off x="14650925" y="2980104"/>
            <a:ext cx="986581" cy="1256791"/>
          </a:xfrm>
          <a:custGeom>
            <a:avLst/>
            <a:gdLst/>
            <a:ahLst/>
            <a:cxnLst/>
            <a:rect l="l" t="t" r="r" b="b"/>
            <a:pathLst>
              <a:path w="986581" h="1256791">
                <a:moveTo>
                  <a:pt x="0" y="0"/>
                </a:moveTo>
                <a:lnTo>
                  <a:pt x="986581" y="0"/>
                </a:lnTo>
                <a:lnTo>
                  <a:pt x="986581" y="1256791"/>
                </a:lnTo>
                <a:lnTo>
                  <a:pt x="0" y="1256791"/>
                </a:lnTo>
                <a:lnTo>
                  <a:pt x="0" y="0"/>
                </a:lnTo>
                <a:close/>
              </a:path>
            </a:pathLst>
          </a:custGeom>
          <a:blipFill>
            <a:blip r:embed="rId11" cstate="email">
              <a:extLst>
                <a:ext uri="{28A0092B-C50C-407E-A947-70E740481C1C}">
                  <a14:useLocalDpi xmlns:a14="http://schemas.microsoft.com/office/drawing/2010/main"/>
                </a:ext>
              </a:extLst>
            </a:blip>
            <a:stretch>
              <a:fillRect/>
            </a:stretch>
          </a:blipFill>
        </p:spPr>
        <p:txBody>
          <a:bodyPr/>
          <a:lstStyle/>
          <a:p>
            <a:endParaRPr lang="en-IE"/>
          </a:p>
        </p:txBody>
      </p:sp>
      <p:grpSp>
        <p:nvGrpSpPr>
          <p:cNvPr id="35" name="Group 35"/>
          <p:cNvGrpSpPr/>
          <p:nvPr/>
        </p:nvGrpSpPr>
        <p:grpSpPr>
          <a:xfrm>
            <a:off x="13958229" y="768661"/>
            <a:ext cx="1696898" cy="1696898"/>
            <a:chOff x="0" y="0"/>
            <a:chExt cx="812800" cy="812800"/>
          </a:xfrm>
        </p:grpSpPr>
        <p:sp>
          <p:nvSpPr>
            <p:cNvPr id="36" name="Freeform 3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66675" cap="sq">
              <a:solidFill>
                <a:srgbClr val="03A64A"/>
              </a:solidFill>
              <a:prstDash val="solid"/>
              <a:miter/>
            </a:ln>
          </p:spPr>
          <p:txBody>
            <a:bodyPr/>
            <a:lstStyle/>
            <a:p>
              <a:endParaRPr lang="en-IE"/>
            </a:p>
          </p:txBody>
        </p:sp>
        <p:sp>
          <p:nvSpPr>
            <p:cNvPr id="37" name="TextBox 37"/>
            <p:cNvSpPr txBox="1"/>
            <p:nvPr/>
          </p:nvSpPr>
          <p:spPr>
            <a:xfrm>
              <a:off x="76200" y="85725"/>
              <a:ext cx="660400" cy="650875"/>
            </a:xfrm>
            <a:prstGeom prst="rect">
              <a:avLst/>
            </a:prstGeom>
          </p:spPr>
          <p:txBody>
            <a:bodyPr lIns="27932" tIns="27932" rIns="27932" bIns="27932" rtlCol="0" anchor="ctr"/>
            <a:lstStyle/>
            <a:p>
              <a:pPr marL="0" lvl="0" indent="0" algn="ctr">
                <a:lnSpc>
                  <a:spcPts val="2860"/>
                </a:lnSpc>
                <a:spcBef>
                  <a:spcPct val="0"/>
                </a:spcBef>
              </a:pPr>
              <a:endParaRPr/>
            </a:p>
          </p:txBody>
        </p:sp>
      </p:grpSp>
      <p:sp>
        <p:nvSpPr>
          <p:cNvPr id="38" name="Freeform 38"/>
          <p:cNvSpPr/>
          <p:nvPr/>
        </p:nvSpPr>
        <p:spPr>
          <a:xfrm>
            <a:off x="14105168" y="943372"/>
            <a:ext cx="1312601" cy="1204177"/>
          </a:xfrm>
          <a:custGeom>
            <a:avLst/>
            <a:gdLst/>
            <a:ahLst/>
            <a:cxnLst/>
            <a:rect l="l" t="t" r="r" b="b"/>
            <a:pathLst>
              <a:path w="1312601" h="1204177">
                <a:moveTo>
                  <a:pt x="0" y="0"/>
                </a:moveTo>
                <a:lnTo>
                  <a:pt x="1312601" y="0"/>
                </a:lnTo>
                <a:lnTo>
                  <a:pt x="1312601" y="1204177"/>
                </a:lnTo>
                <a:lnTo>
                  <a:pt x="0" y="1204177"/>
                </a:lnTo>
                <a:lnTo>
                  <a:pt x="0" y="0"/>
                </a:lnTo>
                <a:close/>
              </a:path>
            </a:pathLst>
          </a:custGeom>
          <a:blipFill>
            <a:blip r:embed="rId12"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grpSp>
        <p:nvGrpSpPr>
          <p:cNvPr id="39" name="Group 39"/>
          <p:cNvGrpSpPr/>
          <p:nvPr/>
        </p:nvGrpSpPr>
        <p:grpSpPr>
          <a:xfrm>
            <a:off x="8965253" y="8053179"/>
            <a:ext cx="1696898" cy="1696898"/>
            <a:chOff x="0" y="0"/>
            <a:chExt cx="812800" cy="812800"/>
          </a:xfrm>
        </p:grpSpPr>
        <p:sp>
          <p:nvSpPr>
            <p:cNvPr id="40" name="Freeform 4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66675" cap="sq">
              <a:solidFill>
                <a:srgbClr val="C41188"/>
              </a:solidFill>
              <a:prstDash val="solid"/>
              <a:miter/>
            </a:ln>
          </p:spPr>
          <p:txBody>
            <a:bodyPr/>
            <a:lstStyle/>
            <a:p>
              <a:endParaRPr lang="en-IE"/>
            </a:p>
          </p:txBody>
        </p:sp>
        <p:sp>
          <p:nvSpPr>
            <p:cNvPr id="41" name="TextBox 41"/>
            <p:cNvSpPr txBox="1"/>
            <p:nvPr/>
          </p:nvSpPr>
          <p:spPr>
            <a:xfrm>
              <a:off x="76200" y="85725"/>
              <a:ext cx="660400" cy="650875"/>
            </a:xfrm>
            <a:prstGeom prst="rect">
              <a:avLst/>
            </a:prstGeom>
          </p:spPr>
          <p:txBody>
            <a:bodyPr lIns="27932" tIns="27932" rIns="27932" bIns="27932" rtlCol="0" anchor="ctr"/>
            <a:lstStyle/>
            <a:p>
              <a:pPr marL="0" lvl="0" indent="0" algn="ctr">
                <a:lnSpc>
                  <a:spcPts val="2860"/>
                </a:lnSpc>
                <a:spcBef>
                  <a:spcPct val="0"/>
                </a:spcBef>
              </a:pPr>
              <a:endParaRPr/>
            </a:p>
          </p:txBody>
        </p:sp>
      </p:grpSp>
      <p:sp>
        <p:nvSpPr>
          <p:cNvPr id="42" name="Freeform 42"/>
          <p:cNvSpPr/>
          <p:nvPr/>
        </p:nvSpPr>
        <p:spPr>
          <a:xfrm>
            <a:off x="9275754" y="8358245"/>
            <a:ext cx="1075897" cy="1086764"/>
          </a:xfrm>
          <a:custGeom>
            <a:avLst/>
            <a:gdLst/>
            <a:ahLst/>
            <a:cxnLst/>
            <a:rect l="l" t="t" r="r" b="b"/>
            <a:pathLst>
              <a:path w="1075897" h="1086764">
                <a:moveTo>
                  <a:pt x="0" y="0"/>
                </a:moveTo>
                <a:lnTo>
                  <a:pt x="1075896" y="0"/>
                </a:lnTo>
                <a:lnTo>
                  <a:pt x="1075896" y="1086765"/>
                </a:lnTo>
                <a:lnTo>
                  <a:pt x="0" y="1086765"/>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IE"/>
          </a:p>
        </p:txBody>
      </p:sp>
      <p:grpSp>
        <p:nvGrpSpPr>
          <p:cNvPr id="43" name="Group 43"/>
          <p:cNvGrpSpPr/>
          <p:nvPr/>
        </p:nvGrpSpPr>
        <p:grpSpPr>
          <a:xfrm>
            <a:off x="10295735" y="2471041"/>
            <a:ext cx="3753518" cy="825818"/>
            <a:chOff x="0" y="0"/>
            <a:chExt cx="988581" cy="217499"/>
          </a:xfrm>
        </p:grpSpPr>
        <p:sp>
          <p:nvSpPr>
            <p:cNvPr id="44" name="Freeform 44"/>
            <p:cNvSpPr/>
            <p:nvPr/>
          </p:nvSpPr>
          <p:spPr>
            <a:xfrm>
              <a:off x="0" y="0"/>
              <a:ext cx="988581" cy="217499"/>
            </a:xfrm>
            <a:custGeom>
              <a:avLst/>
              <a:gdLst/>
              <a:ahLst/>
              <a:cxnLst/>
              <a:rect l="l" t="t" r="r" b="b"/>
              <a:pathLst>
                <a:path w="988581" h="217499">
                  <a:moveTo>
                    <a:pt x="61877" y="0"/>
                  </a:moveTo>
                  <a:lnTo>
                    <a:pt x="926704" y="0"/>
                  </a:lnTo>
                  <a:cubicBezTo>
                    <a:pt x="943114" y="0"/>
                    <a:pt x="958853" y="6519"/>
                    <a:pt x="970457" y="18123"/>
                  </a:cubicBezTo>
                  <a:cubicBezTo>
                    <a:pt x="982062" y="29728"/>
                    <a:pt x="988581" y="45466"/>
                    <a:pt x="988581" y="61877"/>
                  </a:cubicBezTo>
                  <a:lnTo>
                    <a:pt x="988581" y="155622"/>
                  </a:lnTo>
                  <a:cubicBezTo>
                    <a:pt x="988581" y="172033"/>
                    <a:pt x="982062" y="187772"/>
                    <a:pt x="970457" y="199376"/>
                  </a:cubicBezTo>
                  <a:cubicBezTo>
                    <a:pt x="958853" y="210980"/>
                    <a:pt x="943114" y="217499"/>
                    <a:pt x="926704" y="217499"/>
                  </a:cubicBezTo>
                  <a:lnTo>
                    <a:pt x="61877" y="217499"/>
                  </a:lnTo>
                  <a:cubicBezTo>
                    <a:pt x="45466" y="217499"/>
                    <a:pt x="29728" y="210980"/>
                    <a:pt x="18123" y="199376"/>
                  </a:cubicBezTo>
                  <a:cubicBezTo>
                    <a:pt x="6519" y="187772"/>
                    <a:pt x="0" y="172033"/>
                    <a:pt x="0" y="155622"/>
                  </a:cubicBezTo>
                  <a:lnTo>
                    <a:pt x="0" y="61877"/>
                  </a:lnTo>
                  <a:cubicBezTo>
                    <a:pt x="0" y="45466"/>
                    <a:pt x="6519" y="29728"/>
                    <a:pt x="18123" y="18123"/>
                  </a:cubicBezTo>
                  <a:cubicBezTo>
                    <a:pt x="29728" y="6519"/>
                    <a:pt x="45466" y="0"/>
                    <a:pt x="61877" y="0"/>
                  </a:cubicBezTo>
                  <a:close/>
                </a:path>
              </a:pathLst>
            </a:custGeom>
            <a:solidFill>
              <a:srgbClr val="03A64A"/>
            </a:solidFill>
          </p:spPr>
          <p:txBody>
            <a:bodyPr/>
            <a:lstStyle/>
            <a:p>
              <a:endParaRPr lang="en-IE"/>
            </a:p>
          </p:txBody>
        </p:sp>
        <p:sp>
          <p:nvSpPr>
            <p:cNvPr id="45" name="TextBox 45"/>
            <p:cNvSpPr txBox="1"/>
            <p:nvPr/>
          </p:nvSpPr>
          <p:spPr>
            <a:xfrm>
              <a:off x="0" y="57150"/>
              <a:ext cx="988581" cy="160349"/>
            </a:xfrm>
            <a:prstGeom prst="rect">
              <a:avLst/>
            </a:prstGeom>
          </p:spPr>
          <p:txBody>
            <a:bodyPr lIns="50800" tIns="50800" rIns="50800" bIns="50800" rtlCol="0" anchor="ctr"/>
            <a:lstStyle/>
            <a:p>
              <a:pPr algn="ctr">
                <a:lnSpc>
                  <a:spcPts val="1840"/>
                </a:lnSpc>
              </a:pPr>
              <a:endParaRPr/>
            </a:p>
          </p:txBody>
        </p:sp>
      </p:grpSp>
      <p:grpSp>
        <p:nvGrpSpPr>
          <p:cNvPr id="46" name="Group 46"/>
          <p:cNvGrpSpPr/>
          <p:nvPr/>
        </p:nvGrpSpPr>
        <p:grpSpPr>
          <a:xfrm>
            <a:off x="10295735" y="6636982"/>
            <a:ext cx="3753518" cy="825818"/>
            <a:chOff x="0" y="0"/>
            <a:chExt cx="988581" cy="217499"/>
          </a:xfrm>
        </p:grpSpPr>
        <p:sp>
          <p:nvSpPr>
            <p:cNvPr id="47" name="Freeform 47"/>
            <p:cNvSpPr/>
            <p:nvPr/>
          </p:nvSpPr>
          <p:spPr>
            <a:xfrm>
              <a:off x="0" y="0"/>
              <a:ext cx="988581" cy="217499"/>
            </a:xfrm>
            <a:custGeom>
              <a:avLst/>
              <a:gdLst/>
              <a:ahLst/>
              <a:cxnLst/>
              <a:rect l="l" t="t" r="r" b="b"/>
              <a:pathLst>
                <a:path w="988581" h="217499">
                  <a:moveTo>
                    <a:pt x="61877" y="0"/>
                  </a:moveTo>
                  <a:lnTo>
                    <a:pt x="926704" y="0"/>
                  </a:lnTo>
                  <a:cubicBezTo>
                    <a:pt x="943114" y="0"/>
                    <a:pt x="958853" y="6519"/>
                    <a:pt x="970457" y="18123"/>
                  </a:cubicBezTo>
                  <a:cubicBezTo>
                    <a:pt x="982062" y="29728"/>
                    <a:pt x="988581" y="45466"/>
                    <a:pt x="988581" y="61877"/>
                  </a:cubicBezTo>
                  <a:lnTo>
                    <a:pt x="988581" y="155622"/>
                  </a:lnTo>
                  <a:cubicBezTo>
                    <a:pt x="988581" y="172033"/>
                    <a:pt x="982062" y="187772"/>
                    <a:pt x="970457" y="199376"/>
                  </a:cubicBezTo>
                  <a:cubicBezTo>
                    <a:pt x="958853" y="210980"/>
                    <a:pt x="943114" y="217499"/>
                    <a:pt x="926704" y="217499"/>
                  </a:cubicBezTo>
                  <a:lnTo>
                    <a:pt x="61877" y="217499"/>
                  </a:lnTo>
                  <a:cubicBezTo>
                    <a:pt x="45466" y="217499"/>
                    <a:pt x="29728" y="210980"/>
                    <a:pt x="18123" y="199376"/>
                  </a:cubicBezTo>
                  <a:cubicBezTo>
                    <a:pt x="6519" y="187772"/>
                    <a:pt x="0" y="172033"/>
                    <a:pt x="0" y="155622"/>
                  </a:cubicBezTo>
                  <a:lnTo>
                    <a:pt x="0" y="61877"/>
                  </a:lnTo>
                  <a:cubicBezTo>
                    <a:pt x="0" y="45466"/>
                    <a:pt x="6519" y="29728"/>
                    <a:pt x="18123" y="18123"/>
                  </a:cubicBezTo>
                  <a:cubicBezTo>
                    <a:pt x="29728" y="6519"/>
                    <a:pt x="45466" y="0"/>
                    <a:pt x="61877" y="0"/>
                  </a:cubicBezTo>
                  <a:close/>
                </a:path>
              </a:pathLst>
            </a:custGeom>
            <a:solidFill>
              <a:srgbClr val="C41188"/>
            </a:solidFill>
          </p:spPr>
          <p:txBody>
            <a:bodyPr/>
            <a:lstStyle/>
            <a:p>
              <a:endParaRPr lang="en-IE"/>
            </a:p>
          </p:txBody>
        </p:sp>
        <p:sp>
          <p:nvSpPr>
            <p:cNvPr id="48" name="TextBox 48"/>
            <p:cNvSpPr txBox="1"/>
            <p:nvPr/>
          </p:nvSpPr>
          <p:spPr>
            <a:xfrm>
              <a:off x="0" y="57150"/>
              <a:ext cx="988581" cy="160349"/>
            </a:xfrm>
            <a:prstGeom prst="rect">
              <a:avLst/>
            </a:prstGeom>
          </p:spPr>
          <p:txBody>
            <a:bodyPr lIns="50800" tIns="50800" rIns="50800" bIns="50800" rtlCol="0" anchor="ctr"/>
            <a:lstStyle/>
            <a:p>
              <a:pPr algn="ctr">
                <a:lnSpc>
                  <a:spcPts val="1840"/>
                </a:lnSpc>
              </a:pPr>
              <a:endParaRPr/>
            </a:p>
          </p:txBody>
        </p:sp>
      </p:grpSp>
      <p:sp>
        <p:nvSpPr>
          <p:cNvPr id="49" name="TextBox 49"/>
          <p:cNvSpPr txBox="1"/>
          <p:nvPr/>
        </p:nvSpPr>
        <p:spPr>
          <a:xfrm>
            <a:off x="10479589" y="6823905"/>
            <a:ext cx="3385809" cy="541020"/>
          </a:xfrm>
          <a:prstGeom prst="rect">
            <a:avLst/>
          </a:prstGeom>
        </p:spPr>
        <p:txBody>
          <a:bodyPr lIns="0" tIns="0" rIns="0" bIns="0" rtlCol="0" anchor="t">
            <a:spAutoFit/>
          </a:bodyPr>
          <a:lstStyle/>
          <a:p>
            <a:pPr marL="0" lvl="0" indent="0" algn="ctr">
              <a:lnSpc>
                <a:spcPts val="3960"/>
              </a:lnSpc>
              <a:spcBef>
                <a:spcPct val="0"/>
              </a:spcBef>
            </a:pPr>
            <a:r>
              <a:rPr lang="en-US" sz="3600" b="1" u="none" strike="noStrike" spc="-18" dirty="0">
                <a:solidFill>
                  <a:srgbClr val="FFFFFF"/>
                </a:solidFill>
                <a:latin typeface="Poppins Bold"/>
                <a:ea typeface="Poppins Bold"/>
                <a:cs typeface="Poppins Bold"/>
                <a:sym typeface="Poppins Bold"/>
              </a:rPr>
              <a:t>Hidden Water</a:t>
            </a:r>
          </a:p>
        </p:txBody>
      </p:sp>
      <p:sp>
        <p:nvSpPr>
          <p:cNvPr id="50" name="TextBox 50"/>
          <p:cNvSpPr txBox="1"/>
          <p:nvPr/>
        </p:nvSpPr>
        <p:spPr>
          <a:xfrm>
            <a:off x="10386758" y="2672292"/>
            <a:ext cx="3571470" cy="541020"/>
          </a:xfrm>
          <a:prstGeom prst="rect">
            <a:avLst/>
          </a:prstGeom>
        </p:spPr>
        <p:txBody>
          <a:bodyPr lIns="0" tIns="0" rIns="0" bIns="0" rtlCol="0" anchor="t">
            <a:spAutoFit/>
          </a:bodyPr>
          <a:lstStyle/>
          <a:p>
            <a:pPr marL="0" lvl="0" indent="0" algn="ctr">
              <a:lnSpc>
                <a:spcPts val="3960"/>
              </a:lnSpc>
              <a:spcBef>
                <a:spcPct val="0"/>
              </a:spcBef>
            </a:pPr>
            <a:r>
              <a:rPr lang="en-US" sz="3600" b="1" u="none" strike="noStrike" spc="-18" dirty="0">
                <a:solidFill>
                  <a:srgbClr val="FFFFFF"/>
                </a:solidFill>
                <a:latin typeface="Poppins Bold"/>
                <a:ea typeface="Poppins Bold"/>
                <a:cs typeface="Poppins Bold"/>
                <a:sym typeface="Poppins Bold"/>
              </a:rPr>
              <a:t>Direct Water</a:t>
            </a:r>
          </a:p>
        </p:txBody>
      </p:sp>
      <p:sp>
        <p:nvSpPr>
          <p:cNvPr id="51" name="TextBox 51"/>
          <p:cNvSpPr txBox="1"/>
          <p:nvPr/>
        </p:nvSpPr>
        <p:spPr>
          <a:xfrm>
            <a:off x="6908894" y="5304098"/>
            <a:ext cx="1808709" cy="648335"/>
          </a:xfrm>
          <a:prstGeom prst="rect">
            <a:avLst/>
          </a:prstGeom>
        </p:spPr>
        <p:txBody>
          <a:bodyPr lIns="0" tIns="0" rIns="0" bIns="0" rtlCol="0" anchor="t">
            <a:spAutoFit/>
          </a:bodyPr>
          <a:lstStyle/>
          <a:p>
            <a:pPr marL="0" lvl="0" indent="0" algn="l">
              <a:lnSpc>
                <a:spcPts val="2530"/>
              </a:lnSpc>
              <a:spcBef>
                <a:spcPct val="0"/>
              </a:spcBef>
            </a:pPr>
            <a:r>
              <a:rPr lang="en-US" sz="2300" b="1" spc="-11">
                <a:solidFill>
                  <a:srgbClr val="FFFFFF"/>
                </a:solidFill>
                <a:latin typeface="Poppins Medium"/>
                <a:ea typeface="Poppins Medium"/>
                <a:cs typeface="Poppins Medium"/>
                <a:sym typeface="Poppins Medium"/>
              </a:rPr>
              <a:t>producing clothes</a:t>
            </a:r>
          </a:p>
        </p:txBody>
      </p:sp>
      <p:sp>
        <p:nvSpPr>
          <p:cNvPr id="52" name="TextBox 52"/>
          <p:cNvSpPr txBox="1"/>
          <p:nvPr/>
        </p:nvSpPr>
        <p:spPr>
          <a:xfrm>
            <a:off x="7707193" y="8607886"/>
            <a:ext cx="1258060" cy="648335"/>
          </a:xfrm>
          <a:prstGeom prst="rect">
            <a:avLst/>
          </a:prstGeom>
        </p:spPr>
        <p:txBody>
          <a:bodyPr lIns="0" tIns="0" rIns="0" bIns="0" rtlCol="0" anchor="t">
            <a:spAutoFit/>
          </a:bodyPr>
          <a:lstStyle/>
          <a:p>
            <a:pPr marL="0" lvl="0" indent="0" algn="l">
              <a:lnSpc>
                <a:spcPts val="2530"/>
              </a:lnSpc>
              <a:spcBef>
                <a:spcPct val="0"/>
              </a:spcBef>
            </a:pPr>
            <a:r>
              <a:rPr lang="en-US" sz="2300" b="1" spc="-11">
                <a:solidFill>
                  <a:srgbClr val="FFFFFF"/>
                </a:solidFill>
                <a:latin typeface="Poppins Medium"/>
                <a:ea typeface="Poppins Medium"/>
                <a:cs typeface="Poppins Medium"/>
                <a:sym typeface="Poppins Medium"/>
              </a:rPr>
              <a:t>making plastic</a:t>
            </a:r>
          </a:p>
        </p:txBody>
      </p:sp>
      <p:sp>
        <p:nvSpPr>
          <p:cNvPr id="53" name="TextBox 53"/>
          <p:cNvSpPr txBox="1"/>
          <p:nvPr/>
        </p:nvSpPr>
        <p:spPr>
          <a:xfrm>
            <a:off x="14997276" y="8642397"/>
            <a:ext cx="1963359" cy="648335"/>
          </a:xfrm>
          <a:prstGeom prst="rect">
            <a:avLst/>
          </a:prstGeom>
        </p:spPr>
        <p:txBody>
          <a:bodyPr lIns="0" tIns="0" rIns="0" bIns="0" rtlCol="0" anchor="t">
            <a:spAutoFit/>
          </a:bodyPr>
          <a:lstStyle/>
          <a:p>
            <a:pPr marL="0" lvl="0" indent="0" algn="r">
              <a:lnSpc>
                <a:spcPts val="2530"/>
              </a:lnSpc>
              <a:spcBef>
                <a:spcPct val="0"/>
              </a:spcBef>
            </a:pPr>
            <a:r>
              <a:rPr lang="en-US" sz="2300" spc="-11">
                <a:solidFill>
                  <a:srgbClr val="FFFFFF"/>
                </a:solidFill>
                <a:latin typeface="Poppins"/>
                <a:ea typeface="Poppins"/>
                <a:cs typeface="Poppins"/>
                <a:sym typeface="Poppins"/>
              </a:rPr>
              <a:t>producing cars</a:t>
            </a:r>
          </a:p>
        </p:txBody>
      </p:sp>
      <p:sp>
        <p:nvSpPr>
          <p:cNvPr id="54" name="TextBox 54"/>
          <p:cNvSpPr txBox="1"/>
          <p:nvPr/>
        </p:nvSpPr>
        <p:spPr>
          <a:xfrm>
            <a:off x="15992664" y="7086721"/>
            <a:ext cx="1394277" cy="648335"/>
          </a:xfrm>
          <a:prstGeom prst="rect">
            <a:avLst/>
          </a:prstGeom>
        </p:spPr>
        <p:txBody>
          <a:bodyPr lIns="0" tIns="0" rIns="0" bIns="0" rtlCol="0" anchor="t">
            <a:spAutoFit/>
          </a:bodyPr>
          <a:lstStyle/>
          <a:p>
            <a:pPr marL="0" lvl="0" indent="0" algn="r">
              <a:lnSpc>
                <a:spcPts val="2530"/>
              </a:lnSpc>
              <a:spcBef>
                <a:spcPct val="0"/>
              </a:spcBef>
            </a:pPr>
            <a:r>
              <a:rPr lang="en-US" sz="2300" b="1" spc="-11">
                <a:solidFill>
                  <a:srgbClr val="FFFFFF"/>
                </a:solidFill>
                <a:latin typeface="Poppins Medium"/>
                <a:ea typeface="Poppins Medium"/>
                <a:cs typeface="Poppins Medium"/>
                <a:sym typeface="Poppins Medium"/>
              </a:rPr>
              <a:t>making phones</a:t>
            </a:r>
          </a:p>
        </p:txBody>
      </p:sp>
      <p:sp>
        <p:nvSpPr>
          <p:cNvPr id="55" name="TextBox 55"/>
          <p:cNvSpPr txBox="1"/>
          <p:nvPr/>
        </p:nvSpPr>
        <p:spPr>
          <a:xfrm>
            <a:off x="15859118" y="5304098"/>
            <a:ext cx="1527823" cy="648335"/>
          </a:xfrm>
          <a:prstGeom prst="rect">
            <a:avLst/>
          </a:prstGeom>
        </p:spPr>
        <p:txBody>
          <a:bodyPr lIns="0" tIns="0" rIns="0" bIns="0" rtlCol="0" anchor="t">
            <a:spAutoFit/>
          </a:bodyPr>
          <a:lstStyle/>
          <a:p>
            <a:pPr marL="0" lvl="0" indent="0" algn="r">
              <a:lnSpc>
                <a:spcPts val="2530"/>
              </a:lnSpc>
              <a:spcBef>
                <a:spcPct val="0"/>
              </a:spcBef>
            </a:pPr>
            <a:r>
              <a:rPr lang="en-US" sz="2300" b="1" spc="-11">
                <a:solidFill>
                  <a:srgbClr val="FFFFFF"/>
                </a:solidFill>
                <a:latin typeface="Poppins Medium"/>
                <a:ea typeface="Poppins Medium"/>
                <a:cs typeface="Poppins Medium"/>
                <a:sym typeface="Poppins Medium"/>
              </a:rPr>
              <a:t>growing food</a:t>
            </a:r>
          </a:p>
        </p:txBody>
      </p:sp>
      <p:sp>
        <p:nvSpPr>
          <p:cNvPr id="56" name="TextBox 56"/>
          <p:cNvSpPr txBox="1"/>
          <p:nvPr/>
        </p:nvSpPr>
        <p:spPr>
          <a:xfrm>
            <a:off x="6657193" y="6836368"/>
            <a:ext cx="1533977" cy="1276985"/>
          </a:xfrm>
          <a:prstGeom prst="rect">
            <a:avLst/>
          </a:prstGeom>
        </p:spPr>
        <p:txBody>
          <a:bodyPr lIns="0" tIns="0" rIns="0" bIns="0" rtlCol="0" anchor="t">
            <a:spAutoFit/>
          </a:bodyPr>
          <a:lstStyle/>
          <a:p>
            <a:pPr marL="0" lvl="0" indent="0" algn="l">
              <a:lnSpc>
                <a:spcPts val="2530"/>
              </a:lnSpc>
              <a:spcBef>
                <a:spcPct val="0"/>
              </a:spcBef>
            </a:pPr>
            <a:r>
              <a:rPr lang="en-US" sz="2300" b="1" spc="-11">
                <a:solidFill>
                  <a:srgbClr val="FFFFFF"/>
                </a:solidFill>
                <a:latin typeface="Poppins Medium"/>
                <a:ea typeface="Poppins Medium"/>
                <a:cs typeface="Poppins Medium"/>
                <a:sym typeface="Poppins Medium"/>
              </a:rPr>
              <a:t>cooling data centre servers</a:t>
            </a:r>
          </a:p>
        </p:txBody>
      </p:sp>
      <p:sp>
        <p:nvSpPr>
          <p:cNvPr id="57" name="TextBox 57"/>
          <p:cNvSpPr txBox="1"/>
          <p:nvPr/>
        </p:nvSpPr>
        <p:spPr>
          <a:xfrm>
            <a:off x="6657193" y="3232638"/>
            <a:ext cx="1808709" cy="648335"/>
          </a:xfrm>
          <a:prstGeom prst="rect">
            <a:avLst/>
          </a:prstGeom>
        </p:spPr>
        <p:txBody>
          <a:bodyPr lIns="0" tIns="0" rIns="0" bIns="0" rtlCol="0" anchor="t">
            <a:spAutoFit/>
          </a:bodyPr>
          <a:lstStyle/>
          <a:p>
            <a:pPr marL="0" lvl="0" indent="0" algn="l">
              <a:lnSpc>
                <a:spcPts val="2530"/>
              </a:lnSpc>
              <a:spcBef>
                <a:spcPct val="0"/>
              </a:spcBef>
            </a:pPr>
            <a:r>
              <a:rPr lang="en-US" sz="2300" b="1" spc="-11">
                <a:solidFill>
                  <a:srgbClr val="003E7E"/>
                </a:solidFill>
                <a:latin typeface="Poppins Medium"/>
                <a:ea typeface="Poppins Medium"/>
                <a:cs typeface="Poppins Medium"/>
                <a:sym typeface="Poppins Medium"/>
              </a:rPr>
              <a:t>showering &amp; bathing </a:t>
            </a:r>
          </a:p>
        </p:txBody>
      </p:sp>
      <p:sp>
        <p:nvSpPr>
          <p:cNvPr id="58" name="TextBox 58"/>
          <p:cNvSpPr txBox="1"/>
          <p:nvPr/>
        </p:nvSpPr>
        <p:spPr>
          <a:xfrm>
            <a:off x="7156544" y="1445586"/>
            <a:ext cx="1808709" cy="648335"/>
          </a:xfrm>
          <a:prstGeom prst="rect">
            <a:avLst/>
          </a:prstGeom>
        </p:spPr>
        <p:txBody>
          <a:bodyPr lIns="0" tIns="0" rIns="0" bIns="0" rtlCol="0" anchor="t">
            <a:spAutoFit/>
          </a:bodyPr>
          <a:lstStyle/>
          <a:p>
            <a:pPr marL="0" lvl="0" indent="0" algn="l">
              <a:lnSpc>
                <a:spcPts val="2530"/>
              </a:lnSpc>
              <a:spcBef>
                <a:spcPct val="0"/>
              </a:spcBef>
            </a:pPr>
            <a:r>
              <a:rPr lang="en-US" sz="2300" b="1" u="none" strike="noStrike" spc="-11">
                <a:solidFill>
                  <a:srgbClr val="003E7E"/>
                </a:solidFill>
                <a:latin typeface="Poppins Medium"/>
                <a:ea typeface="Poppins Medium"/>
                <a:cs typeface="Poppins Medium"/>
                <a:sym typeface="Poppins Medium"/>
              </a:rPr>
              <a:t>brushing teeth</a:t>
            </a:r>
          </a:p>
        </p:txBody>
      </p:sp>
      <p:sp>
        <p:nvSpPr>
          <p:cNvPr id="59" name="TextBox 59"/>
          <p:cNvSpPr txBox="1"/>
          <p:nvPr/>
        </p:nvSpPr>
        <p:spPr>
          <a:xfrm>
            <a:off x="15151925" y="1297704"/>
            <a:ext cx="1808709" cy="648335"/>
          </a:xfrm>
          <a:prstGeom prst="rect">
            <a:avLst/>
          </a:prstGeom>
        </p:spPr>
        <p:txBody>
          <a:bodyPr lIns="0" tIns="0" rIns="0" bIns="0" rtlCol="0" anchor="t">
            <a:spAutoFit/>
          </a:bodyPr>
          <a:lstStyle/>
          <a:p>
            <a:pPr marL="0" lvl="0" indent="0" algn="r">
              <a:lnSpc>
                <a:spcPts val="2530"/>
              </a:lnSpc>
              <a:spcBef>
                <a:spcPct val="0"/>
              </a:spcBef>
            </a:pPr>
            <a:r>
              <a:rPr lang="en-US" sz="2300" b="1" spc="-11">
                <a:solidFill>
                  <a:srgbClr val="003E7E"/>
                </a:solidFill>
                <a:latin typeface="Poppins Medium"/>
                <a:ea typeface="Poppins Medium"/>
                <a:cs typeface="Poppins Medium"/>
                <a:sym typeface="Poppins Medium"/>
              </a:rPr>
              <a:t>drinking water</a:t>
            </a:r>
          </a:p>
        </p:txBody>
      </p:sp>
      <p:sp>
        <p:nvSpPr>
          <p:cNvPr id="60" name="TextBox 60"/>
          <p:cNvSpPr txBox="1"/>
          <p:nvPr/>
        </p:nvSpPr>
        <p:spPr>
          <a:xfrm>
            <a:off x="15655126" y="3300901"/>
            <a:ext cx="1808709" cy="648335"/>
          </a:xfrm>
          <a:prstGeom prst="rect">
            <a:avLst/>
          </a:prstGeom>
        </p:spPr>
        <p:txBody>
          <a:bodyPr lIns="0" tIns="0" rIns="0" bIns="0" rtlCol="0" anchor="t">
            <a:spAutoFit/>
          </a:bodyPr>
          <a:lstStyle/>
          <a:p>
            <a:pPr marL="0" lvl="0" indent="0" algn="r">
              <a:lnSpc>
                <a:spcPts val="2530"/>
              </a:lnSpc>
              <a:spcBef>
                <a:spcPct val="0"/>
              </a:spcBef>
            </a:pPr>
            <a:r>
              <a:rPr lang="en-US" sz="2300" b="1" spc="-11">
                <a:solidFill>
                  <a:srgbClr val="003E7E"/>
                </a:solidFill>
                <a:latin typeface="Poppins Medium"/>
                <a:ea typeface="Poppins Medium"/>
                <a:cs typeface="Poppins Medium"/>
                <a:sym typeface="Poppins Medium"/>
              </a:rPr>
              <a:t>washing clothes</a:t>
            </a:r>
          </a:p>
        </p:txBody>
      </p:sp>
      <p:sp>
        <p:nvSpPr>
          <p:cNvPr id="61" name="TextBox 61"/>
          <p:cNvSpPr txBox="1"/>
          <p:nvPr/>
        </p:nvSpPr>
        <p:spPr>
          <a:xfrm>
            <a:off x="1028700" y="1171575"/>
            <a:ext cx="4302160" cy="2905126"/>
          </a:xfrm>
          <a:prstGeom prst="rect">
            <a:avLst/>
          </a:prstGeom>
        </p:spPr>
        <p:txBody>
          <a:bodyPr lIns="0" tIns="0" rIns="0" bIns="0" rtlCol="0" anchor="t">
            <a:spAutoFit/>
          </a:bodyPr>
          <a:lstStyle/>
          <a:p>
            <a:pPr marL="0" lvl="0" indent="0" algn="l">
              <a:lnSpc>
                <a:spcPts val="7200"/>
              </a:lnSpc>
              <a:spcBef>
                <a:spcPct val="0"/>
              </a:spcBef>
            </a:pPr>
            <a:r>
              <a:rPr lang="en-US" sz="8000" b="1" spc="-40">
                <a:solidFill>
                  <a:srgbClr val="C41188"/>
                </a:solidFill>
                <a:latin typeface="Poppins Bold"/>
                <a:ea typeface="Poppins Bold"/>
                <a:cs typeface="Poppins Bold"/>
                <a:sym typeface="Poppins Bold"/>
              </a:rPr>
              <a:t>What is HiddenWater?</a:t>
            </a:r>
          </a:p>
        </p:txBody>
      </p:sp>
      <p:sp>
        <p:nvSpPr>
          <p:cNvPr id="62" name="TextBox 62"/>
          <p:cNvSpPr txBox="1"/>
          <p:nvPr/>
        </p:nvSpPr>
        <p:spPr>
          <a:xfrm>
            <a:off x="1248229" y="4290619"/>
            <a:ext cx="4521720" cy="4967681"/>
          </a:xfrm>
          <a:prstGeom prst="rect">
            <a:avLst/>
          </a:prstGeom>
        </p:spPr>
        <p:txBody>
          <a:bodyPr lIns="0" tIns="0" rIns="0" bIns="0" rtlCol="0" anchor="t">
            <a:spAutoFit/>
          </a:bodyPr>
          <a:lstStyle/>
          <a:p>
            <a:pPr algn="l">
              <a:lnSpc>
                <a:spcPts val="3570"/>
              </a:lnSpc>
            </a:pPr>
            <a:r>
              <a:rPr lang="en-US" sz="3245" spc="-16">
                <a:solidFill>
                  <a:srgbClr val="C41188"/>
                </a:solidFill>
                <a:latin typeface="Tahoma"/>
                <a:ea typeface="Tahoma"/>
                <a:cs typeface="Tahoma"/>
                <a:sym typeface="Tahoma"/>
              </a:rPr>
              <a:t>Hidden Water</a:t>
            </a:r>
            <a:r>
              <a:rPr lang="en-US" sz="3245" spc="-16">
                <a:solidFill>
                  <a:srgbClr val="000000"/>
                </a:solidFill>
                <a:latin typeface="Tahoma"/>
                <a:ea typeface="Tahoma"/>
                <a:cs typeface="Tahoma"/>
                <a:sym typeface="Tahoma"/>
              </a:rPr>
              <a:t> (a.k.a. “</a:t>
            </a:r>
            <a:r>
              <a:rPr lang="en-US" sz="3245" spc="-16">
                <a:solidFill>
                  <a:srgbClr val="C41188"/>
                </a:solidFill>
                <a:latin typeface="Tahoma"/>
                <a:ea typeface="Tahoma"/>
                <a:cs typeface="Tahoma"/>
                <a:sym typeface="Tahoma"/>
              </a:rPr>
              <a:t>Virtual Water</a:t>
            </a:r>
            <a:r>
              <a:rPr lang="en-US" sz="3245" spc="-16">
                <a:solidFill>
                  <a:srgbClr val="000000"/>
                </a:solidFill>
                <a:latin typeface="Tahoma"/>
                <a:ea typeface="Tahoma"/>
                <a:cs typeface="Tahoma"/>
                <a:sym typeface="Tahoma"/>
              </a:rPr>
              <a:t>” or “</a:t>
            </a:r>
            <a:r>
              <a:rPr lang="en-US" sz="3245" spc="-16">
                <a:solidFill>
                  <a:srgbClr val="C41188"/>
                </a:solidFill>
                <a:latin typeface="Tahoma"/>
                <a:ea typeface="Tahoma"/>
                <a:cs typeface="Tahoma"/>
                <a:sym typeface="Tahoma"/>
              </a:rPr>
              <a:t>Secret Water</a:t>
            </a:r>
            <a:r>
              <a:rPr lang="en-US" sz="3245" spc="-16">
                <a:solidFill>
                  <a:srgbClr val="000000"/>
                </a:solidFill>
                <a:latin typeface="Tahoma"/>
                <a:ea typeface="Tahoma"/>
                <a:cs typeface="Tahoma"/>
                <a:sym typeface="Tahoma"/>
              </a:rPr>
              <a:t>”) is the water you use without even knowing it.</a:t>
            </a:r>
          </a:p>
          <a:p>
            <a:pPr algn="l">
              <a:lnSpc>
                <a:spcPts val="3570"/>
              </a:lnSpc>
            </a:pPr>
            <a:endParaRPr lang="en-US" sz="3245" spc="-16">
              <a:solidFill>
                <a:srgbClr val="000000"/>
              </a:solidFill>
              <a:latin typeface="Tahoma"/>
              <a:ea typeface="Tahoma"/>
              <a:cs typeface="Tahoma"/>
              <a:sym typeface="Tahoma"/>
            </a:endParaRPr>
          </a:p>
          <a:p>
            <a:pPr algn="l">
              <a:lnSpc>
                <a:spcPts val="3570"/>
              </a:lnSpc>
              <a:spcBef>
                <a:spcPct val="0"/>
              </a:spcBef>
            </a:pPr>
            <a:r>
              <a:rPr lang="en-US" sz="3245" spc="-16">
                <a:solidFill>
                  <a:srgbClr val="000000"/>
                </a:solidFill>
                <a:latin typeface="Tahoma"/>
                <a:ea typeface="Tahoma"/>
                <a:cs typeface="Tahoma"/>
                <a:sym typeface="Tahoma"/>
              </a:rPr>
              <a:t>It refers to the hidden water used to make and transport the things we buy, eat, and use every day, from start to finish.</a:t>
            </a: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26974" y="-326466"/>
            <a:ext cx="5743250" cy="12045207"/>
            <a:chOff x="0" y="0"/>
            <a:chExt cx="1512625" cy="3172400"/>
          </a:xfrm>
        </p:grpSpPr>
        <p:sp>
          <p:nvSpPr>
            <p:cNvPr id="3" name="Freeform 3"/>
            <p:cNvSpPr/>
            <p:nvPr/>
          </p:nvSpPr>
          <p:spPr>
            <a:xfrm>
              <a:off x="0" y="0"/>
              <a:ext cx="1512626" cy="3172400"/>
            </a:xfrm>
            <a:custGeom>
              <a:avLst/>
              <a:gdLst/>
              <a:ahLst/>
              <a:cxnLst/>
              <a:rect l="l" t="t" r="r" b="b"/>
              <a:pathLst>
                <a:path w="1512626" h="3172400">
                  <a:moveTo>
                    <a:pt x="0" y="0"/>
                  </a:moveTo>
                  <a:lnTo>
                    <a:pt x="1512626" y="0"/>
                  </a:lnTo>
                  <a:lnTo>
                    <a:pt x="1512626" y="3172400"/>
                  </a:lnTo>
                  <a:lnTo>
                    <a:pt x="0" y="3172400"/>
                  </a:lnTo>
                  <a:close/>
                </a:path>
              </a:pathLst>
            </a:custGeom>
            <a:solidFill>
              <a:srgbClr val="C41188"/>
            </a:solidFill>
          </p:spPr>
          <p:txBody>
            <a:bodyPr/>
            <a:lstStyle/>
            <a:p>
              <a:endParaRPr lang="en-IE"/>
            </a:p>
          </p:txBody>
        </p:sp>
        <p:sp>
          <p:nvSpPr>
            <p:cNvPr id="4" name="TextBox 4"/>
            <p:cNvSpPr txBox="1"/>
            <p:nvPr/>
          </p:nvSpPr>
          <p:spPr>
            <a:xfrm>
              <a:off x="0" y="57150"/>
              <a:ext cx="1512625" cy="3115250"/>
            </a:xfrm>
            <a:prstGeom prst="rect">
              <a:avLst/>
            </a:prstGeom>
          </p:spPr>
          <p:txBody>
            <a:bodyPr lIns="50800" tIns="50800" rIns="50800" bIns="50800" rtlCol="0" anchor="ctr"/>
            <a:lstStyle/>
            <a:p>
              <a:pPr algn="ctr">
                <a:lnSpc>
                  <a:spcPts val="1840"/>
                </a:lnSpc>
              </a:pPr>
              <a:endParaRPr/>
            </a:p>
          </p:txBody>
        </p:sp>
      </p:grpSp>
      <p:sp>
        <p:nvSpPr>
          <p:cNvPr id="5" name="TextBox 5"/>
          <p:cNvSpPr txBox="1"/>
          <p:nvPr/>
        </p:nvSpPr>
        <p:spPr>
          <a:xfrm>
            <a:off x="1028700" y="5681178"/>
            <a:ext cx="3171096" cy="1814475"/>
          </a:xfrm>
          <a:prstGeom prst="rect">
            <a:avLst/>
          </a:prstGeom>
        </p:spPr>
        <p:txBody>
          <a:bodyPr lIns="0" tIns="0" rIns="0" bIns="0" rtlCol="0" anchor="t">
            <a:spAutoFit/>
          </a:bodyPr>
          <a:lstStyle/>
          <a:p>
            <a:pPr algn="l">
              <a:lnSpc>
                <a:spcPts val="3570"/>
              </a:lnSpc>
              <a:spcBef>
                <a:spcPct val="0"/>
              </a:spcBef>
            </a:pPr>
            <a:r>
              <a:rPr lang="en-US" sz="3245" spc="-16">
                <a:solidFill>
                  <a:srgbClr val="FFFFFF"/>
                </a:solidFill>
                <a:latin typeface="Tahoma"/>
                <a:ea typeface="Tahoma"/>
                <a:cs typeface="Tahoma"/>
                <a:sym typeface="Tahoma"/>
              </a:rPr>
              <a:t>“Hidden Water” makes up the majority of our daily water use. </a:t>
            </a:r>
          </a:p>
        </p:txBody>
      </p:sp>
      <p:sp>
        <p:nvSpPr>
          <p:cNvPr id="6" name="TextBox 6"/>
          <p:cNvSpPr txBox="1"/>
          <p:nvPr/>
        </p:nvSpPr>
        <p:spPr>
          <a:xfrm>
            <a:off x="1028700" y="1222740"/>
            <a:ext cx="4126181" cy="3819526"/>
          </a:xfrm>
          <a:prstGeom prst="rect">
            <a:avLst/>
          </a:prstGeom>
        </p:spPr>
        <p:txBody>
          <a:bodyPr lIns="0" tIns="0" rIns="0" bIns="0" rtlCol="0" anchor="t">
            <a:spAutoFit/>
          </a:bodyPr>
          <a:lstStyle/>
          <a:p>
            <a:pPr marL="0" lvl="0" indent="0" algn="l">
              <a:lnSpc>
                <a:spcPts val="7200"/>
              </a:lnSpc>
              <a:spcBef>
                <a:spcPct val="0"/>
              </a:spcBef>
            </a:pPr>
            <a:r>
              <a:rPr lang="en-US" sz="8000" b="1" spc="-40">
                <a:solidFill>
                  <a:srgbClr val="FFFFFF"/>
                </a:solidFill>
                <a:latin typeface="Poppins Bold"/>
                <a:ea typeface="Poppins Bold"/>
                <a:cs typeface="Poppins Bold"/>
                <a:sym typeface="Poppins Bold"/>
              </a:rPr>
              <a:t>Hidden Water in Daily Life</a:t>
            </a:r>
          </a:p>
        </p:txBody>
      </p:sp>
      <p:sp>
        <p:nvSpPr>
          <p:cNvPr id="7" name="AutoShape 7"/>
          <p:cNvSpPr/>
          <p:nvPr/>
        </p:nvSpPr>
        <p:spPr>
          <a:xfrm flipH="1">
            <a:off x="13514075" y="1066800"/>
            <a:ext cx="448456" cy="0"/>
          </a:xfrm>
          <a:prstGeom prst="line">
            <a:avLst/>
          </a:prstGeom>
          <a:ln w="76200" cap="rnd">
            <a:solidFill>
              <a:srgbClr val="03A64A"/>
            </a:solidFill>
            <a:prstDash val="solid"/>
            <a:headEnd type="none" w="sm" len="sm"/>
            <a:tailEnd type="none" w="sm" len="sm"/>
          </a:ln>
        </p:spPr>
        <p:txBody>
          <a:bodyPr/>
          <a:lstStyle/>
          <a:p>
            <a:endParaRPr lang="en-IE"/>
          </a:p>
        </p:txBody>
      </p:sp>
      <p:grpSp>
        <p:nvGrpSpPr>
          <p:cNvPr id="8" name="Group 8"/>
          <p:cNvGrpSpPr/>
          <p:nvPr/>
        </p:nvGrpSpPr>
        <p:grpSpPr>
          <a:xfrm>
            <a:off x="14829770" y="898070"/>
            <a:ext cx="3132953" cy="825818"/>
            <a:chOff x="0" y="0"/>
            <a:chExt cx="825140" cy="217499"/>
          </a:xfrm>
        </p:grpSpPr>
        <p:sp>
          <p:nvSpPr>
            <p:cNvPr id="9" name="Freeform 9"/>
            <p:cNvSpPr/>
            <p:nvPr/>
          </p:nvSpPr>
          <p:spPr>
            <a:xfrm>
              <a:off x="0" y="0"/>
              <a:ext cx="825140" cy="217499"/>
            </a:xfrm>
            <a:custGeom>
              <a:avLst/>
              <a:gdLst/>
              <a:ahLst/>
              <a:cxnLst/>
              <a:rect l="l" t="t" r="r" b="b"/>
              <a:pathLst>
                <a:path w="825140" h="217499">
                  <a:moveTo>
                    <a:pt x="74134" y="0"/>
                  </a:moveTo>
                  <a:lnTo>
                    <a:pt x="751006" y="0"/>
                  </a:lnTo>
                  <a:cubicBezTo>
                    <a:pt x="791949" y="0"/>
                    <a:pt x="825140" y="33191"/>
                    <a:pt x="825140" y="74134"/>
                  </a:cubicBezTo>
                  <a:lnTo>
                    <a:pt x="825140" y="143366"/>
                  </a:lnTo>
                  <a:cubicBezTo>
                    <a:pt x="825140" y="184309"/>
                    <a:pt x="791949" y="217499"/>
                    <a:pt x="751006" y="217499"/>
                  </a:cubicBezTo>
                  <a:lnTo>
                    <a:pt x="74134" y="217499"/>
                  </a:lnTo>
                  <a:cubicBezTo>
                    <a:pt x="33191" y="217499"/>
                    <a:pt x="0" y="184309"/>
                    <a:pt x="0" y="143366"/>
                  </a:cubicBezTo>
                  <a:lnTo>
                    <a:pt x="0" y="74134"/>
                  </a:lnTo>
                  <a:cubicBezTo>
                    <a:pt x="0" y="33191"/>
                    <a:pt x="33191" y="0"/>
                    <a:pt x="74134" y="0"/>
                  </a:cubicBezTo>
                  <a:close/>
                </a:path>
              </a:pathLst>
            </a:custGeom>
            <a:solidFill>
              <a:srgbClr val="03A64A"/>
            </a:solidFill>
          </p:spPr>
          <p:txBody>
            <a:bodyPr/>
            <a:lstStyle/>
            <a:p>
              <a:endParaRPr lang="en-IE"/>
            </a:p>
          </p:txBody>
        </p:sp>
        <p:sp>
          <p:nvSpPr>
            <p:cNvPr id="10" name="TextBox 10"/>
            <p:cNvSpPr txBox="1"/>
            <p:nvPr/>
          </p:nvSpPr>
          <p:spPr>
            <a:xfrm>
              <a:off x="0" y="57150"/>
              <a:ext cx="825140" cy="160349"/>
            </a:xfrm>
            <a:prstGeom prst="rect">
              <a:avLst/>
            </a:prstGeom>
          </p:spPr>
          <p:txBody>
            <a:bodyPr lIns="50800" tIns="50800" rIns="50800" bIns="50800" rtlCol="0" anchor="ctr"/>
            <a:lstStyle/>
            <a:p>
              <a:pPr algn="ctr">
                <a:lnSpc>
                  <a:spcPts val="1840"/>
                </a:lnSpc>
              </a:pPr>
              <a:endParaRPr/>
            </a:p>
          </p:txBody>
        </p:sp>
      </p:grpSp>
      <p:sp>
        <p:nvSpPr>
          <p:cNvPr id="11" name="Freeform 11"/>
          <p:cNvSpPr/>
          <p:nvPr/>
        </p:nvSpPr>
        <p:spPr>
          <a:xfrm>
            <a:off x="10038646" y="1038225"/>
            <a:ext cx="5772512" cy="8187960"/>
          </a:xfrm>
          <a:custGeom>
            <a:avLst/>
            <a:gdLst/>
            <a:ahLst/>
            <a:cxnLst/>
            <a:rect l="l" t="t" r="r" b="b"/>
            <a:pathLst>
              <a:path w="5772512" h="8187960">
                <a:moveTo>
                  <a:pt x="0" y="0"/>
                </a:moveTo>
                <a:lnTo>
                  <a:pt x="5772512" y="0"/>
                </a:lnTo>
                <a:lnTo>
                  <a:pt x="5772512" y="8187960"/>
                </a:lnTo>
                <a:lnTo>
                  <a:pt x="0" y="818796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2" name="AutoShape 12"/>
          <p:cNvSpPr/>
          <p:nvPr/>
        </p:nvSpPr>
        <p:spPr>
          <a:xfrm flipV="1">
            <a:off x="11221094" y="1662074"/>
            <a:ext cx="3380823" cy="0"/>
          </a:xfrm>
          <a:prstGeom prst="line">
            <a:avLst/>
          </a:prstGeom>
          <a:ln w="114300" cap="flat">
            <a:solidFill>
              <a:srgbClr val="FFFFFF"/>
            </a:solidFill>
            <a:prstDash val="solid"/>
            <a:headEnd type="none" w="sm" len="sm"/>
            <a:tailEnd type="none" w="sm" len="sm"/>
          </a:ln>
        </p:spPr>
        <p:txBody>
          <a:bodyPr/>
          <a:lstStyle/>
          <a:p>
            <a:endParaRPr lang="en-IE"/>
          </a:p>
        </p:txBody>
      </p:sp>
      <p:sp>
        <p:nvSpPr>
          <p:cNvPr id="13" name="TextBox 13"/>
          <p:cNvSpPr txBox="1"/>
          <p:nvPr/>
        </p:nvSpPr>
        <p:spPr>
          <a:xfrm>
            <a:off x="11234491" y="4368224"/>
            <a:ext cx="3380823" cy="1087063"/>
          </a:xfrm>
          <a:prstGeom prst="rect">
            <a:avLst/>
          </a:prstGeom>
        </p:spPr>
        <p:txBody>
          <a:bodyPr lIns="0" tIns="0" rIns="0" bIns="0" rtlCol="0" anchor="t">
            <a:spAutoFit/>
          </a:bodyPr>
          <a:lstStyle/>
          <a:p>
            <a:pPr algn="ctr">
              <a:lnSpc>
                <a:spcPts val="4230"/>
              </a:lnSpc>
              <a:spcBef>
                <a:spcPct val="0"/>
              </a:spcBef>
            </a:pPr>
            <a:r>
              <a:rPr lang="en-US" sz="3845" spc="-19">
                <a:solidFill>
                  <a:srgbClr val="FFFFFF"/>
                </a:solidFill>
                <a:latin typeface="Tahoma"/>
                <a:ea typeface="Tahoma"/>
                <a:cs typeface="Tahoma"/>
                <a:sym typeface="Tahoma"/>
              </a:rPr>
              <a:t>A person’s daily water use:</a:t>
            </a:r>
          </a:p>
        </p:txBody>
      </p:sp>
      <p:sp>
        <p:nvSpPr>
          <p:cNvPr id="14" name="TextBox 14"/>
          <p:cNvSpPr txBox="1"/>
          <p:nvPr/>
        </p:nvSpPr>
        <p:spPr>
          <a:xfrm>
            <a:off x="10976731" y="5674362"/>
            <a:ext cx="3896343" cy="1830551"/>
          </a:xfrm>
          <a:prstGeom prst="rect">
            <a:avLst/>
          </a:prstGeom>
        </p:spPr>
        <p:txBody>
          <a:bodyPr lIns="0" tIns="0" rIns="0" bIns="0" rtlCol="0" anchor="t">
            <a:spAutoFit/>
          </a:bodyPr>
          <a:lstStyle/>
          <a:p>
            <a:pPr algn="ctr">
              <a:lnSpc>
                <a:spcPts val="6818"/>
              </a:lnSpc>
            </a:pPr>
            <a:r>
              <a:rPr lang="en-US" sz="6818" b="1" spc="-34">
                <a:solidFill>
                  <a:srgbClr val="DAEBFA"/>
                </a:solidFill>
                <a:latin typeface="Poppins Bold"/>
                <a:ea typeface="Poppins Bold"/>
                <a:cs typeface="Poppins Bold"/>
                <a:sym typeface="Poppins Bold"/>
              </a:rPr>
              <a:t>3,600 litres</a:t>
            </a:r>
          </a:p>
        </p:txBody>
      </p:sp>
      <p:sp>
        <p:nvSpPr>
          <p:cNvPr id="15" name="AutoShape 15"/>
          <p:cNvSpPr/>
          <p:nvPr/>
        </p:nvSpPr>
        <p:spPr>
          <a:xfrm flipH="1">
            <a:off x="13514075" y="1553282"/>
            <a:ext cx="448456" cy="0"/>
          </a:xfrm>
          <a:prstGeom prst="line">
            <a:avLst/>
          </a:prstGeom>
          <a:ln w="76200" cap="rnd">
            <a:solidFill>
              <a:srgbClr val="03A64A"/>
            </a:solidFill>
            <a:prstDash val="solid"/>
            <a:headEnd type="none" w="sm" len="sm"/>
            <a:tailEnd type="none" w="sm" len="sm"/>
          </a:ln>
        </p:spPr>
        <p:txBody>
          <a:bodyPr/>
          <a:lstStyle/>
          <a:p>
            <a:endParaRPr lang="en-IE"/>
          </a:p>
        </p:txBody>
      </p:sp>
      <p:sp>
        <p:nvSpPr>
          <p:cNvPr id="16" name="AutoShape 16"/>
          <p:cNvSpPr/>
          <p:nvPr/>
        </p:nvSpPr>
        <p:spPr>
          <a:xfrm flipV="1">
            <a:off x="13933727" y="1038225"/>
            <a:ext cx="0" cy="545508"/>
          </a:xfrm>
          <a:prstGeom prst="line">
            <a:avLst/>
          </a:prstGeom>
          <a:ln w="76200" cap="rnd">
            <a:solidFill>
              <a:srgbClr val="03A64A"/>
            </a:solidFill>
            <a:prstDash val="solid"/>
            <a:headEnd type="none" w="sm" len="sm"/>
            <a:tailEnd type="none" w="sm" len="sm"/>
          </a:ln>
        </p:spPr>
        <p:txBody>
          <a:bodyPr/>
          <a:lstStyle/>
          <a:p>
            <a:endParaRPr lang="en-IE"/>
          </a:p>
        </p:txBody>
      </p:sp>
      <p:sp>
        <p:nvSpPr>
          <p:cNvPr id="17" name="AutoShape 17"/>
          <p:cNvSpPr/>
          <p:nvPr/>
        </p:nvSpPr>
        <p:spPr>
          <a:xfrm>
            <a:off x="13933727" y="1310979"/>
            <a:ext cx="668190" cy="0"/>
          </a:xfrm>
          <a:prstGeom prst="line">
            <a:avLst/>
          </a:prstGeom>
          <a:ln w="76200" cap="rnd">
            <a:solidFill>
              <a:srgbClr val="03A64A"/>
            </a:solidFill>
            <a:prstDash val="solid"/>
            <a:headEnd type="none" w="sm" len="sm"/>
            <a:tailEnd type="none" w="sm" len="sm"/>
          </a:ln>
        </p:spPr>
        <p:txBody>
          <a:bodyPr/>
          <a:lstStyle/>
          <a:p>
            <a:endParaRPr lang="en-IE"/>
          </a:p>
        </p:txBody>
      </p:sp>
      <p:sp>
        <p:nvSpPr>
          <p:cNvPr id="18" name="AutoShape 18"/>
          <p:cNvSpPr/>
          <p:nvPr/>
        </p:nvSpPr>
        <p:spPr>
          <a:xfrm>
            <a:off x="9689663" y="1690649"/>
            <a:ext cx="448456" cy="0"/>
          </a:xfrm>
          <a:prstGeom prst="line">
            <a:avLst/>
          </a:prstGeom>
          <a:ln w="95250" cap="rnd">
            <a:solidFill>
              <a:srgbClr val="7030A0"/>
            </a:solidFill>
            <a:prstDash val="solid"/>
            <a:headEnd type="none" w="sm" len="sm"/>
            <a:tailEnd type="none" w="sm" len="sm"/>
          </a:ln>
        </p:spPr>
        <p:txBody>
          <a:bodyPr/>
          <a:lstStyle/>
          <a:p>
            <a:endParaRPr lang="en-IE"/>
          </a:p>
        </p:txBody>
      </p:sp>
      <p:sp>
        <p:nvSpPr>
          <p:cNvPr id="19" name="AutoShape 19"/>
          <p:cNvSpPr/>
          <p:nvPr/>
        </p:nvSpPr>
        <p:spPr>
          <a:xfrm flipH="1">
            <a:off x="9718467" y="1690649"/>
            <a:ext cx="0" cy="7535536"/>
          </a:xfrm>
          <a:prstGeom prst="line">
            <a:avLst/>
          </a:prstGeom>
          <a:ln w="95250" cap="rnd">
            <a:solidFill>
              <a:srgbClr val="7030A0"/>
            </a:solidFill>
            <a:prstDash val="solid"/>
            <a:headEnd type="none" w="sm" len="sm"/>
            <a:tailEnd type="none" w="sm" len="sm"/>
          </a:ln>
        </p:spPr>
        <p:txBody>
          <a:bodyPr/>
          <a:lstStyle/>
          <a:p>
            <a:endParaRPr lang="en-IE"/>
          </a:p>
        </p:txBody>
      </p:sp>
      <p:grpSp>
        <p:nvGrpSpPr>
          <p:cNvPr id="20" name="Group 20"/>
          <p:cNvGrpSpPr/>
          <p:nvPr/>
        </p:nvGrpSpPr>
        <p:grpSpPr>
          <a:xfrm>
            <a:off x="5641099" y="4963743"/>
            <a:ext cx="3132953" cy="825818"/>
            <a:chOff x="0" y="0"/>
            <a:chExt cx="825140" cy="217499"/>
          </a:xfrm>
        </p:grpSpPr>
        <p:sp>
          <p:nvSpPr>
            <p:cNvPr id="21" name="Freeform 21"/>
            <p:cNvSpPr/>
            <p:nvPr/>
          </p:nvSpPr>
          <p:spPr>
            <a:xfrm>
              <a:off x="0" y="0"/>
              <a:ext cx="825140" cy="217499"/>
            </a:xfrm>
            <a:custGeom>
              <a:avLst/>
              <a:gdLst/>
              <a:ahLst/>
              <a:cxnLst/>
              <a:rect l="l" t="t" r="r" b="b"/>
              <a:pathLst>
                <a:path w="825140" h="217499">
                  <a:moveTo>
                    <a:pt x="74134" y="0"/>
                  </a:moveTo>
                  <a:lnTo>
                    <a:pt x="751006" y="0"/>
                  </a:lnTo>
                  <a:cubicBezTo>
                    <a:pt x="791949" y="0"/>
                    <a:pt x="825140" y="33191"/>
                    <a:pt x="825140" y="74134"/>
                  </a:cubicBezTo>
                  <a:lnTo>
                    <a:pt x="825140" y="143366"/>
                  </a:lnTo>
                  <a:cubicBezTo>
                    <a:pt x="825140" y="184309"/>
                    <a:pt x="791949" y="217499"/>
                    <a:pt x="751006" y="217499"/>
                  </a:cubicBezTo>
                  <a:lnTo>
                    <a:pt x="74134" y="217499"/>
                  </a:lnTo>
                  <a:cubicBezTo>
                    <a:pt x="33191" y="217499"/>
                    <a:pt x="0" y="184309"/>
                    <a:pt x="0" y="143366"/>
                  </a:cubicBezTo>
                  <a:lnTo>
                    <a:pt x="0" y="74134"/>
                  </a:lnTo>
                  <a:cubicBezTo>
                    <a:pt x="0" y="33191"/>
                    <a:pt x="33191" y="0"/>
                    <a:pt x="74134" y="0"/>
                  </a:cubicBezTo>
                  <a:close/>
                </a:path>
              </a:pathLst>
            </a:custGeom>
            <a:solidFill>
              <a:srgbClr val="7030A0"/>
            </a:solidFill>
          </p:spPr>
          <p:txBody>
            <a:bodyPr/>
            <a:lstStyle/>
            <a:p>
              <a:endParaRPr lang="en-IE"/>
            </a:p>
          </p:txBody>
        </p:sp>
        <p:sp>
          <p:nvSpPr>
            <p:cNvPr id="22" name="TextBox 22"/>
            <p:cNvSpPr txBox="1"/>
            <p:nvPr/>
          </p:nvSpPr>
          <p:spPr>
            <a:xfrm>
              <a:off x="0" y="57150"/>
              <a:ext cx="825140" cy="160349"/>
            </a:xfrm>
            <a:prstGeom prst="rect">
              <a:avLst/>
            </a:prstGeom>
          </p:spPr>
          <p:txBody>
            <a:bodyPr lIns="50800" tIns="50800" rIns="50800" bIns="50800" rtlCol="0" anchor="ctr"/>
            <a:lstStyle/>
            <a:p>
              <a:pPr algn="ctr">
                <a:lnSpc>
                  <a:spcPts val="1840"/>
                </a:lnSpc>
              </a:pPr>
              <a:endParaRPr/>
            </a:p>
          </p:txBody>
        </p:sp>
      </p:grpSp>
      <p:sp>
        <p:nvSpPr>
          <p:cNvPr id="23" name="AutoShape 23"/>
          <p:cNvSpPr/>
          <p:nvPr/>
        </p:nvSpPr>
        <p:spPr>
          <a:xfrm flipH="1">
            <a:off x="9050277" y="5353503"/>
            <a:ext cx="668190" cy="0"/>
          </a:xfrm>
          <a:prstGeom prst="line">
            <a:avLst/>
          </a:prstGeom>
          <a:ln w="95250" cap="rnd">
            <a:solidFill>
              <a:srgbClr val="7030A0"/>
            </a:solidFill>
            <a:prstDash val="solid"/>
            <a:headEnd type="none" w="sm" len="sm"/>
            <a:tailEnd type="none" w="sm" len="sm"/>
          </a:ln>
        </p:spPr>
        <p:txBody>
          <a:bodyPr/>
          <a:lstStyle/>
          <a:p>
            <a:endParaRPr lang="en-IE"/>
          </a:p>
        </p:txBody>
      </p:sp>
      <p:sp>
        <p:nvSpPr>
          <p:cNvPr id="24" name="AutoShape 24"/>
          <p:cNvSpPr/>
          <p:nvPr/>
        </p:nvSpPr>
        <p:spPr>
          <a:xfrm>
            <a:off x="9689663" y="9197610"/>
            <a:ext cx="448456" cy="0"/>
          </a:xfrm>
          <a:prstGeom prst="line">
            <a:avLst/>
          </a:prstGeom>
          <a:ln w="95250" cap="rnd">
            <a:solidFill>
              <a:srgbClr val="7030A0"/>
            </a:solidFill>
            <a:prstDash val="solid"/>
            <a:headEnd type="none" w="sm" len="sm"/>
            <a:tailEnd type="none" w="sm" len="sm"/>
          </a:ln>
        </p:spPr>
        <p:txBody>
          <a:bodyPr/>
          <a:lstStyle/>
          <a:p>
            <a:endParaRPr lang="en-IE"/>
          </a:p>
        </p:txBody>
      </p:sp>
      <p:sp>
        <p:nvSpPr>
          <p:cNvPr id="25" name="TextBox 25"/>
          <p:cNvSpPr txBox="1"/>
          <p:nvPr/>
        </p:nvSpPr>
        <p:spPr>
          <a:xfrm>
            <a:off x="5485803" y="5215603"/>
            <a:ext cx="3171096" cy="479368"/>
          </a:xfrm>
          <a:prstGeom prst="rect">
            <a:avLst/>
          </a:prstGeom>
        </p:spPr>
        <p:txBody>
          <a:bodyPr lIns="0" tIns="0" rIns="0" bIns="0" rtlCol="0" anchor="t">
            <a:spAutoFit/>
          </a:bodyPr>
          <a:lstStyle/>
          <a:p>
            <a:pPr algn="r">
              <a:lnSpc>
                <a:spcPts val="3570"/>
              </a:lnSpc>
              <a:spcBef>
                <a:spcPct val="0"/>
              </a:spcBef>
            </a:pPr>
            <a:r>
              <a:rPr lang="en-US" sz="3245" b="1" spc="-16" dirty="0">
                <a:solidFill>
                  <a:srgbClr val="FFFFFF"/>
                </a:solidFill>
                <a:latin typeface="Poppins Semi-Bold"/>
                <a:ea typeface="Poppins Semi-Bold"/>
                <a:cs typeface="Poppins Semi-Bold"/>
                <a:sym typeface="Poppins Semi-Bold"/>
              </a:rPr>
              <a:t>Hidden Water</a:t>
            </a:r>
          </a:p>
        </p:txBody>
      </p:sp>
      <p:sp>
        <p:nvSpPr>
          <p:cNvPr id="26" name="TextBox 26"/>
          <p:cNvSpPr txBox="1"/>
          <p:nvPr/>
        </p:nvSpPr>
        <p:spPr>
          <a:xfrm>
            <a:off x="5889631" y="6373550"/>
            <a:ext cx="2836796" cy="1247378"/>
          </a:xfrm>
          <a:prstGeom prst="rect">
            <a:avLst/>
          </a:prstGeom>
        </p:spPr>
        <p:txBody>
          <a:bodyPr lIns="0" tIns="0" rIns="0" bIns="0" rtlCol="0" anchor="t">
            <a:spAutoFit/>
          </a:bodyPr>
          <a:lstStyle/>
          <a:p>
            <a:pPr algn="r">
              <a:lnSpc>
                <a:spcPts val="9040"/>
              </a:lnSpc>
              <a:spcBef>
                <a:spcPct val="0"/>
              </a:spcBef>
            </a:pPr>
            <a:r>
              <a:rPr lang="en-US" sz="8218" b="1" spc="-41" dirty="0">
                <a:solidFill>
                  <a:srgbClr val="7030A0"/>
                </a:solidFill>
                <a:latin typeface="Poppins Bold"/>
                <a:ea typeface="Poppins Bold"/>
                <a:cs typeface="Poppins Bold"/>
                <a:sym typeface="Poppins Bold"/>
              </a:rPr>
              <a:t>97%</a:t>
            </a:r>
          </a:p>
        </p:txBody>
      </p:sp>
      <p:sp>
        <p:nvSpPr>
          <p:cNvPr id="27" name="TextBox 27"/>
          <p:cNvSpPr txBox="1"/>
          <p:nvPr/>
        </p:nvSpPr>
        <p:spPr>
          <a:xfrm>
            <a:off x="5416276" y="5911962"/>
            <a:ext cx="3310151" cy="376555"/>
          </a:xfrm>
          <a:prstGeom prst="rect">
            <a:avLst/>
          </a:prstGeom>
        </p:spPr>
        <p:txBody>
          <a:bodyPr lIns="0" tIns="0" rIns="0" bIns="0" rtlCol="0" anchor="t">
            <a:spAutoFit/>
          </a:bodyPr>
          <a:lstStyle/>
          <a:p>
            <a:pPr algn="r">
              <a:lnSpc>
                <a:spcPts val="2914"/>
              </a:lnSpc>
            </a:pPr>
            <a:r>
              <a:rPr lang="en-US" sz="2649" dirty="0">
                <a:solidFill>
                  <a:srgbClr val="000000"/>
                </a:solidFill>
                <a:latin typeface="Tahoma"/>
                <a:ea typeface="Tahoma"/>
                <a:cs typeface="Tahoma"/>
                <a:sym typeface="Tahoma"/>
              </a:rPr>
              <a:t>(up to 3,500 </a:t>
            </a:r>
            <a:r>
              <a:rPr lang="en-US" sz="2649" dirty="0" err="1">
                <a:solidFill>
                  <a:srgbClr val="000000"/>
                </a:solidFill>
                <a:latin typeface="Tahoma"/>
                <a:ea typeface="Tahoma"/>
                <a:cs typeface="Tahoma"/>
                <a:sym typeface="Tahoma"/>
              </a:rPr>
              <a:t>litres</a:t>
            </a:r>
            <a:r>
              <a:rPr lang="en-US" sz="2649" dirty="0">
                <a:solidFill>
                  <a:srgbClr val="000000"/>
                </a:solidFill>
                <a:latin typeface="Tahoma"/>
                <a:ea typeface="Tahoma"/>
                <a:cs typeface="Tahoma"/>
                <a:sym typeface="Tahoma"/>
              </a:rPr>
              <a:t>)</a:t>
            </a:r>
          </a:p>
        </p:txBody>
      </p:sp>
      <p:sp>
        <p:nvSpPr>
          <p:cNvPr id="28" name="TextBox 28"/>
          <p:cNvSpPr txBox="1"/>
          <p:nvPr/>
        </p:nvSpPr>
        <p:spPr>
          <a:xfrm>
            <a:off x="14810698" y="1120718"/>
            <a:ext cx="3171096" cy="479368"/>
          </a:xfrm>
          <a:prstGeom prst="rect">
            <a:avLst/>
          </a:prstGeom>
        </p:spPr>
        <p:txBody>
          <a:bodyPr lIns="0" tIns="0" rIns="0" bIns="0" rtlCol="0" anchor="t">
            <a:spAutoFit/>
          </a:bodyPr>
          <a:lstStyle/>
          <a:p>
            <a:pPr marL="0" lvl="0" indent="0" algn="ctr">
              <a:lnSpc>
                <a:spcPts val="3570"/>
              </a:lnSpc>
              <a:spcBef>
                <a:spcPct val="0"/>
              </a:spcBef>
            </a:pPr>
            <a:r>
              <a:rPr lang="en-US" sz="3245" b="1" u="none" strike="noStrike" spc="-16" dirty="0">
                <a:solidFill>
                  <a:srgbClr val="FFFFFF"/>
                </a:solidFill>
                <a:latin typeface="Poppins Semi-Bold"/>
                <a:ea typeface="Poppins Semi-Bold"/>
                <a:cs typeface="Poppins Semi-Bold"/>
                <a:sym typeface="Poppins Semi-Bold"/>
              </a:rPr>
              <a:t>Direct Water</a:t>
            </a:r>
          </a:p>
        </p:txBody>
      </p:sp>
      <p:sp>
        <p:nvSpPr>
          <p:cNvPr id="29" name="TextBox 29"/>
          <p:cNvSpPr txBox="1"/>
          <p:nvPr/>
        </p:nvSpPr>
        <p:spPr>
          <a:xfrm>
            <a:off x="14977849" y="2377080"/>
            <a:ext cx="2836796" cy="1247378"/>
          </a:xfrm>
          <a:prstGeom prst="rect">
            <a:avLst/>
          </a:prstGeom>
        </p:spPr>
        <p:txBody>
          <a:bodyPr lIns="0" tIns="0" rIns="0" bIns="0" rtlCol="0" anchor="t">
            <a:spAutoFit/>
          </a:bodyPr>
          <a:lstStyle/>
          <a:p>
            <a:pPr algn="l">
              <a:lnSpc>
                <a:spcPts val="9040"/>
              </a:lnSpc>
              <a:spcBef>
                <a:spcPct val="0"/>
              </a:spcBef>
            </a:pPr>
            <a:r>
              <a:rPr lang="en-US" sz="8218" b="1" spc="-41" dirty="0">
                <a:solidFill>
                  <a:srgbClr val="03A64A"/>
                </a:solidFill>
                <a:latin typeface="Poppins Bold"/>
                <a:ea typeface="Poppins Bold"/>
                <a:cs typeface="Poppins Bold"/>
                <a:sym typeface="Poppins Bold"/>
              </a:rPr>
              <a:t>3%</a:t>
            </a:r>
          </a:p>
        </p:txBody>
      </p:sp>
      <p:sp>
        <p:nvSpPr>
          <p:cNvPr id="30" name="TextBox 30"/>
          <p:cNvSpPr txBox="1"/>
          <p:nvPr/>
        </p:nvSpPr>
        <p:spPr>
          <a:xfrm>
            <a:off x="14977849" y="1876723"/>
            <a:ext cx="3310151" cy="376555"/>
          </a:xfrm>
          <a:prstGeom prst="rect">
            <a:avLst/>
          </a:prstGeom>
        </p:spPr>
        <p:txBody>
          <a:bodyPr lIns="0" tIns="0" rIns="0" bIns="0" rtlCol="0" anchor="t">
            <a:spAutoFit/>
          </a:bodyPr>
          <a:lstStyle/>
          <a:p>
            <a:pPr algn="l">
              <a:lnSpc>
                <a:spcPts val="2914"/>
              </a:lnSpc>
            </a:pPr>
            <a:r>
              <a:rPr lang="en-US" sz="2649" dirty="0">
                <a:solidFill>
                  <a:srgbClr val="000000"/>
                </a:solidFill>
                <a:latin typeface="Tahoma"/>
                <a:ea typeface="Tahoma"/>
                <a:cs typeface="Tahoma"/>
                <a:sym typeface="Tahoma"/>
              </a:rPr>
              <a:t>(100-150 </a:t>
            </a:r>
            <a:r>
              <a:rPr lang="en-US" sz="2649" dirty="0" err="1">
                <a:solidFill>
                  <a:srgbClr val="000000"/>
                </a:solidFill>
                <a:latin typeface="Tahoma"/>
                <a:ea typeface="Tahoma"/>
                <a:cs typeface="Tahoma"/>
                <a:sym typeface="Tahoma"/>
              </a:rPr>
              <a:t>litres</a:t>
            </a:r>
            <a:r>
              <a:rPr lang="en-US" sz="2649" dirty="0">
                <a:solidFill>
                  <a:srgbClr val="000000"/>
                </a:solidFill>
                <a:latin typeface="Tahoma"/>
                <a:ea typeface="Tahoma"/>
                <a:cs typeface="Tahoma"/>
                <a:sym typeface="Tahoma"/>
              </a:rPr>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8506293"/>
            <a:ext cx="8820117" cy="1464791"/>
            <a:chOff x="0" y="0"/>
            <a:chExt cx="11760156" cy="1953055"/>
          </a:xfrm>
        </p:grpSpPr>
        <p:grpSp>
          <p:nvGrpSpPr>
            <p:cNvPr id="3" name="Group 3"/>
            <p:cNvGrpSpPr/>
            <p:nvPr/>
          </p:nvGrpSpPr>
          <p:grpSpPr>
            <a:xfrm>
              <a:off x="0" y="0"/>
              <a:ext cx="11760156" cy="1953055"/>
              <a:chOff x="0" y="0"/>
              <a:chExt cx="2523655" cy="419113"/>
            </a:xfrm>
          </p:grpSpPr>
          <p:sp>
            <p:nvSpPr>
              <p:cNvPr id="4" name="Freeform 4"/>
              <p:cNvSpPr/>
              <p:nvPr/>
            </p:nvSpPr>
            <p:spPr>
              <a:xfrm>
                <a:off x="0" y="0"/>
                <a:ext cx="2523655" cy="419113"/>
              </a:xfrm>
              <a:custGeom>
                <a:avLst/>
                <a:gdLst/>
                <a:ahLst/>
                <a:cxnLst/>
                <a:rect l="l" t="t" r="r" b="b"/>
                <a:pathLst>
                  <a:path w="2523655" h="419113">
                    <a:moveTo>
                      <a:pt x="23699" y="0"/>
                    </a:moveTo>
                    <a:lnTo>
                      <a:pt x="2499956" y="0"/>
                    </a:lnTo>
                    <a:cubicBezTo>
                      <a:pt x="2513045" y="0"/>
                      <a:pt x="2523655" y="10611"/>
                      <a:pt x="2523655" y="23699"/>
                    </a:cubicBezTo>
                    <a:lnTo>
                      <a:pt x="2523655" y="395414"/>
                    </a:lnTo>
                    <a:cubicBezTo>
                      <a:pt x="2523655" y="401699"/>
                      <a:pt x="2521159" y="407727"/>
                      <a:pt x="2516714" y="412172"/>
                    </a:cubicBezTo>
                    <a:cubicBezTo>
                      <a:pt x="2512270" y="416616"/>
                      <a:pt x="2506242" y="419113"/>
                      <a:pt x="2499956" y="419113"/>
                    </a:cubicBezTo>
                    <a:lnTo>
                      <a:pt x="23699" y="419113"/>
                    </a:lnTo>
                    <a:cubicBezTo>
                      <a:pt x="17414" y="419113"/>
                      <a:pt x="11386" y="416616"/>
                      <a:pt x="6941" y="412172"/>
                    </a:cubicBezTo>
                    <a:cubicBezTo>
                      <a:pt x="2497" y="407727"/>
                      <a:pt x="0" y="401699"/>
                      <a:pt x="0" y="395414"/>
                    </a:cubicBezTo>
                    <a:lnTo>
                      <a:pt x="0" y="23699"/>
                    </a:lnTo>
                    <a:cubicBezTo>
                      <a:pt x="0" y="17414"/>
                      <a:pt x="2497" y="11386"/>
                      <a:pt x="6941" y="6941"/>
                    </a:cubicBezTo>
                    <a:cubicBezTo>
                      <a:pt x="11386" y="2497"/>
                      <a:pt x="17414" y="0"/>
                      <a:pt x="23699" y="0"/>
                    </a:cubicBezTo>
                    <a:close/>
                  </a:path>
                </a:pathLst>
              </a:custGeom>
              <a:solidFill>
                <a:srgbClr val="0076BF">
                  <a:alpha val="9804"/>
                </a:srgbClr>
              </a:solidFill>
              <a:ln cap="rnd">
                <a:noFill/>
                <a:prstDash val="solid"/>
                <a:round/>
              </a:ln>
            </p:spPr>
            <p:txBody>
              <a:bodyPr/>
              <a:lstStyle/>
              <a:p>
                <a:endParaRPr lang="en-IE"/>
              </a:p>
            </p:txBody>
          </p:sp>
          <p:sp>
            <p:nvSpPr>
              <p:cNvPr id="5" name="TextBox 5"/>
              <p:cNvSpPr txBox="1"/>
              <p:nvPr/>
            </p:nvSpPr>
            <p:spPr>
              <a:xfrm>
                <a:off x="0" y="57150"/>
                <a:ext cx="2523655" cy="361963"/>
              </a:xfrm>
              <a:prstGeom prst="rect">
                <a:avLst/>
              </a:prstGeom>
            </p:spPr>
            <p:txBody>
              <a:bodyPr lIns="46761" tIns="46761" rIns="46761" bIns="46761" rtlCol="0" anchor="ctr"/>
              <a:lstStyle/>
              <a:p>
                <a:pPr algn="ctr">
                  <a:lnSpc>
                    <a:spcPts val="1840"/>
                  </a:lnSpc>
                </a:pPr>
                <a:endParaRPr/>
              </a:p>
            </p:txBody>
          </p:sp>
        </p:grpSp>
        <p:sp>
          <p:nvSpPr>
            <p:cNvPr id="6" name="TextBox 6"/>
            <p:cNvSpPr txBox="1"/>
            <p:nvPr/>
          </p:nvSpPr>
          <p:spPr>
            <a:xfrm>
              <a:off x="558733" y="228129"/>
              <a:ext cx="10754335" cy="1525372"/>
            </a:xfrm>
            <a:prstGeom prst="rect">
              <a:avLst/>
            </a:prstGeom>
          </p:spPr>
          <p:txBody>
            <a:bodyPr lIns="0" tIns="0" rIns="0" bIns="0" rtlCol="0" anchor="t">
              <a:spAutoFit/>
            </a:bodyPr>
            <a:lstStyle/>
            <a:p>
              <a:pPr marL="0" lvl="0" indent="0" algn="l">
                <a:lnSpc>
                  <a:spcPts val="2982"/>
                </a:lnSpc>
                <a:spcBef>
                  <a:spcPct val="0"/>
                </a:spcBef>
              </a:pPr>
              <a:r>
                <a:rPr lang="en-US" sz="2711" b="1" u="none" strike="noStrike" spc="-13">
                  <a:solidFill>
                    <a:srgbClr val="0077C0"/>
                  </a:solidFill>
                  <a:latin typeface="Tahoma Bold"/>
                  <a:ea typeface="Tahoma Bold"/>
                  <a:cs typeface="Tahoma Bold"/>
                  <a:sym typeface="Tahoma Bold"/>
                </a:rPr>
                <a:t>More than half</a:t>
              </a:r>
              <a:r>
                <a:rPr lang="en-US" sz="2711" b="1" u="none" strike="noStrike" spc="-13">
                  <a:solidFill>
                    <a:srgbClr val="000000"/>
                  </a:solidFill>
                  <a:latin typeface="Tahoma Bold"/>
                  <a:ea typeface="Tahoma Bold"/>
                  <a:cs typeface="Tahoma Bold"/>
                  <a:sym typeface="Tahoma Bold"/>
                </a:rPr>
                <a:t> </a:t>
              </a:r>
              <a:r>
                <a:rPr lang="en-US" sz="2711" u="none" strike="noStrike" spc="-13">
                  <a:solidFill>
                    <a:srgbClr val="000000"/>
                  </a:solidFill>
                  <a:latin typeface="Tahoma"/>
                  <a:ea typeface="Tahoma"/>
                  <a:cs typeface="Tahoma"/>
                  <a:sym typeface="Tahoma"/>
                </a:rPr>
                <a:t>of young adults are buying themselves new things to wear “at least” a few times a month, according to new research for the EPA. </a:t>
              </a:r>
            </a:p>
          </p:txBody>
        </p:sp>
      </p:grpSp>
      <p:grpSp>
        <p:nvGrpSpPr>
          <p:cNvPr id="7" name="Group 7"/>
          <p:cNvGrpSpPr/>
          <p:nvPr/>
        </p:nvGrpSpPr>
        <p:grpSpPr>
          <a:xfrm>
            <a:off x="11382946" y="8506293"/>
            <a:ext cx="6255601" cy="1504015"/>
            <a:chOff x="0" y="0"/>
            <a:chExt cx="8340802" cy="2005353"/>
          </a:xfrm>
        </p:grpSpPr>
        <p:grpSp>
          <p:nvGrpSpPr>
            <p:cNvPr id="8" name="Group 8"/>
            <p:cNvGrpSpPr/>
            <p:nvPr/>
          </p:nvGrpSpPr>
          <p:grpSpPr>
            <a:xfrm>
              <a:off x="0" y="0"/>
              <a:ext cx="8340802" cy="2005353"/>
              <a:chOff x="0" y="0"/>
              <a:chExt cx="1789884" cy="430336"/>
            </a:xfrm>
          </p:grpSpPr>
          <p:sp>
            <p:nvSpPr>
              <p:cNvPr id="9" name="Freeform 9"/>
              <p:cNvSpPr/>
              <p:nvPr/>
            </p:nvSpPr>
            <p:spPr>
              <a:xfrm>
                <a:off x="0" y="0"/>
                <a:ext cx="1789884" cy="430336"/>
              </a:xfrm>
              <a:custGeom>
                <a:avLst/>
                <a:gdLst/>
                <a:ahLst/>
                <a:cxnLst/>
                <a:rect l="l" t="t" r="r" b="b"/>
                <a:pathLst>
                  <a:path w="1789884" h="430336">
                    <a:moveTo>
                      <a:pt x="30758" y="0"/>
                    </a:moveTo>
                    <a:lnTo>
                      <a:pt x="1759125" y="0"/>
                    </a:lnTo>
                    <a:cubicBezTo>
                      <a:pt x="1776113" y="0"/>
                      <a:pt x="1789884" y="13771"/>
                      <a:pt x="1789884" y="30758"/>
                    </a:cubicBezTo>
                    <a:lnTo>
                      <a:pt x="1789884" y="399578"/>
                    </a:lnTo>
                    <a:cubicBezTo>
                      <a:pt x="1789884" y="407735"/>
                      <a:pt x="1786643" y="415559"/>
                      <a:pt x="1780875" y="421327"/>
                    </a:cubicBezTo>
                    <a:cubicBezTo>
                      <a:pt x="1775106" y="427095"/>
                      <a:pt x="1767283" y="430336"/>
                      <a:pt x="1759125" y="430336"/>
                    </a:cubicBezTo>
                    <a:lnTo>
                      <a:pt x="30758" y="430336"/>
                    </a:lnTo>
                    <a:cubicBezTo>
                      <a:pt x="22601" y="430336"/>
                      <a:pt x="14777" y="427095"/>
                      <a:pt x="9009" y="421327"/>
                    </a:cubicBezTo>
                    <a:cubicBezTo>
                      <a:pt x="3241" y="415559"/>
                      <a:pt x="0" y="407735"/>
                      <a:pt x="0" y="399578"/>
                    </a:cubicBezTo>
                    <a:lnTo>
                      <a:pt x="0" y="30758"/>
                    </a:lnTo>
                    <a:cubicBezTo>
                      <a:pt x="0" y="22601"/>
                      <a:pt x="3241" y="14777"/>
                      <a:pt x="9009" y="9009"/>
                    </a:cubicBezTo>
                    <a:cubicBezTo>
                      <a:pt x="14777" y="3241"/>
                      <a:pt x="22601" y="0"/>
                      <a:pt x="30758" y="0"/>
                    </a:cubicBezTo>
                    <a:close/>
                  </a:path>
                </a:pathLst>
              </a:custGeom>
              <a:solidFill>
                <a:srgbClr val="03A64A">
                  <a:alpha val="9804"/>
                </a:srgbClr>
              </a:solidFill>
              <a:ln cap="rnd">
                <a:noFill/>
                <a:prstDash val="solid"/>
                <a:round/>
              </a:ln>
            </p:spPr>
            <p:txBody>
              <a:bodyPr/>
              <a:lstStyle/>
              <a:p>
                <a:endParaRPr lang="en-IE"/>
              </a:p>
            </p:txBody>
          </p:sp>
          <p:sp>
            <p:nvSpPr>
              <p:cNvPr id="10" name="TextBox 10"/>
              <p:cNvSpPr txBox="1"/>
              <p:nvPr/>
            </p:nvSpPr>
            <p:spPr>
              <a:xfrm>
                <a:off x="0" y="57150"/>
                <a:ext cx="1789884" cy="373186"/>
              </a:xfrm>
              <a:prstGeom prst="rect">
                <a:avLst/>
              </a:prstGeom>
            </p:spPr>
            <p:txBody>
              <a:bodyPr lIns="50800" tIns="50800" rIns="50800" bIns="50800" rtlCol="0" anchor="ctr"/>
              <a:lstStyle/>
              <a:p>
                <a:pPr algn="ctr">
                  <a:lnSpc>
                    <a:spcPts val="1840"/>
                  </a:lnSpc>
                </a:pPr>
                <a:endParaRPr/>
              </a:p>
            </p:txBody>
          </p:sp>
        </p:grpSp>
        <p:sp>
          <p:nvSpPr>
            <p:cNvPr id="11" name="TextBox 11"/>
            <p:cNvSpPr txBox="1"/>
            <p:nvPr/>
          </p:nvSpPr>
          <p:spPr>
            <a:xfrm>
              <a:off x="323333" y="254278"/>
              <a:ext cx="7694135" cy="1525372"/>
            </a:xfrm>
            <a:prstGeom prst="rect">
              <a:avLst/>
            </a:prstGeom>
          </p:spPr>
          <p:txBody>
            <a:bodyPr lIns="0" tIns="0" rIns="0" bIns="0" rtlCol="0" anchor="t">
              <a:spAutoFit/>
            </a:bodyPr>
            <a:lstStyle/>
            <a:p>
              <a:pPr marL="0" lvl="0" indent="0" algn="l">
                <a:lnSpc>
                  <a:spcPts val="2982"/>
                </a:lnSpc>
                <a:spcBef>
                  <a:spcPct val="0"/>
                </a:spcBef>
              </a:pPr>
              <a:r>
                <a:rPr lang="en-US" sz="2711" u="none" strike="noStrike" spc="-13">
                  <a:solidFill>
                    <a:srgbClr val="000000"/>
                  </a:solidFill>
                  <a:latin typeface="Tahoma"/>
                  <a:ea typeface="Tahoma"/>
                  <a:cs typeface="Tahoma"/>
                  <a:sym typeface="Tahoma"/>
                </a:rPr>
                <a:t>The EPA estimates that households wasted more than </a:t>
              </a:r>
              <a:r>
                <a:rPr lang="en-US" sz="2711" b="1" u="none" strike="noStrike" spc="-13">
                  <a:solidFill>
                    <a:srgbClr val="03A64A"/>
                  </a:solidFill>
                  <a:latin typeface="Tahoma Bold"/>
                  <a:ea typeface="Tahoma Bold"/>
                  <a:cs typeface="Tahoma Bold"/>
                  <a:sym typeface="Tahoma Bold"/>
                </a:rPr>
                <a:t>200,000 tonnes of food </a:t>
              </a:r>
              <a:r>
                <a:rPr lang="en-US" sz="2711" u="none" strike="noStrike" spc="-13">
                  <a:solidFill>
                    <a:srgbClr val="000000"/>
                  </a:solidFill>
                  <a:latin typeface="Tahoma"/>
                  <a:ea typeface="Tahoma"/>
                  <a:cs typeface="Tahoma"/>
                  <a:sym typeface="Tahoma"/>
                </a:rPr>
                <a:t>in Ireland in 2024.</a:t>
              </a:r>
            </a:p>
          </p:txBody>
        </p:sp>
      </p:grpSp>
      <p:sp>
        <p:nvSpPr>
          <p:cNvPr id="13" name="Freeform 13"/>
          <p:cNvSpPr/>
          <p:nvPr/>
        </p:nvSpPr>
        <p:spPr>
          <a:xfrm>
            <a:off x="5630877" y="3020550"/>
            <a:ext cx="8228615" cy="5485743"/>
          </a:xfrm>
          <a:custGeom>
            <a:avLst/>
            <a:gdLst/>
            <a:ahLst/>
            <a:cxnLst/>
            <a:rect l="l" t="t" r="r" b="b"/>
            <a:pathLst>
              <a:path w="10971486" h="7314324">
                <a:moveTo>
                  <a:pt x="0" y="0"/>
                </a:moveTo>
                <a:lnTo>
                  <a:pt x="10971486" y="0"/>
                </a:lnTo>
                <a:lnTo>
                  <a:pt x="10971486" y="7314324"/>
                </a:lnTo>
                <a:lnTo>
                  <a:pt x="0" y="7314324"/>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IE"/>
          </a:p>
        </p:txBody>
      </p:sp>
      <p:grpSp>
        <p:nvGrpSpPr>
          <p:cNvPr id="14" name="Group 14"/>
          <p:cNvGrpSpPr/>
          <p:nvPr/>
        </p:nvGrpSpPr>
        <p:grpSpPr>
          <a:xfrm>
            <a:off x="14338814" y="3471467"/>
            <a:ext cx="1922536" cy="387306"/>
            <a:chOff x="0" y="0"/>
            <a:chExt cx="506347" cy="102006"/>
          </a:xfrm>
        </p:grpSpPr>
        <p:sp>
          <p:nvSpPr>
            <p:cNvPr id="15" name="Freeform 15"/>
            <p:cNvSpPr/>
            <p:nvPr/>
          </p:nvSpPr>
          <p:spPr>
            <a:xfrm>
              <a:off x="0" y="0"/>
              <a:ext cx="506347" cy="102006"/>
            </a:xfrm>
            <a:custGeom>
              <a:avLst/>
              <a:gdLst/>
              <a:ahLst/>
              <a:cxnLst/>
              <a:rect l="l" t="t" r="r" b="b"/>
              <a:pathLst>
                <a:path w="506347" h="102006">
                  <a:moveTo>
                    <a:pt x="51003" y="0"/>
                  </a:moveTo>
                  <a:lnTo>
                    <a:pt x="455344" y="0"/>
                  </a:lnTo>
                  <a:cubicBezTo>
                    <a:pt x="468871" y="0"/>
                    <a:pt x="481843" y="5374"/>
                    <a:pt x="491408" y="14939"/>
                  </a:cubicBezTo>
                  <a:cubicBezTo>
                    <a:pt x="500973" y="24503"/>
                    <a:pt x="506347" y="37476"/>
                    <a:pt x="506347" y="51003"/>
                  </a:cubicBezTo>
                  <a:lnTo>
                    <a:pt x="506347" y="51003"/>
                  </a:lnTo>
                  <a:cubicBezTo>
                    <a:pt x="506347" y="79172"/>
                    <a:pt x="483512" y="102006"/>
                    <a:pt x="455344" y="102006"/>
                  </a:cubicBezTo>
                  <a:lnTo>
                    <a:pt x="51003" y="102006"/>
                  </a:lnTo>
                  <a:cubicBezTo>
                    <a:pt x="37476" y="102006"/>
                    <a:pt x="24503" y="96633"/>
                    <a:pt x="14939" y="87068"/>
                  </a:cubicBezTo>
                  <a:cubicBezTo>
                    <a:pt x="5374" y="77503"/>
                    <a:pt x="0" y="64530"/>
                    <a:pt x="0" y="51003"/>
                  </a:cubicBezTo>
                  <a:lnTo>
                    <a:pt x="0" y="51003"/>
                  </a:lnTo>
                  <a:cubicBezTo>
                    <a:pt x="0" y="37476"/>
                    <a:pt x="5374" y="24503"/>
                    <a:pt x="14939" y="14939"/>
                  </a:cubicBezTo>
                  <a:cubicBezTo>
                    <a:pt x="24503" y="5374"/>
                    <a:pt x="37476" y="0"/>
                    <a:pt x="51003" y="0"/>
                  </a:cubicBezTo>
                  <a:close/>
                </a:path>
              </a:pathLst>
            </a:custGeom>
            <a:solidFill>
              <a:srgbClr val="03A64A"/>
            </a:solidFill>
          </p:spPr>
          <p:txBody>
            <a:bodyPr/>
            <a:lstStyle/>
            <a:p>
              <a:endParaRPr lang="en-IE"/>
            </a:p>
          </p:txBody>
        </p:sp>
        <p:sp>
          <p:nvSpPr>
            <p:cNvPr id="16" name="TextBox 16"/>
            <p:cNvSpPr txBox="1"/>
            <p:nvPr/>
          </p:nvSpPr>
          <p:spPr>
            <a:xfrm>
              <a:off x="0" y="57150"/>
              <a:ext cx="506347" cy="44856"/>
            </a:xfrm>
            <a:prstGeom prst="rect">
              <a:avLst/>
            </a:prstGeom>
          </p:spPr>
          <p:txBody>
            <a:bodyPr lIns="50800" tIns="50800" rIns="50800" bIns="50800" rtlCol="0" anchor="ctr"/>
            <a:lstStyle/>
            <a:p>
              <a:pPr algn="ctr">
                <a:lnSpc>
                  <a:spcPts val="1840"/>
                </a:lnSpc>
              </a:pPr>
              <a:endParaRPr/>
            </a:p>
          </p:txBody>
        </p:sp>
      </p:grpSp>
      <p:sp>
        <p:nvSpPr>
          <p:cNvPr id="17" name="TextBox 17"/>
          <p:cNvSpPr txBox="1"/>
          <p:nvPr/>
        </p:nvSpPr>
        <p:spPr>
          <a:xfrm>
            <a:off x="14071002" y="3034173"/>
            <a:ext cx="2458160" cy="395808"/>
          </a:xfrm>
          <a:prstGeom prst="rect">
            <a:avLst/>
          </a:prstGeom>
        </p:spPr>
        <p:txBody>
          <a:bodyPr lIns="0" tIns="0" rIns="0" bIns="0" rtlCol="0" anchor="t">
            <a:spAutoFit/>
          </a:bodyPr>
          <a:lstStyle/>
          <a:p>
            <a:pPr marL="0" lvl="0" indent="0" algn="ctr">
              <a:lnSpc>
                <a:spcPts val="2707"/>
              </a:lnSpc>
              <a:spcBef>
                <a:spcPct val="0"/>
              </a:spcBef>
            </a:pPr>
            <a:r>
              <a:rPr lang="en-US" sz="2707" b="1" u="none" strike="noStrike">
                <a:solidFill>
                  <a:srgbClr val="03A64A"/>
                </a:solidFill>
                <a:latin typeface="Poppins Semi-Bold"/>
                <a:ea typeface="Poppins Semi-Bold"/>
                <a:cs typeface="Poppins Semi-Bold"/>
                <a:sym typeface="Poppins Semi-Bold"/>
              </a:rPr>
              <a:t>Cup of coffee</a:t>
            </a:r>
          </a:p>
        </p:txBody>
      </p:sp>
      <p:sp>
        <p:nvSpPr>
          <p:cNvPr id="18" name="TextBox 18"/>
          <p:cNvSpPr txBox="1"/>
          <p:nvPr/>
        </p:nvSpPr>
        <p:spPr>
          <a:xfrm>
            <a:off x="2890725" y="3576078"/>
            <a:ext cx="1733402" cy="395808"/>
          </a:xfrm>
          <a:prstGeom prst="rect">
            <a:avLst/>
          </a:prstGeom>
        </p:spPr>
        <p:txBody>
          <a:bodyPr lIns="0" tIns="0" rIns="0" bIns="0" rtlCol="0" anchor="t">
            <a:spAutoFit/>
          </a:bodyPr>
          <a:lstStyle/>
          <a:p>
            <a:pPr marL="0" lvl="0" indent="0" algn="ctr">
              <a:lnSpc>
                <a:spcPts val="2707"/>
              </a:lnSpc>
              <a:spcBef>
                <a:spcPct val="0"/>
              </a:spcBef>
            </a:pPr>
            <a:r>
              <a:rPr lang="en-US" sz="2707" b="1" u="none" strike="noStrike">
                <a:solidFill>
                  <a:srgbClr val="0077C0"/>
                </a:solidFill>
                <a:latin typeface="Poppins Semi-Bold"/>
                <a:ea typeface="Poppins Semi-Bold"/>
                <a:cs typeface="Poppins Semi-Bold"/>
                <a:sym typeface="Poppins Semi-Bold"/>
              </a:rPr>
              <a:t>Jumper</a:t>
            </a:r>
          </a:p>
        </p:txBody>
      </p:sp>
      <p:sp>
        <p:nvSpPr>
          <p:cNvPr id="19" name="TextBox 19"/>
          <p:cNvSpPr txBox="1"/>
          <p:nvPr/>
        </p:nvSpPr>
        <p:spPr>
          <a:xfrm>
            <a:off x="2497840" y="5922333"/>
            <a:ext cx="2458160" cy="395808"/>
          </a:xfrm>
          <a:prstGeom prst="rect">
            <a:avLst/>
          </a:prstGeom>
        </p:spPr>
        <p:txBody>
          <a:bodyPr lIns="0" tIns="0" rIns="0" bIns="0" rtlCol="0" anchor="t">
            <a:spAutoFit/>
          </a:bodyPr>
          <a:lstStyle/>
          <a:p>
            <a:pPr marL="0" lvl="0" indent="0" algn="ctr">
              <a:lnSpc>
                <a:spcPts val="2707"/>
              </a:lnSpc>
              <a:spcBef>
                <a:spcPct val="0"/>
              </a:spcBef>
            </a:pPr>
            <a:r>
              <a:rPr lang="en-US" sz="2707" b="1" u="none" strike="noStrike">
                <a:solidFill>
                  <a:srgbClr val="0077C0"/>
                </a:solidFill>
                <a:latin typeface="Poppins Semi-Bold"/>
                <a:ea typeface="Poppins Semi-Bold"/>
                <a:cs typeface="Poppins Semi-Bold"/>
                <a:sym typeface="Poppins Semi-Bold"/>
              </a:rPr>
              <a:t>Jeans</a:t>
            </a:r>
          </a:p>
        </p:txBody>
      </p:sp>
      <p:sp>
        <p:nvSpPr>
          <p:cNvPr id="20" name="TextBox 20"/>
          <p:cNvSpPr txBox="1"/>
          <p:nvPr/>
        </p:nvSpPr>
        <p:spPr>
          <a:xfrm>
            <a:off x="14071002" y="4415985"/>
            <a:ext cx="2458160" cy="395808"/>
          </a:xfrm>
          <a:prstGeom prst="rect">
            <a:avLst/>
          </a:prstGeom>
        </p:spPr>
        <p:txBody>
          <a:bodyPr lIns="0" tIns="0" rIns="0" bIns="0" rtlCol="0" anchor="t">
            <a:spAutoFit/>
          </a:bodyPr>
          <a:lstStyle/>
          <a:p>
            <a:pPr marL="0" lvl="0" indent="0" algn="ctr">
              <a:lnSpc>
                <a:spcPts val="2707"/>
              </a:lnSpc>
              <a:spcBef>
                <a:spcPct val="0"/>
              </a:spcBef>
            </a:pPr>
            <a:r>
              <a:rPr lang="en-US" sz="2707" b="1" u="none" strike="noStrike">
                <a:solidFill>
                  <a:srgbClr val="03A64A"/>
                </a:solidFill>
                <a:latin typeface="Poppins Semi-Bold"/>
                <a:ea typeface="Poppins Semi-Bold"/>
                <a:cs typeface="Poppins Semi-Bold"/>
                <a:sym typeface="Poppins Semi-Bold"/>
              </a:rPr>
              <a:t>Hamburger</a:t>
            </a:r>
          </a:p>
        </p:txBody>
      </p:sp>
      <p:sp>
        <p:nvSpPr>
          <p:cNvPr id="21" name="TextBox 21"/>
          <p:cNvSpPr txBox="1"/>
          <p:nvPr/>
        </p:nvSpPr>
        <p:spPr>
          <a:xfrm>
            <a:off x="14071002" y="5797798"/>
            <a:ext cx="2458160" cy="395808"/>
          </a:xfrm>
          <a:prstGeom prst="rect">
            <a:avLst/>
          </a:prstGeom>
        </p:spPr>
        <p:txBody>
          <a:bodyPr lIns="0" tIns="0" rIns="0" bIns="0" rtlCol="0" anchor="t">
            <a:spAutoFit/>
          </a:bodyPr>
          <a:lstStyle/>
          <a:p>
            <a:pPr marL="0" lvl="0" indent="0" algn="ctr">
              <a:lnSpc>
                <a:spcPts val="2707"/>
              </a:lnSpc>
              <a:spcBef>
                <a:spcPct val="0"/>
              </a:spcBef>
            </a:pPr>
            <a:r>
              <a:rPr lang="en-US" sz="2707" b="1" u="none" strike="noStrike">
                <a:solidFill>
                  <a:srgbClr val="03A64A"/>
                </a:solidFill>
                <a:latin typeface="Poppins Semi-Bold"/>
                <a:ea typeface="Poppins Semi-Bold"/>
                <a:cs typeface="Poppins Semi-Bold"/>
                <a:sym typeface="Poppins Semi-Bold"/>
              </a:rPr>
              <a:t>Apple</a:t>
            </a:r>
          </a:p>
        </p:txBody>
      </p:sp>
      <p:grpSp>
        <p:nvGrpSpPr>
          <p:cNvPr id="22" name="Group 22"/>
          <p:cNvGrpSpPr/>
          <p:nvPr/>
        </p:nvGrpSpPr>
        <p:grpSpPr>
          <a:xfrm>
            <a:off x="14414535" y="6251335"/>
            <a:ext cx="1771094" cy="387306"/>
            <a:chOff x="0" y="0"/>
            <a:chExt cx="466461" cy="102006"/>
          </a:xfrm>
        </p:grpSpPr>
        <p:sp>
          <p:nvSpPr>
            <p:cNvPr id="23" name="Freeform 23"/>
            <p:cNvSpPr/>
            <p:nvPr/>
          </p:nvSpPr>
          <p:spPr>
            <a:xfrm>
              <a:off x="0" y="0"/>
              <a:ext cx="466461" cy="102006"/>
            </a:xfrm>
            <a:custGeom>
              <a:avLst/>
              <a:gdLst/>
              <a:ahLst/>
              <a:cxnLst/>
              <a:rect l="l" t="t" r="r" b="b"/>
              <a:pathLst>
                <a:path w="466461" h="102006">
                  <a:moveTo>
                    <a:pt x="51003" y="0"/>
                  </a:moveTo>
                  <a:lnTo>
                    <a:pt x="415458" y="0"/>
                  </a:lnTo>
                  <a:cubicBezTo>
                    <a:pt x="428984" y="0"/>
                    <a:pt x="441957" y="5374"/>
                    <a:pt x="451522" y="14939"/>
                  </a:cubicBezTo>
                  <a:cubicBezTo>
                    <a:pt x="461087" y="24503"/>
                    <a:pt x="466461" y="37476"/>
                    <a:pt x="466461" y="51003"/>
                  </a:cubicBezTo>
                  <a:lnTo>
                    <a:pt x="466461" y="51003"/>
                  </a:lnTo>
                  <a:cubicBezTo>
                    <a:pt x="466461" y="79172"/>
                    <a:pt x="443626" y="102006"/>
                    <a:pt x="415458" y="102006"/>
                  </a:cubicBezTo>
                  <a:lnTo>
                    <a:pt x="51003" y="102006"/>
                  </a:lnTo>
                  <a:cubicBezTo>
                    <a:pt x="37476" y="102006"/>
                    <a:pt x="24503" y="96633"/>
                    <a:pt x="14939" y="87068"/>
                  </a:cubicBezTo>
                  <a:cubicBezTo>
                    <a:pt x="5374" y="77503"/>
                    <a:pt x="0" y="64530"/>
                    <a:pt x="0" y="51003"/>
                  </a:cubicBezTo>
                  <a:lnTo>
                    <a:pt x="0" y="51003"/>
                  </a:lnTo>
                  <a:cubicBezTo>
                    <a:pt x="0" y="37476"/>
                    <a:pt x="5374" y="24503"/>
                    <a:pt x="14939" y="14939"/>
                  </a:cubicBezTo>
                  <a:cubicBezTo>
                    <a:pt x="24503" y="5374"/>
                    <a:pt x="37476" y="0"/>
                    <a:pt x="51003" y="0"/>
                  </a:cubicBezTo>
                  <a:close/>
                </a:path>
              </a:pathLst>
            </a:custGeom>
            <a:solidFill>
              <a:srgbClr val="03A64A"/>
            </a:solidFill>
          </p:spPr>
          <p:txBody>
            <a:bodyPr/>
            <a:lstStyle/>
            <a:p>
              <a:endParaRPr lang="en-IE"/>
            </a:p>
          </p:txBody>
        </p:sp>
        <p:sp>
          <p:nvSpPr>
            <p:cNvPr id="24" name="TextBox 24"/>
            <p:cNvSpPr txBox="1"/>
            <p:nvPr/>
          </p:nvSpPr>
          <p:spPr>
            <a:xfrm>
              <a:off x="0" y="57150"/>
              <a:ext cx="466461" cy="44856"/>
            </a:xfrm>
            <a:prstGeom prst="rect">
              <a:avLst/>
            </a:prstGeom>
          </p:spPr>
          <p:txBody>
            <a:bodyPr lIns="50800" tIns="50800" rIns="50800" bIns="50800" rtlCol="0" anchor="ctr"/>
            <a:lstStyle/>
            <a:p>
              <a:pPr algn="ctr">
                <a:lnSpc>
                  <a:spcPts val="1840"/>
                </a:lnSpc>
              </a:pPr>
              <a:endParaRPr/>
            </a:p>
          </p:txBody>
        </p:sp>
      </p:grpSp>
      <p:sp>
        <p:nvSpPr>
          <p:cNvPr id="25" name="TextBox 25"/>
          <p:cNvSpPr txBox="1"/>
          <p:nvPr/>
        </p:nvSpPr>
        <p:spPr>
          <a:xfrm>
            <a:off x="14176491" y="6321339"/>
            <a:ext cx="2247181" cy="340755"/>
          </a:xfrm>
          <a:prstGeom prst="rect">
            <a:avLst/>
          </a:prstGeom>
        </p:spPr>
        <p:txBody>
          <a:bodyPr lIns="0" tIns="0" rIns="0" bIns="0" rtlCol="0" anchor="t">
            <a:spAutoFit/>
          </a:bodyPr>
          <a:lstStyle/>
          <a:p>
            <a:pPr marL="0" lvl="0" indent="0" algn="ctr">
              <a:lnSpc>
                <a:spcPts val="2540"/>
              </a:lnSpc>
              <a:spcBef>
                <a:spcPct val="0"/>
              </a:spcBef>
            </a:pPr>
            <a:r>
              <a:rPr lang="en-US" sz="2309" b="1" u="none" strike="noStrike" dirty="0">
                <a:solidFill>
                  <a:srgbClr val="FFFFFF"/>
                </a:solidFill>
                <a:latin typeface="Poppins Medium"/>
                <a:ea typeface="Poppins Medium"/>
                <a:cs typeface="Poppins Medium"/>
                <a:sym typeface="Poppins Medium"/>
              </a:rPr>
              <a:t>95 </a:t>
            </a:r>
            <a:r>
              <a:rPr lang="en-US" sz="2309" b="1" u="none" strike="noStrike" dirty="0" err="1">
                <a:solidFill>
                  <a:srgbClr val="FFFFFF"/>
                </a:solidFill>
                <a:latin typeface="Poppins Medium"/>
                <a:ea typeface="Poppins Medium"/>
                <a:cs typeface="Poppins Medium"/>
                <a:sym typeface="Poppins Medium"/>
              </a:rPr>
              <a:t>litres</a:t>
            </a:r>
            <a:endParaRPr lang="en-US" sz="2309" b="1" u="none" strike="noStrike" dirty="0">
              <a:solidFill>
                <a:srgbClr val="FFFFFF"/>
              </a:solidFill>
              <a:latin typeface="Poppins Medium"/>
              <a:ea typeface="Poppins Medium"/>
              <a:cs typeface="Poppins Medium"/>
              <a:sym typeface="Poppins Medium"/>
            </a:endParaRPr>
          </a:p>
        </p:txBody>
      </p:sp>
      <p:sp>
        <p:nvSpPr>
          <p:cNvPr id="26" name="TextBox 26"/>
          <p:cNvSpPr txBox="1"/>
          <p:nvPr/>
        </p:nvSpPr>
        <p:spPr>
          <a:xfrm>
            <a:off x="14071002" y="7208023"/>
            <a:ext cx="2345228" cy="395808"/>
          </a:xfrm>
          <a:prstGeom prst="rect">
            <a:avLst/>
          </a:prstGeom>
        </p:spPr>
        <p:txBody>
          <a:bodyPr lIns="0" tIns="0" rIns="0" bIns="0" rtlCol="0" anchor="t">
            <a:spAutoFit/>
          </a:bodyPr>
          <a:lstStyle/>
          <a:p>
            <a:pPr marL="0" lvl="0" indent="0" algn="ctr">
              <a:lnSpc>
                <a:spcPts val="2707"/>
              </a:lnSpc>
              <a:spcBef>
                <a:spcPct val="0"/>
              </a:spcBef>
            </a:pPr>
            <a:r>
              <a:rPr lang="en-US" sz="2707" b="1" u="none" strike="noStrike">
                <a:solidFill>
                  <a:srgbClr val="03A64A"/>
                </a:solidFill>
                <a:latin typeface="Poppins Semi-Bold"/>
                <a:ea typeface="Poppins Semi-Bold"/>
                <a:cs typeface="Poppins Semi-Bold"/>
                <a:sym typeface="Poppins Semi-Bold"/>
              </a:rPr>
              <a:t>Soda</a:t>
            </a:r>
          </a:p>
        </p:txBody>
      </p:sp>
      <p:sp>
        <p:nvSpPr>
          <p:cNvPr id="27" name="AutoShape 27"/>
          <p:cNvSpPr/>
          <p:nvPr/>
        </p:nvSpPr>
        <p:spPr>
          <a:xfrm>
            <a:off x="4541907" y="3860304"/>
            <a:ext cx="2460296" cy="599739"/>
          </a:xfrm>
          <a:prstGeom prst="line">
            <a:avLst/>
          </a:prstGeom>
          <a:ln w="25400" cap="flat">
            <a:solidFill>
              <a:srgbClr val="717073"/>
            </a:solidFill>
            <a:prstDash val="solid"/>
            <a:headEnd type="none" w="sm" len="sm"/>
            <a:tailEnd type="none" w="sm" len="sm"/>
          </a:ln>
        </p:spPr>
        <p:txBody>
          <a:bodyPr/>
          <a:lstStyle/>
          <a:p>
            <a:endParaRPr lang="en-IE"/>
          </a:p>
        </p:txBody>
      </p:sp>
      <p:sp>
        <p:nvSpPr>
          <p:cNvPr id="28" name="AutoShape 28"/>
          <p:cNvSpPr/>
          <p:nvPr/>
        </p:nvSpPr>
        <p:spPr>
          <a:xfrm>
            <a:off x="5050641" y="4958322"/>
            <a:ext cx="1271099" cy="0"/>
          </a:xfrm>
          <a:prstGeom prst="line">
            <a:avLst/>
          </a:prstGeom>
          <a:ln w="25400" cap="flat">
            <a:solidFill>
              <a:srgbClr val="717073"/>
            </a:solidFill>
            <a:prstDash val="solid"/>
            <a:headEnd type="none" w="sm" len="sm"/>
            <a:tailEnd type="none" w="sm" len="sm"/>
          </a:ln>
        </p:spPr>
        <p:txBody>
          <a:bodyPr/>
          <a:lstStyle/>
          <a:p>
            <a:endParaRPr lang="en-IE"/>
          </a:p>
        </p:txBody>
      </p:sp>
      <p:sp>
        <p:nvSpPr>
          <p:cNvPr id="29" name="AutoShape 29"/>
          <p:cNvSpPr/>
          <p:nvPr/>
        </p:nvSpPr>
        <p:spPr>
          <a:xfrm>
            <a:off x="4386909" y="6113093"/>
            <a:ext cx="4824686" cy="0"/>
          </a:xfrm>
          <a:prstGeom prst="line">
            <a:avLst/>
          </a:prstGeom>
          <a:ln w="25400" cap="flat">
            <a:solidFill>
              <a:srgbClr val="717073"/>
            </a:solidFill>
            <a:prstDash val="solid"/>
            <a:headEnd type="none" w="sm" len="sm"/>
            <a:tailEnd type="none" w="sm" len="sm"/>
          </a:ln>
        </p:spPr>
        <p:txBody>
          <a:bodyPr/>
          <a:lstStyle/>
          <a:p>
            <a:endParaRPr lang="en-IE"/>
          </a:p>
        </p:txBody>
      </p:sp>
      <p:sp>
        <p:nvSpPr>
          <p:cNvPr id="30" name="AutoShape 30"/>
          <p:cNvSpPr/>
          <p:nvPr/>
        </p:nvSpPr>
        <p:spPr>
          <a:xfrm>
            <a:off x="5050641" y="7352259"/>
            <a:ext cx="1575729" cy="0"/>
          </a:xfrm>
          <a:prstGeom prst="line">
            <a:avLst/>
          </a:prstGeom>
          <a:ln w="25400" cap="flat">
            <a:solidFill>
              <a:srgbClr val="717073"/>
            </a:solidFill>
            <a:prstDash val="solid"/>
            <a:headEnd type="none" w="sm" len="sm"/>
            <a:tailEnd type="none" w="sm" len="sm"/>
          </a:ln>
        </p:spPr>
        <p:txBody>
          <a:bodyPr/>
          <a:lstStyle/>
          <a:p>
            <a:endParaRPr lang="en-IE"/>
          </a:p>
        </p:txBody>
      </p:sp>
      <p:sp>
        <p:nvSpPr>
          <p:cNvPr id="31" name="AutoShape 31"/>
          <p:cNvSpPr/>
          <p:nvPr/>
        </p:nvSpPr>
        <p:spPr>
          <a:xfrm flipV="1">
            <a:off x="12405212" y="3337651"/>
            <a:ext cx="1665790" cy="2189873"/>
          </a:xfrm>
          <a:prstGeom prst="line">
            <a:avLst/>
          </a:prstGeom>
          <a:ln w="25400" cap="flat">
            <a:solidFill>
              <a:srgbClr val="717073"/>
            </a:solidFill>
            <a:prstDash val="solid"/>
            <a:headEnd type="none" w="sm" len="sm"/>
            <a:tailEnd type="none" w="sm" len="sm"/>
          </a:ln>
        </p:spPr>
        <p:txBody>
          <a:bodyPr/>
          <a:lstStyle/>
          <a:p>
            <a:endParaRPr lang="en-IE"/>
          </a:p>
        </p:txBody>
      </p:sp>
      <p:sp>
        <p:nvSpPr>
          <p:cNvPr id="32" name="AutoShape 32"/>
          <p:cNvSpPr/>
          <p:nvPr/>
        </p:nvSpPr>
        <p:spPr>
          <a:xfrm flipV="1">
            <a:off x="12971079" y="4687023"/>
            <a:ext cx="1205412" cy="840502"/>
          </a:xfrm>
          <a:prstGeom prst="line">
            <a:avLst/>
          </a:prstGeom>
          <a:ln w="25400" cap="flat">
            <a:solidFill>
              <a:srgbClr val="717073"/>
            </a:solidFill>
            <a:prstDash val="solid"/>
            <a:headEnd type="none" w="sm" len="sm"/>
            <a:tailEnd type="none" w="sm" len="sm"/>
          </a:ln>
        </p:spPr>
        <p:txBody>
          <a:bodyPr/>
          <a:lstStyle/>
          <a:p>
            <a:endParaRPr lang="en-IE"/>
          </a:p>
        </p:txBody>
      </p:sp>
      <p:sp>
        <p:nvSpPr>
          <p:cNvPr id="33" name="AutoShape 33"/>
          <p:cNvSpPr/>
          <p:nvPr/>
        </p:nvSpPr>
        <p:spPr>
          <a:xfrm flipV="1">
            <a:off x="11571863" y="6113093"/>
            <a:ext cx="3112925" cy="1495206"/>
          </a:xfrm>
          <a:prstGeom prst="line">
            <a:avLst/>
          </a:prstGeom>
          <a:ln w="25400" cap="flat">
            <a:solidFill>
              <a:srgbClr val="717073"/>
            </a:solidFill>
            <a:prstDash val="solid"/>
            <a:headEnd type="none" w="sm" len="sm"/>
            <a:tailEnd type="none" w="sm" len="sm"/>
          </a:ln>
        </p:spPr>
        <p:txBody>
          <a:bodyPr/>
          <a:lstStyle/>
          <a:p>
            <a:endParaRPr lang="en-IE"/>
          </a:p>
        </p:txBody>
      </p:sp>
      <p:sp>
        <p:nvSpPr>
          <p:cNvPr id="34" name="AutoShape 34"/>
          <p:cNvSpPr/>
          <p:nvPr/>
        </p:nvSpPr>
        <p:spPr>
          <a:xfrm flipV="1">
            <a:off x="11945104" y="7398783"/>
            <a:ext cx="2644319" cy="300538"/>
          </a:xfrm>
          <a:prstGeom prst="line">
            <a:avLst/>
          </a:prstGeom>
          <a:ln w="25400" cap="flat">
            <a:solidFill>
              <a:srgbClr val="717073"/>
            </a:solidFill>
            <a:prstDash val="solid"/>
            <a:headEnd type="none" w="sm" len="sm"/>
            <a:tailEnd type="none" w="sm" len="sm"/>
          </a:ln>
        </p:spPr>
        <p:txBody>
          <a:bodyPr/>
          <a:lstStyle/>
          <a:p>
            <a:endParaRPr lang="en-IE"/>
          </a:p>
        </p:txBody>
      </p:sp>
      <p:grpSp>
        <p:nvGrpSpPr>
          <p:cNvPr id="35" name="Group 35"/>
          <p:cNvGrpSpPr/>
          <p:nvPr/>
        </p:nvGrpSpPr>
        <p:grpSpPr>
          <a:xfrm>
            <a:off x="2796158" y="4032257"/>
            <a:ext cx="1922536" cy="387306"/>
            <a:chOff x="0" y="0"/>
            <a:chExt cx="506347" cy="102006"/>
          </a:xfrm>
        </p:grpSpPr>
        <p:sp>
          <p:nvSpPr>
            <p:cNvPr id="36" name="Freeform 36"/>
            <p:cNvSpPr/>
            <p:nvPr/>
          </p:nvSpPr>
          <p:spPr>
            <a:xfrm>
              <a:off x="0" y="0"/>
              <a:ext cx="506347" cy="102006"/>
            </a:xfrm>
            <a:custGeom>
              <a:avLst/>
              <a:gdLst/>
              <a:ahLst/>
              <a:cxnLst/>
              <a:rect l="l" t="t" r="r" b="b"/>
              <a:pathLst>
                <a:path w="506347" h="102006">
                  <a:moveTo>
                    <a:pt x="51003" y="0"/>
                  </a:moveTo>
                  <a:lnTo>
                    <a:pt x="455344" y="0"/>
                  </a:lnTo>
                  <a:cubicBezTo>
                    <a:pt x="468871" y="0"/>
                    <a:pt x="481843" y="5374"/>
                    <a:pt x="491408" y="14939"/>
                  </a:cubicBezTo>
                  <a:cubicBezTo>
                    <a:pt x="500973" y="24503"/>
                    <a:pt x="506347" y="37476"/>
                    <a:pt x="506347" y="51003"/>
                  </a:cubicBezTo>
                  <a:lnTo>
                    <a:pt x="506347" y="51003"/>
                  </a:lnTo>
                  <a:cubicBezTo>
                    <a:pt x="506347" y="79172"/>
                    <a:pt x="483512" y="102006"/>
                    <a:pt x="455344" y="102006"/>
                  </a:cubicBezTo>
                  <a:lnTo>
                    <a:pt x="51003" y="102006"/>
                  </a:lnTo>
                  <a:cubicBezTo>
                    <a:pt x="37476" y="102006"/>
                    <a:pt x="24503" y="96633"/>
                    <a:pt x="14939" y="87068"/>
                  </a:cubicBezTo>
                  <a:cubicBezTo>
                    <a:pt x="5374" y="77503"/>
                    <a:pt x="0" y="64530"/>
                    <a:pt x="0" y="51003"/>
                  </a:cubicBezTo>
                  <a:lnTo>
                    <a:pt x="0" y="51003"/>
                  </a:lnTo>
                  <a:cubicBezTo>
                    <a:pt x="0" y="37476"/>
                    <a:pt x="5374" y="24503"/>
                    <a:pt x="14939" y="14939"/>
                  </a:cubicBezTo>
                  <a:cubicBezTo>
                    <a:pt x="24503" y="5374"/>
                    <a:pt x="37476" y="0"/>
                    <a:pt x="51003" y="0"/>
                  </a:cubicBezTo>
                  <a:close/>
                </a:path>
              </a:pathLst>
            </a:custGeom>
            <a:solidFill>
              <a:srgbClr val="0076BF"/>
            </a:solidFill>
          </p:spPr>
          <p:txBody>
            <a:bodyPr/>
            <a:lstStyle/>
            <a:p>
              <a:endParaRPr lang="en-IE"/>
            </a:p>
          </p:txBody>
        </p:sp>
        <p:sp>
          <p:nvSpPr>
            <p:cNvPr id="37" name="TextBox 37"/>
            <p:cNvSpPr txBox="1"/>
            <p:nvPr/>
          </p:nvSpPr>
          <p:spPr>
            <a:xfrm>
              <a:off x="0" y="57150"/>
              <a:ext cx="506347" cy="44856"/>
            </a:xfrm>
            <a:prstGeom prst="rect">
              <a:avLst/>
            </a:prstGeom>
          </p:spPr>
          <p:txBody>
            <a:bodyPr lIns="50800" tIns="50800" rIns="50800" bIns="50800" rtlCol="0" anchor="ctr"/>
            <a:lstStyle/>
            <a:p>
              <a:pPr algn="ctr">
                <a:lnSpc>
                  <a:spcPts val="1840"/>
                </a:lnSpc>
              </a:pPr>
              <a:endParaRPr/>
            </a:p>
          </p:txBody>
        </p:sp>
      </p:grpSp>
      <p:sp>
        <p:nvSpPr>
          <p:cNvPr id="38" name="TextBox 38"/>
          <p:cNvSpPr txBox="1"/>
          <p:nvPr/>
        </p:nvSpPr>
        <p:spPr>
          <a:xfrm>
            <a:off x="2592481" y="7114780"/>
            <a:ext cx="2458160" cy="395808"/>
          </a:xfrm>
          <a:prstGeom prst="rect">
            <a:avLst/>
          </a:prstGeom>
        </p:spPr>
        <p:txBody>
          <a:bodyPr lIns="0" tIns="0" rIns="0" bIns="0" rtlCol="0" anchor="t">
            <a:spAutoFit/>
          </a:bodyPr>
          <a:lstStyle/>
          <a:p>
            <a:pPr marL="0" lvl="0" indent="0" algn="ctr">
              <a:lnSpc>
                <a:spcPts val="2707"/>
              </a:lnSpc>
              <a:spcBef>
                <a:spcPct val="0"/>
              </a:spcBef>
            </a:pPr>
            <a:r>
              <a:rPr lang="en-US" sz="2707" b="1" u="none" strike="noStrike">
                <a:solidFill>
                  <a:srgbClr val="0077C0"/>
                </a:solidFill>
                <a:latin typeface="Poppins Semi-Bold"/>
                <a:ea typeface="Poppins Semi-Bold"/>
                <a:cs typeface="Poppins Semi-Bold"/>
                <a:sym typeface="Poppins Semi-Bold"/>
              </a:rPr>
              <a:t>Pair of socks</a:t>
            </a:r>
          </a:p>
        </p:txBody>
      </p:sp>
      <p:sp>
        <p:nvSpPr>
          <p:cNvPr id="39" name="TextBox 39"/>
          <p:cNvSpPr txBox="1"/>
          <p:nvPr/>
        </p:nvSpPr>
        <p:spPr>
          <a:xfrm>
            <a:off x="2847024" y="4089020"/>
            <a:ext cx="1820803" cy="340755"/>
          </a:xfrm>
          <a:prstGeom prst="rect">
            <a:avLst/>
          </a:prstGeom>
        </p:spPr>
        <p:txBody>
          <a:bodyPr lIns="0" tIns="0" rIns="0" bIns="0" rtlCol="0" anchor="t">
            <a:spAutoFit/>
          </a:bodyPr>
          <a:lstStyle/>
          <a:p>
            <a:pPr marL="0" lvl="0" indent="0" algn="ctr">
              <a:lnSpc>
                <a:spcPts val="2540"/>
              </a:lnSpc>
              <a:spcBef>
                <a:spcPct val="0"/>
              </a:spcBef>
            </a:pPr>
            <a:r>
              <a:rPr lang="en-US" sz="2309" b="1" u="none" strike="noStrike" dirty="0">
                <a:solidFill>
                  <a:srgbClr val="FFFFFF"/>
                </a:solidFill>
                <a:latin typeface="Poppins Medium"/>
                <a:ea typeface="Poppins Medium"/>
                <a:cs typeface="Poppins Medium"/>
                <a:sym typeface="Poppins Medium"/>
              </a:rPr>
              <a:t>3,350 </a:t>
            </a:r>
            <a:r>
              <a:rPr lang="en-US" sz="2309" b="1" u="none" strike="noStrike" dirty="0" err="1">
                <a:solidFill>
                  <a:srgbClr val="FFFFFF"/>
                </a:solidFill>
                <a:latin typeface="Poppins Medium"/>
                <a:ea typeface="Poppins Medium"/>
                <a:cs typeface="Poppins Medium"/>
                <a:sym typeface="Poppins Medium"/>
              </a:rPr>
              <a:t>litres</a:t>
            </a:r>
            <a:endParaRPr lang="en-US" sz="2309" b="1" u="none" strike="noStrike" dirty="0">
              <a:solidFill>
                <a:srgbClr val="FFFFFF"/>
              </a:solidFill>
              <a:latin typeface="Poppins Medium"/>
              <a:ea typeface="Poppins Medium"/>
              <a:cs typeface="Poppins Medium"/>
              <a:sym typeface="Poppins Medium"/>
            </a:endParaRPr>
          </a:p>
        </p:txBody>
      </p:sp>
      <p:sp>
        <p:nvSpPr>
          <p:cNvPr id="40" name="TextBox 40"/>
          <p:cNvSpPr txBox="1"/>
          <p:nvPr/>
        </p:nvSpPr>
        <p:spPr>
          <a:xfrm>
            <a:off x="2497840" y="4767561"/>
            <a:ext cx="2458160" cy="395808"/>
          </a:xfrm>
          <a:prstGeom prst="rect">
            <a:avLst/>
          </a:prstGeom>
        </p:spPr>
        <p:txBody>
          <a:bodyPr lIns="0" tIns="0" rIns="0" bIns="0" rtlCol="0" anchor="t">
            <a:spAutoFit/>
          </a:bodyPr>
          <a:lstStyle/>
          <a:p>
            <a:pPr marL="0" lvl="0" indent="0" algn="ctr">
              <a:lnSpc>
                <a:spcPts val="2707"/>
              </a:lnSpc>
              <a:spcBef>
                <a:spcPct val="0"/>
              </a:spcBef>
            </a:pPr>
            <a:r>
              <a:rPr lang="en-US" sz="2707" b="1" u="none" strike="noStrike">
                <a:solidFill>
                  <a:srgbClr val="0077C0"/>
                </a:solidFill>
                <a:latin typeface="Poppins Semi-Bold"/>
                <a:ea typeface="Poppins Semi-Bold"/>
                <a:cs typeface="Poppins Semi-Bold"/>
                <a:sym typeface="Poppins Semi-Bold"/>
              </a:rPr>
              <a:t>Cotton t-shirt</a:t>
            </a:r>
          </a:p>
        </p:txBody>
      </p:sp>
      <p:grpSp>
        <p:nvGrpSpPr>
          <p:cNvPr id="41" name="Group 41"/>
          <p:cNvGrpSpPr/>
          <p:nvPr/>
        </p:nvGrpSpPr>
        <p:grpSpPr>
          <a:xfrm>
            <a:off x="2796158" y="5226090"/>
            <a:ext cx="1922536" cy="387306"/>
            <a:chOff x="0" y="0"/>
            <a:chExt cx="506347" cy="102006"/>
          </a:xfrm>
        </p:grpSpPr>
        <p:sp>
          <p:nvSpPr>
            <p:cNvPr id="42" name="Freeform 42"/>
            <p:cNvSpPr/>
            <p:nvPr/>
          </p:nvSpPr>
          <p:spPr>
            <a:xfrm>
              <a:off x="0" y="0"/>
              <a:ext cx="506347" cy="102006"/>
            </a:xfrm>
            <a:custGeom>
              <a:avLst/>
              <a:gdLst/>
              <a:ahLst/>
              <a:cxnLst/>
              <a:rect l="l" t="t" r="r" b="b"/>
              <a:pathLst>
                <a:path w="506347" h="102006">
                  <a:moveTo>
                    <a:pt x="51003" y="0"/>
                  </a:moveTo>
                  <a:lnTo>
                    <a:pt x="455344" y="0"/>
                  </a:lnTo>
                  <a:cubicBezTo>
                    <a:pt x="468871" y="0"/>
                    <a:pt x="481843" y="5374"/>
                    <a:pt x="491408" y="14939"/>
                  </a:cubicBezTo>
                  <a:cubicBezTo>
                    <a:pt x="500973" y="24503"/>
                    <a:pt x="506347" y="37476"/>
                    <a:pt x="506347" y="51003"/>
                  </a:cubicBezTo>
                  <a:lnTo>
                    <a:pt x="506347" y="51003"/>
                  </a:lnTo>
                  <a:cubicBezTo>
                    <a:pt x="506347" y="79172"/>
                    <a:pt x="483512" y="102006"/>
                    <a:pt x="455344" y="102006"/>
                  </a:cubicBezTo>
                  <a:lnTo>
                    <a:pt x="51003" y="102006"/>
                  </a:lnTo>
                  <a:cubicBezTo>
                    <a:pt x="37476" y="102006"/>
                    <a:pt x="24503" y="96633"/>
                    <a:pt x="14939" y="87068"/>
                  </a:cubicBezTo>
                  <a:cubicBezTo>
                    <a:pt x="5374" y="77503"/>
                    <a:pt x="0" y="64530"/>
                    <a:pt x="0" y="51003"/>
                  </a:cubicBezTo>
                  <a:lnTo>
                    <a:pt x="0" y="51003"/>
                  </a:lnTo>
                  <a:cubicBezTo>
                    <a:pt x="0" y="37476"/>
                    <a:pt x="5374" y="24503"/>
                    <a:pt x="14939" y="14939"/>
                  </a:cubicBezTo>
                  <a:cubicBezTo>
                    <a:pt x="24503" y="5374"/>
                    <a:pt x="37476" y="0"/>
                    <a:pt x="51003" y="0"/>
                  </a:cubicBezTo>
                  <a:close/>
                </a:path>
              </a:pathLst>
            </a:custGeom>
            <a:solidFill>
              <a:srgbClr val="0076BF"/>
            </a:solidFill>
          </p:spPr>
          <p:txBody>
            <a:bodyPr/>
            <a:lstStyle/>
            <a:p>
              <a:endParaRPr lang="en-IE"/>
            </a:p>
          </p:txBody>
        </p:sp>
        <p:sp>
          <p:nvSpPr>
            <p:cNvPr id="43" name="TextBox 43"/>
            <p:cNvSpPr txBox="1"/>
            <p:nvPr/>
          </p:nvSpPr>
          <p:spPr>
            <a:xfrm>
              <a:off x="0" y="57150"/>
              <a:ext cx="506347" cy="44856"/>
            </a:xfrm>
            <a:prstGeom prst="rect">
              <a:avLst/>
            </a:prstGeom>
          </p:spPr>
          <p:txBody>
            <a:bodyPr lIns="50800" tIns="50800" rIns="50800" bIns="50800" rtlCol="0" anchor="ctr"/>
            <a:lstStyle/>
            <a:p>
              <a:pPr algn="ctr">
                <a:lnSpc>
                  <a:spcPts val="1840"/>
                </a:lnSpc>
              </a:pPr>
              <a:endParaRPr/>
            </a:p>
          </p:txBody>
        </p:sp>
      </p:grpSp>
      <p:sp>
        <p:nvSpPr>
          <p:cNvPr id="44" name="TextBox 44"/>
          <p:cNvSpPr txBox="1"/>
          <p:nvPr/>
        </p:nvSpPr>
        <p:spPr>
          <a:xfrm>
            <a:off x="2603330" y="5282991"/>
            <a:ext cx="2247181" cy="340755"/>
          </a:xfrm>
          <a:prstGeom prst="rect">
            <a:avLst/>
          </a:prstGeom>
        </p:spPr>
        <p:txBody>
          <a:bodyPr lIns="0" tIns="0" rIns="0" bIns="0" rtlCol="0" anchor="t">
            <a:spAutoFit/>
          </a:bodyPr>
          <a:lstStyle/>
          <a:p>
            <a:pPr marL="0" lvl="0" indent="0" algn="ctr">
              <a:lnSpc>
                <a:spcPts val="2540"/>
              </a:lnSpc>
              <a:spcBef>
                <a:spcPct val="0"/>
              </a:spcBef>
            </a:pPr>
            <a:r>
              <a:rPr lang="en-US" sz="2309" b="1" u="none" strike="noStrike" dirty="0">
                <a:solidFill>
                  <a:srgbClr val="FFFFFF"/>
                </a:solidFill>
                <a:latin typeface="Poppins Medium"/>
                <a:ea typeface="Poppins Medium"/>
                <a:cs typeface="Poppins Medium"/>
                <a:sym typeface="Poppins Medium"/>
              </a:rPr>
              <a:t>2,700 </a:t>
            </a:r>
            <a:r>
              <a:rPr lang="en-US" sz="2309" b="1" u="none" strike="noStrike" dirty="0" err="1">
                <a:solidFill>
                  <a:srgbClr val="FFFFFF"/>
                </a:solidFill>
                <a:latin typeface="Poppins Medium"/>
                <a:ea typeface="Poppins Medium"/>
                <a:cs typeface="Poppins Medium"/>
                <a:sym typeface="Poppins Medium"/>
              </a:rPr>
              <a:t>litres</a:t>
            </a:r>
            <a:endParaRPr lang="en-US" sz="2309" b="1" u="none" strike="noStrike" dirty="0">
              <a:solidFill>
                <a:srgbClr val="FFFFFF"/>
              </a:solidFill>
              <a:latin typeface="Poppins Medium"/>
              <a:ea typeface="Poppins Medium"/>
              <a:cs typeface="Poppins Medium"/>
              <a:sym typeface="Poppins Medium"/>
            </a:endParaRPr>
          </a:p>
        </p:txBody>
      </p:sp>
      <p:grpSp>
        <p:nvGrpSpPr>
          <p:cNvPr id="45" name="Group 45"/>
          <p:cNvGrpSpPr/>
          <p:nvPr/>
        </p:nvGrpSpPr>
        <p:grpSpPr>
          <a:xfrm>
            <a:off x="2860293" y="7573309"/>
            <a:ext cx="1922536" cy="387306"/>
            <a:chOff x="0" y="0"/>
            <a:chExt cx="506347" cy="102006"/>
          </a:xfrm>
        </p:grpSpPr>
        <p:sp>
          <p:nvSpPr>
            <p:cNvPr id="46" name="Freeform 46"/>
            <p:cNvSpPr/>
            <p:nvPr/>
          </p:nvSpPr>
          <p:spPr>
            <a:xfrm>
              <a:off x="0" y="0"/>
              <a:ext cx="506347" cy="102006"/>
            </a:xfrm>
            <a:custGeom>
              <a:avLst/>
              <a:gdLst/>
              <a:ahLst/>
              <a:cxnLst/>
              <a:rect l="l" t="t" r="r" b="b"/>
              <a:pathLst>
                <a:path w="506347" h="102006">
                  <a:moveTo>
                    <a:pt x="51003" y="0"/>
                  </a:moveTo>
                  <a:lnTo>
                    <a:pt x="455344" y="0"/>
                  </a:lnTo>
                  <a:cubicBezTo>
                    <a:pt x="468871" y="0"/>
                    <a:pt x="481843" y="5374"/>
                    <a:pt x="491408" y="14939"/>
                  </a:cubicBezTo>
                  <a:cubicBezTo>
                    <a:pt x="500973" y="24503"/>
                    <a:pt x="506347" y="37476"/>
                    <a:pt x="506347" y="51003"/>
                  </a:cubicBezTo>
                  <a:lnTo>
                    <a:pt x="506347" y="51003"/>
                  </a:lnTo>
                  <a:cubicBezTo>
                    <a:pt x="506347" y="79172"/>
                    <a:pt x="483512" y="102006"/>
                    <a:pt x="455344" y="102006"/>
                  </a:cubicBezTo>
                  <a:lnTo>
                    <a:pt x="51003" y="102006"/>
                  </a:lnTo>
                  <a:cubicBezTo>
                    <a:pt x="37476" y="102006"/>
                    <a:pt x="24503" y="96633"/>
                    <a:pt x="14939" y="87068"/>
                  </a:cubicBezTo>
                  <a:cubicBezTo>
                    <a:pt x="5374" y="77503"/>
                    <a:pt x="0" y="64530"/>
                    <a:pt x="0" y="51003"/>
                  </a:cubicBezTo>
                  <a:lnTo>
                    <a:pt x="0" y="51003"/>
                  </a:lnTo>
                  <a:cubicBezTo>
                    <a:pt x="0" y="37476"/>
                    <a:pt x="5374" y="24503"/>
                    <a:pt x="14939" y="14939"/>
                  </a:cubicBezTo>
                  <a:cubicBezTo>
                    <a:pt x="24503" y="5374"/>
                    <a:pt x="37476" y="0"/>
                    <a:pt x="51003" y="0"/>
                  </a:cubicBezTo>
                  <a:close/>
                </a:path>
              </a:pathLst>
            </a:custGeom>
            <a:solidFill>
              <a:srgbClr val="0076BF"/>
            </a:solidFill>
          </p:spPr>
          <p:txBody>
            <a:bodyPr/>
            <a:lstStyle/>
            <a:p>
              <a:endParaRPr lang="en-IE"/>
            </a:p>
          </p:txBody>
        </p:sp>
        <p:sp>
          <p:nvSpPr>
            <p:cNvPr id="47" name="TextBox 47"/>
            <p:cNvSpPr txBox="1"/>
            <p:nvPr/>
          </p:nvSpPr>
          <p:spPr>
            <a:xfrm>
              <a:off x="0" y="57150"/>
              <a:ext cx="506347" cy="44856"/>
            </a:xfrm>
            <a:prstGeom prst="rect">
              <a:avLst/>
            </a:prstGeom>
          </p:spPr>
          <p:txBody>
            <a:bodyPr lIns="50800" tIns="50800" rIns="50800" bIns="50800" rtlCol="0" anchor="ctr"/>
            <a:lstStyle/>
            <a:p>
              <a:pPr algn="ctr">
                <a:lnSpc>
                  <a:spcPts val="1840"/>
                </a:lnSpc>
              </a:pPr>
              <a:endParaRPr/>
            </a:p>
          </p:txBody>
        </p:sp>
      </p:grpSp>
      <p:sp>
        <p:nvSpPr>
          <p:cNvPr id="48" name="TextBox 48"/>
          <p:cNvSpPr txBox="1"/>
          <p:nvPr/>
        </p:nvSpPr>
        <p:spPr>
          <a:xfrm>
            <a:off x="2697970" y="7648501"/>
            <a:ext cx="2247181" cy="340755"/>
          </a:xfrm>
          <a:prstGeom prst="rect">
            <a:avLst/>
          </a:prstGeom>
        </p:spPr>
        <p:txBody>
          <a:bodyPr lIns="0" tIns="0" rIns="0" bIns="0" rtlCol="0" anchor="t">
            <a:spAutoFit/>
          </a:bodyPr>
          <a:lstStyle/>
          <a:p>
            <a:pPr marL="0" lvl="0" indent="0" algn="ctr">
              <a:lnSpc>
                <a:spcPts val="2540"/>
              </a:lnSpc>
              <a:spcBef>
                <a:spcPct val="0"/>
              </a:spcBef>
            </a:pPr>
            <a:r>
              <a:rPr lang="en-US" sz="2309" b="1" u="none" strike="noStrike" dirty="0">
                <a:solidFill>
                  <a:srgbClr val="FFFFFF"/>
                </a:solidFill>
                <a:latin typeface="Poppins Medium"/>
                <a:ea typeface="Poppins Medium"/>
                <a:cs typeface="Poppins Medium"/>
                <a:sym typeface="Poppins Medium"/>
              </a:rPr>
              <a:t>375 </a:t>
            </a:r>
            <a:r>
              <a:rPr lang="en-US" sz="2309" b="1" u="none" strike="noStrike" dirty="0" err="1">
                <a:solidFill>
                  <a:srgbClr val="FFFFFF"/>
                </a:solidFill>
                <a:latin typeface="Poppins Medium"/>
                <a:ea typeface="Poppins Medium"/>
                <a:cs typeface="Poppins Medium"/>
                <a:sym typeface="Poppins Medium"/>
              </a:rPr>
              <a:t>litres</a:t>
            </a:r>
            <a:endParaRPr lang="en-US" sz="2309" b="1" u="none" strike="noStrike" dirty="0">
              <a:solidFill>
                <a:srgbClr val="FFFFFF"/>
              </a:solidFill>
              <a:latin typeface="Poppins Medium"/>
              <a:ea typeface="Poppins Medium"/>
              <a:cs typeface="Poppins Medium"/>
              <a:sym typeface="Poppins Medium"/>
            </a:endParaRPr>
          </a:p>
        </p:txBody>
      </p:sp>
      <p:grpSp>
        <p:nvGrpSpPr>
          <p:cNvPr id="49" name="Group 49"/>
          <p:cNvGrpSpPr/>
          <p:nvPr/>
        </p:nvGrpSpPr>
        <p:grpSpPr>
          <a:xfrm>
            <a:off x="2765652" y="6361159"/>
            <a:ext cx="1922536" cy="387306"/>
            <a:chOff x="0" y="0"/>
            <a:chExt cx="506347" cy="102006"/>
          </a:xfrm>
        </p:grpSpPr>
        <p:sp>
          <p:nvSpPr>
            <p:cNvPr id="50" name="Freeform 50"/>
            <p:cNvSpPr/>
            <p:nvPr/>
          </p:nvSpPr>
          <p:spPr>
            <a:xfrm>
              <a:off x="0" y="0"/>
              <a:ext cx="506347" cy="102006"/>
            </a:xfrm>
            <a:custGeom>
              <a:avLst/>
              <a:gdLst/>
              <a:ahLst/>
              <a:cxnLst/>
              <a:rect l="l" t="t" r="r" b="b"/>
              <a:pathLst>
                <a:path w="506347" h="102006">
                  <a:moveTo>
                    <a:pt x="51003" y="0"/>
                  </a:moveTo>
                  <a:lnTo>
                    <a:pt x="455344" y="0"/>
                  </a:lnTo>
                  <a:cubicBezTo>
                    <a:pt x="468871" y="0"/>
                    <a:pt x="481843" y="5374"/>
                    <a:pt x="491408" y="14939"/>
                  </a:cubicBezTo>
                  <a:cubicBezTo>
                    <a:pt x="500973" y="24503"/>
                    <a:pt x="506347" y="37476"/>
                    <a:pt x="506347" y="51003"/>
                  </a:cubicBezTo>
                  <a:lnTo>
                    <a:pt x="506347" y="51003"/>
                  </a:lnTo>
                  <a:cubicBezTo>
                    <a:pt x="506347" y="79172"/>
                    <a:pt x="483512" y="102006"/>
                    <a:pt x="455344" y="102006"/>
                  </a:cubicBezTo>
                  <a:lnTo>
                    <a:pt x="51003" y="102006"/>
                  </a:lnTo>
                  <a:cubicBezTo>
                    <a:pt x="37476" y="102006"/>
                    <a:pt x="24503" y="96633"/>
                    <a:pt x="14939" y="87068"/>
                  </a:cubicBezTo>
                  <a:cubicBezTo>
                    <a:pt x="5374" y="77503"/>
                    <a:pt x="0" y="64530"/>
                    <a:pt x="0" y="51003"/>
                  </a:cubicBezTo>
                  <a:lnTo>
                    <a:pt x="0" y="51003"/>
                  </a:lnTo>
                  <a:cubicBezTo>
                    <a:pt x="0" y="37476"/>
                    <a:pt x="5374" y="24503"/>
                    <a:pt x="14939" y="14939"/>
                  </a:cubicBezTo>
                  <a:cubicBezTo>
                    <a:pt x="24503" y="5374"/>
                    <a:pt x="37476" y="0"/>
                    <a:pt x="51003" y="0"/>
                  </a:cubicBezTo>
                  <a:close/>
                </a:path>
              </a:pathLst>
            </a:custGeom>
            <a:solidFill>
              <a:srgbClr val="0076BF"/>
            </a:solidFill>
          </p:spPr>
          <p:txBody>
            <a:bodyPr/>
            <a:lstStyle/>
            <a:p>
              <a:endParaRPr lang="en-IE"/>
            </a:p>
          </p:txBody>
        </p:sp>
        <p:sp>
          <p:nvSpPr>
            <p:cNvPr id="51" name="TextBox 51"/>
            <p:cNvSpPr txBox="1"/>
            <p:nvPr/>
          </p:nvSpPr>
          <p:spPr>
            <a:xfrm>
              <a:off x="0" y="57150"/>
              <a:ext cx="506347" cy="44856"/>
            </a:xfrm>
            <a:prstGeom prst="rect">
              <a:avLst/>
            </a:prstGeom>
          </p:spPr>
          <p:txBody>
            <a:bodyPr lIns="50800" tIns="50800" rIns="50800" bIns="50800" rtlCol="0" anchor="ctr"/>
            <a:lstStyle/>
            <a:p>
              <a:pPr algn="ctr">
                <a:lnSpc>
                  <a:spcPts val="1840"/>
                </a:lnSpc>
              </a:pPr>
              <a:endParaRPr/>
            </a:p>
          </p:txBody>
        </p:sp>
      </p:grpSp>
      <p:sp>
        <p:nvSpPr>
          <p:cNvPr id="52" name="TextBox 52"/>
          <p:cNvSpPr txBox="1"/>
          <p:nvPr/>
        </p:nvSpPr>
        <p:spPr>
          <a:xfrm>
            <a:off x="2606378" y="6430454"/>
            <a:ext cx="2247181" cy="340755"/>
          </a:xfrm>
          <a:prstGeom prst="rect">
            <a:avLst/>
          </a:prstGeom>
        </p:spPr>
        <p:txBody>
          <a:bodyPr lIns="0" tIns="0" rIns="0" bIns="0" rtlCol="0" anchor="t">
            <a:spAutoFit/>
          </a:bodyPr>
          <a:lstStyle/>
          <a:p>
            <a:pPr marL="0" lvl="0" indent="0" algn="ctr">
              <a:lnSpc>
                <a:spcPts val="2540"/>
              </a:lnSpc>
              <a:spcBef>
                <a:spcPct val="0"/>
              </a:spcBef>
            </a:pPr>
            <a:r>
              <a:rPr lang="en-US" sz="2309" b="1" u="none" strike="noStrike" dirty="0">
                <a:solidFill>
                  <a:srgbClr val="FFFFFF"/>
                </a:solidFill>
                <a:latin typeface="Poppins Medium"/>
                <a:ea typeface="Poppins Medium"/>
                <a:cs typeface="Poppins Medium"/>
                <a:sym typeface="Poppins Medium"/>
              </a:rPr>
              <a:t>7,250 </a:t>
            </a:r>
            <a:r>
              <a:rPr lang="en-US" sz="2309" b="1" u="none" strike="noStrike" dirty="0" err="1">
                <a:solidFill>
                  <a:srgbClr val="FFFFFF"/>
                </a:solidFill>
                <a:latin typeface="Poppins Medium"/>
                <a:ea typeface="Poppins Medium"/>
                <a:cs typeface="Poppins Medium"/>
                <a:sym typeface="Poppins Medium"/>
              </a:rPr>
              <a:t>litres</a:t>
            </a:r>
            <a:endParaRPr lang="en-US" sz="2309" b="1" u="none" strike="noStrike" dirty="0">
              <a:solidFill>
                <a:srgbClr val="FFFFFF"/>
              </a:solidFill>
              <a:latin typeface="Poppins Medium"/>
              <a:ea typeface="Poppins Medium"/>
              <a:cs typeface="Poppins Medium"/>
              <a:sym typeface="Poppins Medium"/>
            </a:endParaRPr>
          </a:p>
        </p:txBody>
      </p:sp>
      <p:sp>
        <p:nvSpPr>
          <p:cNvPr id="53" name="TextBox 53"/>
          <p:cNvSpPr txBox="1"/>
          <p:nvPr/>
        </p:nvSpPr>
        <p:spPr>
          <a:xfrm>
            <a:off x="14166001" y="3542802"/>
            <a:ext cx="2247181" cy="340755"/>
          </a:xfrm>
          <a:prstGeom prst="rect">
            <a:avLst/>
          </a:prstGeom>
        </p:spPr>
        <p:txBody>
          <a:bodyPr lIns="0" tIns="0" rIns="0" bIns="0" rtlCol="0" anchor="t">
            <a:spAutoFit/>
          </a:bodyPr>
          <a:lstStyle/>
          <a:p>
            <a:pPr marL="0" lvl="0" indent="0" algn="ctr">
              <a:lnSpc>
                <a:spcPts val="2540"/>
              </a:lnSpc>
              <a:spcBef>
                <a:spcPct val="0"/>
              </a:spcBef>
            </a:pPr>
            <a:r>
              <a:rPr lang="en-US" sz="2309" b="1" u="none" strike="noStrike" dirty="0">
                <a:solidFill>
                  <a:srgbClr val="FFFFFF"/>
                </a:solidFill>
                <a:latin typeface="Poppins Medium"/>
                <a:ea typeface="Poppins Medium"/>
                <a:cs typeface="Poppins Medium"/>
                <a:sym typeface="Poppins Medium"/>
              </a:rPr>
              <a:t>250 </a:t>
            </a:r>
            <a:r>
              <a:rPr lang="en-US" sz="2309" b="1" u="none" strike="noStrike" dirty="0" err="1">
                <a:solidFill>
                  <a:srgbClr val="FFFFFF"/>
                </a:solidFill>
                <a:latin typeface="Poppins Medium"/>
                <a:ea typeface="Poppins Medium"/>
                <a:cs typeface="Poppins Medium"/>
                <a:sym typeface="Poppins Medium"/>
              </a:rPr>
              <a:t>litres</a:t>
            </a:r>
            <a:endParaRPr lang="en-US" sz="2309" b="1" u="none" strike="noStrike" dirty="0">
              <a:solidFill>
                <a:srgbClr val="FFFFFF"/>
              </a:solidFill>
              <a:latin typeface="Poppins Medium"/>
              <a:ea typeface="Poppins Medium"/>
              <a:cs typeface="Poppins Medium"/>
              <a:sym typeface="Poppins Medium"/>
            </a:endParaRPr>
          </a:p>
        </p:txBody>
      </p:sp>
      <p:grpSp>
        <p:nvGrpSpPr>
          <p:cNvPr id="54" name="Group 54"/>
          <p:cNvGrpSpPr/>
          <p:nvPr/>
        </p:nvGrpSpPr>
        <p:grpSpPr>
          <a:xfrm>
            <a:off x="14338814" y="4862166"/>
            <a:ext cx="1922536" cy="387306"/>
            <a:chOff x="0" y="0"/>
            <a:chExt cx="506347" cy="102006"/>
          </a:xfrm>
        </p:grpSpPr>
        <p:sp>
          <p:nvSpPr>
            <p:cNvPr id="55" name="Freeform 55"/>
            <p:cNvSpPr/>
            <p:nvPr/>
          </p:nvSpPr>
          <p:spPr>
            <a:xfrm>
              <a:off x="0" y="0"/>
              <a:ext cx="506347" cy="102006"/>
            </a:xfrm>
            <a:custGeom>
              <a:avLst/>
              <a:gdLst/>
              <a:ahLst/>
              <a:cxnLst/>
              <a:rect l="l" t="t" r="r" b="b"/>
              <a:pathLst>
                <a:path w="506347" h="102006">
                  <a:moveTo>
                    <a:pt x="51003" y="0"/>
                  </a:moveTo>
                  <a:lnTo>
                    <a:pt x="455344" y="0"/>
                  </a:lnTo>
                  <a:cubicBezTo>
                    <a:pt x="468871" y="0"/>
                    <a:pt x="481843" y="5374"/>
                    <a:pt x="491408" y="14939"/>
                  </a:cubicBezTo>
                  <a:cubicBezTo>
                    <a:pt x="500973" y="24503"/>
                    <a:pt x="506347" y="37476"/>
                    <a:pt x="506347" y="51003"/>
                  </a:cubicBezTo>
                  <a:lnTo>
                    <a:pt x="506347" y="51003"/>
                  </a:lnTo>
                  <a:cubicBezTo>
                    <a:pt x="506347" y="79172"/>
                    <a:pt x="483512" y="102006"/>
                    <a:pt x="455344" y="102006"/>
                  </a:cubicBezTo>
                  <a:lnTo>
                    <a:pt x="51003" y="102006"/>
                  </a:lnTo>
                  <a:cubicBezTo>
                    <a:pt x="37476" y="102006"/>
                    <a:pt x="24503" y="96633"/>
                    <a:pt x="14939" y="87068"/>
                  </a:cubicBezTo>
                  <a:cubicBezTo>
                    <a:pt x="5374" y="77503"/>
                    <a:pt x="0" y="64530"/>
                    <a:pt x="0" y="51003"/>
                  </a:cubicBezTo>
                  <a:lnTo>
                    <a:pt x="0" y="51003"/>
                  </a:lnTo>
                  <a:cubicBezTo>
                    <a:pt x="0" y="37476"/>
                    <a:pt x="5374" y="24503"/>
                    <a:pt x="14939" y="14939"/>
                  </a:cubicBezTo>
                  <a:cubicBezTo>
                    <a:pt x="24503" y="5374"/>
                    <a:pt x="37476" y="0"/>
                    <a:pt x="51003" y="0"/>
                  </a:cubicBezTo>
                  <a:close/>
                </a:path>
              </a:pathLst>
            </a:custGeom>
            <a:solidFill>
              <a:srgbClr val="03A64A"/>
            </a:solidFill>
          </p:spPr>
          <p:txBody>
            <a:bodyPr/>
            <a:lstStyle/>
            <a:p>
              <a:endParaRPr lang="en-IE"/>
            </a:p>
          </p:txBody>
        </p:sp>
        <p:sp>
          <p:nvSpPr>
            <p:cNvPr id="56" name="TextBox 56"/>
            <p:cNvSpPr txBox="1"/>
            <p:nvPr/>
          </p:nvSpPr>
          <p:spPr>
            <a:xfrm>
              <a:off x="0" y="57150"/>
              <a:ext cx="506347" cy="44856"/>
            </a:xfrm>
            <a:prstGeom prst="rect">
              <a:avLst/>
            </a:prstGeom>
          </p:spPr>
          <p:txBody>
            <a:bodyPr lIns="50800" tIns="50800" rIns="50800" bIns="50800" rtlCol="0" anchor="ctr"/>
            <a:lstStyle/>
            <a:p>
              <a:pPr algn="ctr">
                <a:lnSpc>
                  <a:spcPts val="1840"/>
                </a:lnSpc>
              </a:pPr>
              <a:endParaRPr/>
            </a:p>
          </p:txBody>
        </p:sp>
      </p:grpSp>
      <p:sp>
        <p:nvSpPr>
          <p:cNvPr id="57" name="TextBox 57"/>
          <p:cNvSpPr txBox="1"/>
          <p:nvPr/>
        </p:nvSpPr>
        <p:spPr>
          <a:xfrm>
            <a:off x="14176491" y="4932170"/>
            <a:ext cx="2247181" cy="340755"/>
          </a:xfrm>
          <a:prstGeom prst="rect">
            <a:avLst/>
          </a:prstGeom>
        </p:spPr>
        <p:txBody>
          <a:bodyPr lIns="0" tIns="0" rIns="0" bIns="0" rtlCol="0" anchor="t">
            <a:spAutoFit/>
          </a:bodyPr>
          <a:lstStyle/>
          <a:p>
            <a:pPr marL="0" lvl="0" indent="0" algn="ctr">
              <a:lnSpc>
                <a:spcPts val="2540"/>
              </a:lnSpc>
              <a:spcBef>
                <a:spcPct val="0"/>
              </a:spcBef>
            </a:pPr>
            <a:r>
              <a:rPr lang="en-US" sz="2309" b="1" u="none" strike="noStrike" dirty="0">
                <a:solidFill>
                  <a:srgbClr val="FFFFFF"/>
                </a:solidFill>
                <a:latin typeface="Poppins Medium"/>
                <a:ea typeface="Poppins Medium"/>
                <a:cs typeface="Poppins Medium"/>
                <a:sym typeface="Poppins Medium"/>
              </a:rPr>
              <a:t>2,498 </a:t>
            </a:r>
            <a:r>
              <a:rPr lang="en-US" sz="2309" b="1" u="none" strike="noStrike" dirty="0" err="1">
                <a:solidFill>
                  <a:srgbClr val="FFFFFF"/>
                </a:solidFill>
                <a:latin typeface="Poppins Medium"/>
                <a:ea typeface="Poppins Medium"/>
                <a:cs typeface="Poppins Medium"/>
                <a:sym typeface="Poppins Medium"/>
              </a:rPr>
              <a:t>litres</a:t>
            </a:r>
            <a:endParaRPr lang="en-US" sz="2309" b="1" u="none" strike="noStrike" dirty="0">
              <a:solidFill>
                <a:srgbClr val="FFFFFF"/>
              </a:solidFill>
              <a:latin typeface="Poppins Medium"/>
              <a:ea typeface="Poppins Medium"/>
              <a:cs typeface="Poppins Medium"/>
              <a:sym typeface="Poppins Medium"/>
            </a:endParaRPr>
          </a:p>
        </p:txBody>
      </p:sp>
      <p:grpSp>
        <p:nvGrpSpPr>
          <p:cNvPr id="58" name="Group 58"/>
          <p:cNvGrpSpPr/>
          <p:nvPr/>
        </p:nvGrpSpPr>
        <p:grpSpPr>
          <a:xfrm>
            <a:off x="14282348" y="7647859"/>
            <a:ext cx="1922536" cy="387306"/>
            <a:chOff x="0" y="0"/>
            <a:chExt cx="506347" cy="102006"/>
          </a:xfrm>
        </p:grpSpPr>
        <p:sp>
          <p:nvSpPr>
            <p:cNvPr id="59" name="Freeform 59"/>
            <p:cNvSpPr/>
            <p:nvPr/>
          </p:nvSpPr>
          <p:spPr>
            <a:xfrm>
              <a:off x="0" y="0"/>
              <a:ext cx="506347" cy="102006"/>
            </a:xfrm>
            <a:custGeom>
              <a:avLst/>
              <a:gdLst/>
              <a:ahLst/>
              <a:cxnLst/>
              <a:rect l="l" t="t" r="r" b="b"/>
              <a:pathLst>
                <a:path w="506347" h="102006">
                  <a:moveTo>
                    <a:pt x="51003" y="0"/>
                  </a:moveTo>
                  <a:lnTo>
                    <a:pt x="455344" y="0"/>
                  </a:lnTo>
                  <a:cubicBezTo>
                    <a:pt x="468871" y="0"/>
                    <a:pt x="481843" y="5374"/>
                    <a:pt x="491408" y="14939"/>
                  </a:cubicBezTo>
                  <a:cubicBezTo>
                    <a:pt x="500973" y="24503"/>
                    <a:pt x="506347" y="37476"/>
                    <a:pt x="506347" y="51003"/>
                  </a:cubicBezTo>
                  <a:lnTo>
                    <a:pt x="506347" y="51003"/>
                  </a:lnTo>
                  <a:cubicBezTo>
                    <a:pt x="506347" y="79172"/>
                    <a:pt x="483512" y="102006"/>
                    <a:pt x="455344" y="102006"/>
                  </a:cubicBezTo>
                  <a:lnTo>
                    <a:pt x="51003" y="102006"/>
                  </a:lnTo>
                  <a:cubicBezTo>
                    <a:pt x="37476" y="102006"/>
                    <a:pt x="24503" y="96633"/>
                    <a:pt x="14939" y="87068"/>
                  </a:cubicBezTo>
                  <a:cubicBezTo>
                    <a:pt x="5374" y="77503"/>
                    <a:pt x="0" y="64530"/>
                    <a:pt x="0" y="51003"/>
                  </a:cubicBezTo>
                  <a:lnTo>
                    <a:pt x="0" y="51003"/>
                  </a:lnTo>
                  <a:cubicBezTo>
                    <a:pt x="0" y="37476"/>
                    <a:pt x="5374" y="24503"/>
                    <a:pt x="14939" y="14939"/>
                  </a:cubicBezTo>
                  <a:cubicBezTo>
                    <a:pt x="24503" y="5374"/>
                    <a:pt x="37476" y="0"/>
                    <a:pt x="51003" y="0"/>
                  </a:cubicBezTo>
                  <a:close/>
                </a:path>
              </a:pathLst>
            </a:custGeom>
            <a:solidFill>
              <a:srgbClr val="03A64A"/>
            </a:solidFill>
          </p:spPr>
          <p:txBody>
            <a:bodyPr/>
            <a:lstStyle/>
            <a:p>
              <a:endParaRPr lang="en-IE"/>
            </a:p>
          </p:txBody>
        </p:sp>
        <p:sp>
          <p:nvSpPr>
            <p:cNvPr id="60" name="TextBox 60"/>
            <p:cNvSpPr txBox="1"/>
            <p:nvPr/>
          </p:nvSpPr>
          <p:spPr>
            <a:xfrm>
              <a:off x="0" y="57150"/>
              <a:ext cx="506347" cy="44856"/>
            </a:xfrm>
            <a:prstGeom prst="rect">
              <a:avLst/>
            </a:prstGeom>
          </p:spPr>
          <p:txBody>
            <a:bodyPr lIns="50800" tIns="50800" rIns="50800" bIns="50800" rtlCol="0" anchor="ctr"/>
            <a:lstStyle/>
            <a:p>
              <a:pPr algn="ctr">
                <a:lnSpc>
                  <a:spcPts val="1840"/>
                </a:lnSpc>
              </a:pPr>
              <a:endParaRPr/>
            </a:p>
          </p:txBody>
        </p:sp>
      </p:grpSp>
      <p:sp>
        <p:nvSpPr>
          <p:cNvPr id="61" name="TextBox 61"/>
          <p:cNvSpPr txBox="1"/>
          <p:nvPr/>
        </p:nvSpPr>
        <p:spPr>
          <a:xfrm>
            <a:off x="14528968" y="7722774"/>
            <a:ext cx="1429295" cy="340755"/>
          </a:xfrm>
          <a:prstGeom prst="rect">
            <a:avLst/>
          </a:prstGeom>
        </p:spPr>
        <p:txBody>
          <a:bodyPr lIns="0" tIns="0" rIns="0" bIns="0" rtlCol="0" anchor="t">
            <a:spAutoFit/>
          </a:bodyPr>
          <a:lstStyle/>
          <a:p>
            <a:pPr marL="0" lvl="0" indent="0" algn="ctr">
              <a:lnSpc>
                <a:spcPts val="2540"/>
              </a:lnSpc>
              <a:spcBef>
                <a:spcPct val="0"/>
              </a:spcBef>
            </a:pPr>
            <a:r>
              <a:rPr lang="en-US" sz="2309" b="1" u="none" strike="noStrike" dirty="0">
                <a:solidFill>
                  <a:srgbClr val="FFFFFF"/>
                </a:solidFill>
                <a:latin typeface="Poppins Medium"/>
                <a:ea typeface="Poppins Medium"/>
                <a:cs typeface="Poppins Medium"/>
                <a:sym typeface="Poppins Medium"/>
              </a:rPr>
              <a:t>98 </a:t>
            </a:r>
            <a:r>
              <a:rPr lang="en-US" sz="2309" b="1" u="none" strike="noStrike" dirty="0" err="1">
                <a:solidFill>
                  <a:srgbClr val="FFFFFF"/>
                </a:solidFill>
                <a:latin typeface="Poppins Medium"/>
                <a:ea typeface="Poppins Medium"/>
                <a:cs typeface="Poppins Medium"/>
                <a:sym typeface="Poppins Medium"/>
              </a:rPr>
              <a:t>litres</a:t>
            </a:r>
            <a:endParaRPr lang="en-US" sz="2309" b="1" u="none" strike="noStrike" dirty="0">
              <a:solidFill>
                <a:srgbClr val="FFFFFF"/>
              </a:solidFill>
              <a:latin typeface="Poppins Medium"/>
              <a:ea typeface="Poppins Medium"/>
              <a:cs typeface="Poppins Medium"/>
              <a:sym typeface="Poppins Medium"/>
            </a:endParaRPr>
          </a:p>
        </p:txBody>
      </p:sp>
      <p:sp>
        <p:nvSpPr>
          <p:cNvPr id="62" name="TextBox 62"/>
          <p:cNvSpPr txBox="1"/>
          <p:nvPr/>
        </p:nvSpPr>
        <p:spPr>
          <a:xfrm>
            <a:off x="1028700" y="1171575"/>
            <a:ext cx="14181504" cy="1990726"/>
          </a:xfrm>
          <a:prstGeom prst="rect">
            <a:avLst/>
          </a:prstGeom>
        </p:spPr>
        <p:txBody>
          <a:bodyPr lIns="0" tIns="0" rIns="0" bIns="0" rtlCol="0" anchor="t">
            <a:spAutoFit/>
          </a:bodyPr>
          <a:lstStyle/>
          <a:p>
            <a:pPr marL="0" lvl="0" indent="0" algn="l">
              <a:lnSpc>
                <a:spcPts val="7200"/>
              </a:lnSpc>
              <a:spcBef>
                <a:spcPct val="0"/>
              </a:spcBef>
            </a:pPr>
            <a:r>
              <a:rPr lang="en-US" sz="8000" b="1" spc="-40">
                <a:solidFill>
                  <a:srgbClr val="C41188"/>
                </a:solidFill>
                <a:latin typeface="Poppins Bold"/>
                <a:ea typeface="Poppins Bold"/>
                <a:cs typeface="Poppins Bold"/>
                <a:sym typeface="Poppins Bold"/>
              </a:rPr>
              <a:t>How Much Water is Hiding in Your Stuff?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590101" y="3660673"/>
            <a:ext cx="7330808" cy="4810843"/>
            <a:chOff x="0" y="0"/>
            <a:chExt cx="812800" cy="533400"/>
          </a:xfrm>
        </p:grpSpPr>
        <p:sp>
          <p:nvSpPr>
            <p:cNvPr id="3" name="Freeform 3"/>
            <p:cNvSpPr/>
            <p:nvPr/>
          </p:nvSpPr>
          <p:spPr>
            <a:xfrm>
              <a:off x="0" y="0"/>
              <a:ext cx="812800" cy="533400"/>
            </a:xfrm>
            <a:custGeom>
              <a:avLst/>
              <a:gdLst/>
              <a:ahLst/>
              <a:cxnLst/>
              <a:rect l="l" t="t" r="r" b="b"/>
              <a:pathLst>
                <a:path w="812800" h="533400">
                  <a:moveTo>
                    <a:pt x="461490" y="0"/>
                  </a:moveTo>
                  <a:cubicBezTo>
                    <a:pt x="470405" y="0"/>
                    <a:pt x="479374" y="0"/>
                    <a:pt x="488272" y="0"/>
                  </a:cubicBezTo>
                  <a:cubicBezTo>
                    <a:pt x="559210" y="8909"/>
                    <a:pt x="603543" y="38564"/>
                    <a:pt x="623736" y="87090"/>
                  </a:cubicBezTo>
                  <a:cubicBezTo>
                    <a:pt x="742003" y="80618"/>
                    <a:pt x="827989" y="172373"/>
                    <a:pt x="775586" y="262426"/>
                  </a:cubicBezTo>
                  <a:cubicBezTo>
                    <a:pt x="793012" y="281349"/>
                    <a:pt x="807550" y="302517"/>
                    <a:pt x="812800" y="330926"/>
                  </a:cubicBezTo>
                  <a:cubicBezTo>
                    <a:pt x="812800" y="339065"/>
                    <a:pt x="812800" y="347184"/>
                    <a:pt x="812800" y="355321"/>
                  </a:cubicBezTo>
                  <a:cubicBezTo>
                    <a:pt x="797154" y="427627"/>
                    <a:pt x="729827" y="476486"/>
                    <a:pt x="619295" y="463333"/>
                  </a:cubicBezTo>
                  <a:cubicBezTo>
                    <a:pt x="590856" y="500459"/>
                    <a:pt x="540252" y="537638"/>
                    <a:pt x="461507" y="533008"/>
                  </a:cubicBezTo>
                  <a:cubicBezTo>
                    <a:pt x="420804" y="530570"/>
                    <a:pt x="392488" y="516453"/>
                    <a:pt x="367697" y="499302"/>
                  </a:cubicBezTo>
                  <a:cubicBezTo>
                    <a:pt x="341584" y="513559"/>
                    <a:pt x="313304" y="524747"/>
                    <a:pt x="272443" y="524871"/>
                  </a:cubicBezTo>
                  <a:cubicBezTo>
                    <a:pt x="177910" y="525082"/>
                    <a:pt x="114672" y="470155"/>
                    <a:pt x="113139" y="394815"/>
                  </a:cubicBezTo>
                  <a:cubicBezTo>
                    <a:pt x="52367" y="377190"/>
                    <a:pt x="11206" y="344291"/>
                    <a:pt x="0" y="287995"/>
                  </a:cubicBezTo>
                  <a:cubicBezTo>
                    <a:pt x="0" y="279858"/>
                    <a:pt x="0" y="271704"/>
                    <a:pt x="0" y="263601"/>
                  </a:cubicBezTo>
                  <a:cubicBezTo>
                    <a:pt x="12369" y="207816"/>
                    <a:pt x="51292" y="172776"/>
                    <a:pt x="116099" y="157922"/>
                  </a:cubicBezTo>
                  <a:cubicBezTo>
                    <a:pt x="112205" y="63818"/>
                    <a:pt x="241837" y="5016"/>
                    <a:pt x="348333" y="46474"/>
                  </a:cubicBezTo>
                  <a:cubicBezTo>
                    <a:pt x="373689" y="25973"/>
                    <a:pt x="409562" y="3613"/>
                    <a:pt x="461490" y="0"/>
                  </a:cubicBezTo>
                  <a:close/>
                </a:path>
              </a:pathLst>
            </a:custGeom>
            <a:solidFill>
              <a:srgbClr val="EDE7DD"/>
            </a:solidFill>
          </p:spPr>
          <p:txBody>
            <a:bodyPr/>
            <a:lstStyle/>
            <a:p>
              <a:endParaRPr lang="en-IE"/>
            </a:p>
          </p:txBody>
        </p:sp>
        <p:sp>
          <p:nvSpPr>
            <p:cNvPr id="4" name="TextBox 4"/>
            <p:cNvSpPr txBox="1"/>
            <p:nvPr/>
          </p:nvSpPr>
          <p:spPr>
            <a:xfrm>
              <a:off x="38100" y="146050"/>
              <a:ext cx="736600" cy="311150"/>
            </a:xfrm>
            <a:prstGeom prst="rect">
              <a:avLst/>
            </a:prstGeom>
          </p:spPr>
          <p:txBody>
            <a:bodyPr lIns="48712" tIns="48712" rIns="48712" bIns="48712" rtlCol="0" anchor="ctr"/>
            <a:lstStyle/>
            <a:p>
              <a:pPr algn="ctr">
                <a:lnSpc>
                  <a:spcPts val="1840"/>
                </a:lnSpc>
              </a:pPr>
              <a:endParaRPr/>
            </a:p>
          </p:txBody>
        </p:sp>
      </p:grpSp>
      <p:sp>
        <p:nvSpPr>
          <p:cNvPr id="5" name="Freeform 5"/>
          <p:cNvSpPr/>
          <p:nvPr/>
        </p:nvSpPr>
        <p:spPr>
          <a:xfrm rot="-1312730">
            <a:off x="7624424" y="6925928"/>
            <a:ext cx="469677" cy="533724"/>
          </a:xfrm>
          <a:custGeom>
            <a:avLst/>
            <a:gdLst/>
            <a:ahLst/>
            <a:cxnLst/>
            <a:rect l="l" t="t" r="r" b="b"/>
            <a:pathLst>
              <a:path w="469677" h="533724">
                <a:moveTo>
                  <a:pt x="0" y="0"/>
                </a:moveTo>
                <a:lnTo>
                  <a:pt x="469677" y="0"/>
                </a:lnTo>
                <a:lnTo>
                  <a:pt x="469677" y="533724"/>
                </a:lnTo>
                <a:lnTo>
                  <a:pt x="0" y="5337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6" name="Freeform 6"/>
          <p:cNvSpPr/>
          <p:nvPr/>
        </p:nvSpPr>
        <p:spPr>
          <a:xfrm rot="-1312730">
            <a:off x="8086400" y="6740413"/>
            <a:ext cx="469677" cy="533724"/>
          </a:xfrm>
          <a:custGeom>
            <a:avLst/>
            <a:gdLst/>
            <a:ahLst/>
            <a:cxnLst/>
            <a:rect l="l" t="t" r="r" b="b"/>
            <a:pathLst>
              <a:path w="469677" h="533724">
                <a:moveTo>
                  <a:pt x="0" y="0"/>
                </a:moveTo>
                <a:lnTo>
                  <a:pt x="469678" y="0"/>
                </a:lnTo>
                <a:lnTo>
                  <a:pt x="469678" y="533724"/>
                </a:lnTo>
                <a:lnTo>
                  <a:pt x="0" y="53372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7" name="Freeform 7"/>
          <p:cNvSpPr/>
          <p:nvPr/>
        </p:nvSpPr>
        <p:spPr>
          <a:xfrm>
            <a:off x="11184503" y="4592395"/>
            <a:ext cx="1002115" cy="1473699"/>
          </a:xfrm>
          <a:custGeom>
            <a:avLst/>
            <a:gdLst/>
            <a:ahLst/>
            <a:cxnLst/>
            <a:rect l="l" t="t" r="r" b="b"/>
            <a:pathLst>
              <a:path w="1002115" h="1473699">
                <a:moveTo>
                  <a:pt x="0" y="0"/>
                </a:moveTo>
                <a:lnTo>
                  <a:pt x="1002116" y="0"/>
                </a:lnTo>
                <a:lnTo>
                  <a:pt x="1002116" y="1473699"/>
                </a:lnTo>
                <a:lnTo>
                  <a:pt x="0" y="147369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IE"/>
          </a:p>
        </p:txBody>
      </p:sp>
      <p:sp>
        <p:nvSpPr>
          <p:cNvPr id="8" name="Freeform 8"/>
          <p:cNvSpPr/>
          <p:nvPr/>
        </p:nvSpPr>
        <p:spPr>
          <a:xfrm>
            <a:off x="6154536" y="5392081"/>
            <a:ext cx="1645493" cy="1365759"/>
          </a:xfrm>
          <a:custGeom>
            <a:avLst/>
            <a:gdLst/>
            <a:ahLst/>
            <a:cxnLst/>
            <a:rect l="l" t="t" r="r" b="b"/>
            <a:pathLst>
              <a:path w="1645493" h="1365759">
                <a:moveTo>
                  <a:pt x="0" y="0"/>
                </a:moveTo>
                <a:lnTo>
                  <a:pt x="1645493" y="0"/>
                </a:lnTo>
                <a:lnTo>
                  <a:pt x="1645493" y="1365759"/>
                </a:lnTo>
                <a:lnTo>
                  <a:pt x="0" y="136575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IE"/>
          </a:p>
        </p:txBody>
      </p:sp>
      <p:sp>
        <p:nvSpPr>
          <p:cNvPr id="9" name="Freeform 9"/>
          <p:cNvSpPr/>
          <p:nvPr/>
        </p:nvSpPr>
        <p:spPr>
          <a:xfrm rot="710905">
            <a:off x="7327280" y="4138296"/>
            <a:ext cx="429227" cy="1021968"/>
          </a:xfrm>
          <a:custGeom>
            <a:avLst/>
            <a:gdLst/>
            <a:ahLst/>
            <a:cxnLst/>
            <a:rect l="l" t="t" r="r" b="b"/>
            <a:pathLst>
              <a:path w="429227" h="1021968">
                <a:moveTo>
                  <a:pt x="0" y="0"/>
                </a:moveTo>
                <a:lnTo>
                  <a:pt x="429227" y="0"/>
                </a:lnTo>
                <a:lnTo>
                  <a:pt x="429227" y="1021967"/>
                </a:lnTo>
                <a:lnTo>
                  <a:pt x="0" y="1021967"/>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IE"/>
          </a:p>
        </p:txBody>
      </p:sp>
      <p:sp>
        <p:nvSpPr>
          <p:cNvPr id="10" name="Freeform 10"/>
          <p:cNvSpPr/>
          <p:nvPr/>
        </p:nvSpPr>
        <p:spPr>
          <a:xfrm>
            <a:off x="9879244" y="3953010"/>
            <a:ext cx="774775" cy="1076076"/>
          </a:xfrm>
          <a:custGeom>
            <a:avLst/>
            <a:gdLst/>
            <a:ahLst/>
            <a:cxnLst/>
            <a:rect l="l" t="t" r="r" b="b"/>
            <a:pathLst>
              <a:path w="774775" h="1076076">
                <a:moveTo>
                  <a:pt x="0" y="0"/>
                </a:moveTo>
                <a:lnTo>
                  <a:pt x="774775" y="0"/>
                </a:lnTo>
                <a:lnTo>
                  <a:pt x="774775" y="1076077"/>
                </a:lnTo>
                <a:lnTo>
                  <a:pt x="0" y="107607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IE"/>
          </a:p>
        </p:txBody>
      </p:sp>
      <p:sp>
        <p:nvSpPr>
          <p:cNvPr id="11" name="Freeform 11"/>
          <p:cNvSpPr/>
          <p:nvPr/>
        </p:nvSpPr>
        <p:spPr>
          <a:xfrm>
            <a:off x="11256290" y="6142189"/>
            <a:ext cx="1332824" cy="1066259"/>
          </a:xfrm>
          <a:custGeom>
            <a:avLst/>
            <a:gdLst/>
            <a:ahLst/>
            <a:cxnLst/>
            <a:rect l="l" t="t" r="r" b="b"/>
            <a:pathLst>
              <a:path w="1332824" h="1066259">
                <a:moveTo>
                  <a:pt x="0" y="0"/>
                </a:moveTo>
                <a:lnTo>
                  <a:pt x="1332824" y="0"/>
                </a:lnTo>
                <a:lnTo>
                  <a:pt x="1332824" y="1066259"/>
                </a:lnTo>
                <a:lnTo>
                  <a:pt x="0" y="1066259"/>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n-IE"/>
          </a:p>
        </p:txBody>
      </p:sp>
      <p:sp>
        <p:nvSpPr>
          <p:cNvPr id="12" name="Freeform 12"/>
          <p:cNvSpPr/>
          <p:nvPr/>
        </p:nvSpPr>
        <p:spPr>
          <a:xfrm>
            <a:off x="10482018" y="5053443"/>
            <a:ext cx="702485" cy="872652"/>
          </a:xfrm>
          <a:custGeom>
            <a:avLst/>
            <a:gdLst/>
            <a:ahLst/>
            <a:cxnLst/>
            <a:rect l="l" t="t" r="r" b="b"/>
            <a:pathLst>
              <a:path w="702485" h="872652">
                <a:moveTo>
                  <a:pt x="0" y="0"/>
                </a:moveTo>
                <a:lnTo>
                  <a:pt x="702485" y="0"/>
                </a:lnTo>
                <a:lnTo>
                  <a:pt x="702485" y="872653"/>
                </a:lnTo>
                <a:lnTo>
                  <a:pt x="0" y="872653"/>
                </a:lnTo>
                <a:lnTo>
                  <a:pt x="0" y="0"/>
                </a:lnTo>
                <a:close/>
              </a:path>
            </a:pathLst>
          </a:custGeom>
          <a:blipFill>
            <a:blip r:embed="rId9" cstate="email">
              <a:extLst>
                <a:ext uri="{28A0092B-C50C-407E-A947-70E740481C1C}">
                  <a14:useLocalDpi xmlns:a14="http://schemas.microsoft.com/office/drawing/2010/main"/>
                </a:ext>
              </a:extLst>
            </a:blip>
            <a:stretch>
              <a:fillRect/>
            </a:stretch>
          </a:blipFill>
        </p:spPr>
        <p:txBody>
          <a:bodyPr/>
          <a:lstStyle/>
          <a:p>
            <a:endParaRPr lang="en-IE"/>
          </a:p>
        </p:txBody>
      </p:sp>
      <p:sp>
        <p:nvSpPr>
          <p:cNvPr id="13" name="Freeform 13"/>
          <p:cNvSpPr/>
          <p:nvPr/>
        </p:nvSpPr>
        <p:spPr>
          <a:xfrm rot="919006">
            <a:off x="8179330" y="5572861"/>
            <a:ext cx="722361" cy="693466"/>
          </a:xfrm>
          <a:custGeom>
            <a:avLst/>
            <a:gdLst/>
            <a:ahLst/>
            <a:cxnLst/>
            <a:rect l="l" t="t" r="r" b="b"/>
            <a:pathLst>
              <a:path w="722361" h="693466">
                <a:moveTo>
                  <a:pt x="0" y="0"/>
                </a:moveTo>
                <a:lnTo>
                  <a:pt x="722361" y="0"/>
                </a:lnTo>
                <a:lnTo>
                  <a:pt x="722361" y="693466"/>
                </a:lnTo>
                <a:lnTo>
                  <a:pt x="0" y="693466"/>
                </a:lnTo>
                <a:lnTo>
                  <a:pt x="0" y="0"/>
                </a:lnTo>
                <a:close/>
              </a:path>
            </a:pathLst>
          </a:custGeom>
          <a:blipFill>
            <a:blip r:embed="rId10" cstate="email">
              <a:extLst>
                <a:ext uri="{28A0092B-C50C-407E-A947-70E740481C1C}">
                  <a14:useLocalDpi xmlns:a14="http://schemas.microsoft.com/office/drawing/2010/main"/>
                </a:ext>
              </a:extLst>
            </a:blip>
            <a:stretch>
              <a:fillRect/>
            </a:stretch>
          </a:blipFill>
        </p:spPr>
        <p:txBody>
          <a:bodyPr/>
          <a:lstStyle/>
          <a:p>
            <a:endParaRPr lang="en-IE"/>
          </a:p>
        </p:txBody>
      </p:sp>
      <p:sp>
        <p:nvSpPr>
          <p:cNvPr id="14" name="Freeform 14"/>
          <p:cNvSpPr/>
          <p:nvPr/>
        </p:nvSpPr>
        <p:spPr>
          <a:xfrm rot="1123935">
            <a:off x="8015455" y="4118842"/>
            <a:ext cx="1668956" cy="1276751"/>
          </a:xfrm>
          <a:custGeom>
            <a:avLst/>
            <a:gdLst/>
            <a:ahLst/>
            <a:cxnLst/>
            <a:rect l="l" t="t" r="r" b="b"/>
            <a:pathLst>
              <a:path w="1668956" h="1276751">
                <a:moveTo>
                  <a:pt x="0" y="0"/>
                </a:moveTo>
                <a:lnTo>
                  <a:pt x="1668956" y="0"/>
                </a:lnTo>
                <a:lnTo>
                  <a:pt x="1668956" y="1276752"/>
                </a:lnTo>
                <a:lnTo>
                  <a:pt x="0" y="1276752"/>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IE"/>
          </a:p>
        </p:txBody>
      </p:sp>
      <p:sp>
        <p:nvSpPr>
          <p:cNvPr id="15" name="Freeform 15"/>
          <p:cNvSpPr/>
          <p:nvPr/>
        </p:nvSpPr>
        <p:spPr>
          <a:xfrm rot="-701329">
            <a:off x="9448437" y="5572984"/>
            <a:ext cx="861613" cy="392034"/>
          </a:xfrm>
          <a:custGeom>
            <a:avLst/>
            <a:gdLst/>
            <a:ahLst/>
            <a:cxnLst/>
            <a:rect l="l" t="t" r="r" b="b"/>
            <a:pathLst>
              <a:path w="861613" h="392034">
                <a:moveTo>
                  <a:pt x="0" y="0"/>
                </a:moveTo>
                <a:lnTo>
                  <a:pt x="861613" y="0"/>
                </a:lnTo>
                <a:lnTo>
                  <a:pt x="861613" y="392034"/>
                </a:lnTo>
                <a:lnTo>
                  <a:pt x="0" y="392034"/>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IE"/>
          </a:p>
        </p:txBody>
      </p:sp>
      <p:sp>
        <p:nvSpPr>
          <p:cNvPr id="16" name="Freeform 16"/>
          <p:cNvSpPr/>
          <p:nvPr/>
        </p:nvSpPr>
        <p:spPr>
          <a:xfrm>
            <a:off x="2359171" y="7335685"/>
            <a:ext cx="2586040" cy="2519974"/>
          </a:xfrm>
          <a:custGeom>
            <a:avLst/>
            <a:gdLst/>
            <a:ahLst/>
            <a:cxnLst/>
            <a:rect l="l" t="t" r="r" b="b"/>
            <a:pathLst>
              <a:path w="2586040" h="2519974">
                <a:moveTo>
                  <a:pt x="0" y="0"/>
                </a:moveTo>
                <a:lnTo>
                  <a:pt x="2586040" y="0"/>
                </a:lnTo>
                <a:lnTo>
                  <a:pt x="2586040" y="2519974"/>
                </a:lnTo>
                <a:lnTo>
                  <a:pt x="0" y="2519974"/>
                </a:lnTo>
                <a:lnTo>
                  <a:pt x="0" y="0"/>
                </a:lnTo>
                <a:close/>
              </a:path>
            </a:pathLst>
          </a:custGeom>
          <a:blipFill>
            <a:blip r:embed="rId13" cstate="email">
              <a:extLst>
                <a:ext uri="{28A0092B-C50C-407E-A947-70E740481C1C}">
                  <a14:useLocalDpi xmlns:a14="http://schemas.microsoft.com/office/drawing/2010/main"/>
                </a:ext>
              </a:extLst>
            </a:blip>
            <a:stretch>
              <a:fillRect/>
            </a:stretch>
          </a:blipFill>
        </p:spPr>
        <p:txBody>
          <a:bodyPr/>
          <a:lstStyle/>
          <a:p>
            <a:endParaRPr lang="en-IE"/>
          </a:p>
        </p:txBody>
      </p:sp>
      <p:sp>
        <p:nvSpPr>
          <p:cNvPr id="17" name="Freeform 17"/>
          <p:cNvSpPr/>
          <p:nvPr/>
        </p:nvSpPr>
        <p:spPr>
          <a:xfrm>
            <a:off x="13790086" y="7068845"/>
            <a:ext cx="2410593" cy="2786813"/>
          </a:xfrm>
          <a:custGeom>
            <a:avLst/>
            <a:gdLst/>
            <a:ahLst/>
            <a:cxnLst/>
            <a:rect l="l" t="t" r="r" b="b"/>
            <a:pathLst>
              <a:path w="2410593" h="2786813">
                <a:moveTo>
                  <a:pt x="0" y="0"/>
                </a:moveTo>
                <a:lnTo>
                  <a:pt x="2410593" y="0"/>
                </a:lnTo>
                <a:lnTo>
                  <a:pt x="2410593" y="2786814"/>
                </a:lnTo>
                <a:lnTo>
                  <a:pt x="0" y="2786814"/>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IE"/>
          </a:p>
        </p:txBody>
      </p:sp>
      <p:sp>
        <p:nvSpPr>
          <p:cNvPr id="18" name="TextBox 18"/>
          <p:cNvSpPr txBox="1"/>
          <p:nvPr/>
        </p:nvSpPr>
        <p:spPr>
          <a:xfrm rot="-642223">
            <a:off x="13994274" y="7994868"/>
            <a:ext cx="1874139" cy="369109"/>
          </a:xfrm>
          <a:prstGeom prst="rect">
            <a:avLst/>
          </a:prstGeom>
        </p:spPr>
        <p:txBody>
          <a:bodyPr lIns="0" tIns="0" rIns="0" bIns="0" rtlCol="0" anchor="t">
            <a:spAutoFit/>
          </a:bodyPr>
          <a:lstStyle/>
          <a:p>
            <a:pPr algn="l">
              <a:lnSpc>
                <a:spcPts val="2834"/>
              </a:lnSpc>
              <a:spcBef>
                <a:spcPct val="0"/>
              </a:spcBef>
            </a:pPr>
            <a:r>
              <a:rPr lang="en-US" sz="2576" spc="-12">
                <a:solidFill>
                  <a:srgbClr val="FFFFFF"/>
                </a:solidFill>
                <a:latin typeface="Hitchcut"/>
                <a:ea typeface="Hitchcut"/>
                <a:cs typeface="Hitchcut"/>
                <a:sym typeface="Hitchcut"/>
              </a:rPr>
              <a:t>BUY NOW!</a:t>
            </a:r>
          </a:p>
        </p:txBody>
      </p:sp>
      <p:sp>
        <p:nvSpPr>
          <p:cNvPr id="19" name="Freeform 19"/>
          <p:cNvSpPr/>
          <p:nvPr/>
        </p:nvSpPr>
        <p:spPr>
          <a:xfrm flipH="1">
            <a:off x="13790086" y="3891357"/>
            <a:ext cx="2588988" cy="2550153"/>
          </a:xfrm>
          <a:custGeom>
            <a:avLst/>
            <a:gdLst/>
            <a:ahLst/>
            <a:cxnLst/>
            <a:rect l="l" t="t" r="r" b="b"/>
            <a:pathLst>
              <a:path w="2588988" h="2550153">
                <a:moveTo>
                  <a:pt x="2588988" y="0"/>
                </a:moveTo>
                <a:lnTo>
                  <a:pt x="0" y="0"/>
                </a:lnTo>
                <a:lnTo>
                  <a:pt x="0" y="2550153"/>
                </a:lnTo>
                <a:lnTo>
                  <a:pt x="2588988" y="2550153"/>
                </a:lnTo>
                <a:lnTo>
                  <a:pt x="2588988"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IE"/>
          </a:p>
        </p:txBody>
      </p:sp>
      <p:sp>
        <p:nvSpPr>
          <p:cNvPr id="20" name="Freeform 20"/>
          <p:cNvSpPr/>
          <p:nvPr/>
        </p:nvSpPr>
        <p:spPr>
          <a:xfrm>
            <a:off x="4956152" y="4242038"/>
            <a:ext cx="1596837" cy="590830"/>
          </a:xfrm>
          <a:custGeom>
            <a:avLst/>
            <a:gdLst/>
            <a:ahLst/>
            <a:cxnLst/>
            <a:rect l="l" t="t" r="r" b="b"/>
            <a:pathLst>
              <a:path w="1596837" h="590830">
                <a:moveTo>
                  <a:pt x="0" y="0"/>
                </a:moveTo>
                <a:lnTo>
                  <a:pt x="1596837" y="0"/>
                </a:lnTo>
                <a:lnTo>
                  <a:pt x="1596837" y="590830"/>
                </a:lnTo>
                <a:lnTo>
                  <a:pt x="0" y="590830"/>
                </a:lnTo>
                <a:lnTo>
                  <a:pt x="0"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IE"/>
          </a:p>
        </p:txBody>
      </p:sp>
      <p:sp>
        <p:nvSpPr>
          <p:cNvPr id="21" name="Freeform 21"/>
          <p:cNvSpPr/>
          <p:nvPr/>
        </p:nvSpPr>
        <p:spPr>
          <a:xfrm rot="-1162907" flipV="1">
            <a:off x="4998000" y="8300257"/>
            <a:ext cx="1596837" cy="590830"/>
          </a:xfrm>
          <a:custGeom>
            <a:avLst/>
            <a:gdLst/>
            <a:ahLst/>
            <a:cxnLst/>
            <a:rect l="l" t="t" r="r" b="b"/>
            <a:pathLst>
              <a:path w="1596837" h="590830">
                <a:moveTo>
                  <a:pt x="0" y="590830"/>
                </a:moveTo>
                <a:lnTo>
                  <a:pt x="1596837" y="590830"/>
                </a:lnTo>
                <a:lnTo>
                  <a:pt x="1596837" y="0"/>
                </a:lnTo>
                <a:lnTo>
                  <a:pt x="0" y="0"/>
                </a:lnTo>
                <a:lnTo>
                  <a:pt x="0" y="59083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IE"/>
          </a:p>
        </p:txBody>
      </p:sp>
      <p:sp>
        <p:nvSpPr>
          <p:cNvPr id="22" name="Freeform 22"/>
          <p:cNvSpPr/>
          <p:nvPr/>
        </p:nvSpPr>
        <p:spPr>
          <a:xfrm rot="1691775" flipH="1" flipV="1">
            <a:off x="11972017" y="8179052"/>
            <a:ext cx="1596837" cy="590830"/>
          </a:xfrm>
          <a:custGeom>
            <a:avLst/>
            <a:gdLst/>
            <a:ahLst/>
            <a:cxnLst/>
            <a:rect l="l" t="t" r="r" b="b"/>
            <a:pathLst>
              <a:path w="1596837" h="590830">
                <a:moveTo>
                  <a:pt x="1596837" y="590829"/>
                </a:moveTo>
                <a:lnTo>
                  <a:pt x="0" y="590829"/>
                </a:lnTo>
                <a:lnTo>
                  <a:pt x="0" y="0"/>
                </a:lnTo>
                <a:lnTo>
                  <a:pt x="1596837" y="0"/>
                </a:lnTo>
                <a:lnTo>
                  <a:pt x="1596837" y="590829"/>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IE"/>
          </a:p>
        </p:txBody>
      </p:sp>
      <p:sp>
        <p:nvSpPr>
          <p:cNvPr id="23" name="Freeform 23"/>
          <p:cNvSpPr/>
          <p:nvPr/>
        </p:nvSpPr>
        <p:spPr>
          <a:xfrm rot="-302278" flipH="1">
            <a:off x="11993996" y="3960330"/>
            <a:ext cx="1596837" cy="590830"/>
          </a:xfrm>
          <a:custGeom>
            <a:avLst/>
            <a:gdLst/>
            <a:ahLst/>
            <a:cxnLst/>
            <a:rect l="l" t="t" r="r" b="b"/>
            <a:pathLst>
              <a:path w="1596837" h="590830">
                <a:moveTo>
                  <a:pt x="1596837" y="0"/>
                </a:moveTo>
                <a:lnTo>
                  <a:pt x="0" y="0"/>
                </a:lnTo>
                <a:lnTo>
                  <a:pt x="0" y="590830"/>
                </a:lnTo>
                <a:lnTo>
                  <a:pt x="1596837" y="590830"/>
                </a:lnTo>
                <a:lnTo>
                  <a:pt x="1596837"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IE"/>
          </a:p>
        </p:txBody>
      </p:sp>
      <p:sp>
        <p:nvSpPr>
          <p:cNvPr id="24" name="Freeform 24"/>
          <p:cNvSpPr/>
          <p:nvPr/>
        </p:nvSpPr>
        <p:spPr>
          <a:xfrm rot="1295588">
            <a:off x="2738440" y="4050983"/>
            <a:ext cx="1656212" cy="2984165"/>
          </a:xfrm>
          <a:custGeom>
            <a:avLst/>
            <a:gdLst/>
            <a:ahLst/>
            <a:cxnLst/>
            <a:rect l="l" t="t" r="r" b="b"/>
            <a:pathLst>
              <a:path w="1656212" h="2984165">
                <a:moveTo>
                  <a:pt x="0" y="0"/>
                </a:moveTo>
                <a:lnTo>
                  <a:pt x="1656212" y="0"/>
                </a:lnTo>
                <a:lnTo>
                  <a:pt x="1656212" y="2984166"/>
                </a:lnTo>
                <a:lnTo>
                  <a:pt x="0" y="2984166"/>
                </a:lnTo>
                <a:lnTo>
                  <a:pt x="0" y="0"/>
                </a:lnTo>
                <a:close/>
              </a:path>
            </a:pathLst>
          </a:custGeom>
          <a:blipFill>
            <a:blip r:embed="rId17" cstate="email">
              <a:extLst>
                <a:ext uri="{28A0092B-C50C-407E-A947-70E740481C1C}">
                  <a14:useLocalDpi xmlns:a14="http://schemas.microsoft.com/office/drawing/2010/main"/>
                </a:ext>
              </a:extLst>
            </a:blip>
            <a:stretch>
              <a:fillRect/>
            </a:stretch>
          </a:blipFill>
        </p:spPr>
        <p:txBody>
          <a:bodyPr/>
          <a:lstStyle/>
          <a:p>
            <a:endParaRPr lang="en-IE"/>
          </a:p>
        </p:txBody>
      </p:sp>
      <p:sp>
        <p:nvSpPr>
          <p:cNvPr id="25" name="Freeform 25"/>
          <p:cNvSpPr/>
          <p:nvPr/>
        </p:nvSpPr>
        <p:spPr>
          <a:xfrm rot="1295588">
            <a:off x="3612446" y="5334292"/>
            <a:ext cx="616301" cy="636677"/>
          </a:xfrm>
          <a:custGeom>
            <a:avLst/>
            <a:gdLst/>
            <a:ahLst/>
            <a:cxnLst/>
            <a:rect l="l" t="t" r="r" b="b"/>
            <a:pathLst>
              <a:path w="616301" h="636677">
                <a:moveTo>
                  <a:pt x="0" y="0"/>
                </a:moveTo>
                <a:lnTo>
                  <a:pt x="616301" y="0"/>
                </a:lnTo>
                <a:lnTo>
                  <a:pt x="616301" y="636677"/>
                </a:lnTo>
                <a:lnTo>
                  <a:pt x="0" y="636677"/>
                </a:lnTo>
                <a:lnTo>
                  <a:pt x="0" y="0"/>
                </a:lnTo>
                <a:close/>
              </a:path>
            </a:pathLst>
          </a:custGeom>
          <a:blipFill>
            <a:blip r:embed="rId18" cstate="email">
              <a:extLst>
                <a:ext uri="{28A0092B-C50C-407E-A947-70E740481C1C}">
                  <a14:useLocalDpi xmlns:a14="http://schemas.microsoft.com/office/drawing/2010/main"/>
                </a:ext>
              </a:extLst>
            </a:blip>
            <a:stretch>
              <a:fillRect/>
            </a:stretch>
          </a:blipFill>
        </p:spPr>
        <p:txBody>
          <a:bodyPr/>
          <a:lstStyle/>
          <a:p>
            <a:endParaRPr lang="en-IE"/>
          </a:p>
        </p:txBody>
      </p:sp>
      <p:sp>
        <p:nvSpPr>
          <p:cNvPr id="26" name="Freeform 26"/>
          <p:cNvSpPr/>
          <p:nvPr/>
        </p:nvSpPr>
        <p:spPr>
          <a:xfrm rot="1295588">
            <a:off x="3324564" y="6052741"/>
            <a:ext cx="663505" cy="663505"/>
          </a:xfrm>
          <a:custGeom>
            <a:avLst/>
            <a:gdLst/>
            <a:ahLst/>
            <a:cxnLst/>
            <a:rect l="l" t="t" r="r" b="b"/>
            <a:pathLst>
              <a:path w="663505" h="663505">
                <a:moveTo>
                  <a:pt x="0" y="0"/>
                </a:moveTo>
                <a:lnTo>
                  <a:pt x="663504" y="0"/>
                </a:lnTo>
                <a:lnTo>
                  <a:pt x="663504" y="663505"/>
                </a:lnTo>
                <a:lnTo>
                  <a:pt x="0" y="663505"/>
                </a:lnTo>
                <a:lnTo>
                  <a:pt x="0" y="0"/>
                </a:lnTo>
                <a:close/>
              </a:path>
            </a:pathLst>
          </a:custGeom>
          <a:blipFill>
            <a:blip>
              <a:extLst>
                <a:ext uri="{96DAC541-7B7A-43D3-8B79-37D633B846F1}">
                  <asvg:svgBlip xmlns:asvg="http://schemas.microsoft.com/office/drawing/2016/SVG/main" r:embed="rId19"/>
                </a:ext>
              </a:extLst>
            </a:blip>
            <a:stretch>
              <a:fillRect/>
            </a:stretch>
          </a:blipFill>
        </p:spPr>
        <p:txBody>
          <a:bodyPr/>
          <a:lstStyle/>
          <a:p>
            <a:endParaRPr lang="en-IE"/>
          </a:p>
        </p:txBody>
      </p:sp>
      <p:sp>
        <p:nvSpPr>
          <p:cNvPr id="27" name="Freeform 27"/>
          <p:cNvSpPr/>
          <p:nvPr/>
        </p:nvSpPr>
        <p:spPr>
          <a:xfrm rot="1295588">
            <a:off x="3217170" y="4350601"/>
            <a:ext cx="647681" cy="647681"/>
          </a:xfrm>
          <a:custGeom>
            <a:avLst/>
            <a:gdLst/>
            <a:ahLst/>
            <a:cxnLst/>
            <a:rect l="l" t="t" r="r" b="b"/>
            <a:pathLst>
              <a:path w="647681" h="647681">
                <a:moveTo>
                  <a:pt x="0" y="0"/>
                </a:moveTo>
                <a:lnTo>
                  <a:pt x="647681" y="0"/>
                </a:lnTo>
                <a:lnTo>
                  <a:pt x="647681" y="647681"/>
                </a:lnTo>
                <a:lnTo>
                  <a:pt x="0" y="647681"/>
                </a:lnTo>
                <a:lnTo>
                  <a:pt x="0" y="0"/>
                </a:lnTo>
                <a:close/>
              </a:path>
            </a:pathLst>
          </a:custGeom>
          <a:blipFill>
            <a:blip r:embed="rId20" cstate="email">
              <a:extLst>
                <a:ext uri="{28A0092B-C50C-407E-A947-70E740481C1C}">
                  <a14:useLocalDpi xmlns:a14="http://schemas.microsoft.com/office/drawing/2010/main"/>
                </a:ext>
              </a:extLst>
            </a:blip>
            <a:stretch>
              <a:fillRect/>
            </a:stretch>
          </a:blipFill>
        </p:spPr>
        <p:txBody>
          <a:bodyPr/>
          <a:lstStyle/>
          <a:p>
            <a:endParaRPr lang="en-IE"/>
          </a:p>
        </p:txBody>
      </p:sp>
      <p:sp>
        <p:nvSpPr>
          <p:cNvPr id="28" name="Freeform 28"/>
          <p:cNvSpPr/>
          <p:nvPr/>
        </p:nvSpPr>
        <p:spPr>
          <a:xfrm rot="1295588">
            <a:off x="2940775" y="5069160"/>
            <a:ext cx="647681" cy="647681"/>
          </a:xfrm>
          <a:custGeom>
            <a:avLst/>
            <a:gdLst/>
            <a:ahLst/>
            <a:cxnLst/>
            <a:rect l="l" t="t" r="r" b="b"/>
            <a:pathLst>
              <a:path w="647681" h="647681">
                <a:moveTo>
                  <a:pt x="0" y="0"/>
                </a:moveTo>
                <a:lnTo>
                  <a:pt x="647681" y="0"/>
                </a:lnTo>
                <a:lnTo>
                  <a:pt x="647681" y="647681"/>
                </a:lnTo>
                <a:lnTo>
                  <a:pt x="0" y="647681"/>
                </a:lnTo>
                <a:lnTo>
                  <a:pt x="0" y="0"/>
                </a:lnTo>
                <a:close/>
              </a:path>
            </a:pathLst>
          </a:custGeom>
          <a:blipFill>
            <a:blip>
              <a:extLst>
                <a:ext uri="{96DAC541-7B7A-43D3-8B79-37D633B846F1}">
                  <asvg:svgBlip xmlns:asvg="http://schemas.microsoft.com/office/drawing/2016/SVG/main" r:embed="rId21"/>
                </a:ext>
              </a:extLst>
            </a:blip>
            <a:stretch>
              <a:fillRect/>
            </a:stretch>
          </a:blipFill>
        </p:spPr>
        <p:txBody>
          <a:bodyPr/>
          <a:lstStyle/>
          <a:p>
            <a:endParaRPr lang="en-IE"/>
          </a:p>
        </p:txBody>
      </p:sp>
      <p:sp>
        <p:nvSpPr>
          <p:cNvPr id="29" name="Freeform 29"/>
          <p:cNvSpPr/>
          <p:nvPr/>
        </p:nvSpPr>
        <p:spPr>
          <a:xfrm rot="1295588">
            <a:off x="2658525" y="5783764"/>
            <a:ext cx="640732" cy="640732"/>
          </a:xfrm>
          <a:custGeom>
            <a:avLst/>
            <a:gdLst/>
            <a:ahLst/>
            <a:cxnLst/>
            <a:rect l="l" t="t" r="r" b="b"/>
            <a:pathLst>
              <a:path w="640732" h="640732">
                <a:moveTo>
                  <a:pt x="0" y="0"/>
                </a:moveTo>
                <a:lnTo>
                  <a:pt x="640732" y="0"/>
                </a:lnTo>
                <a:lnTo>
                  <a:pt x="640732" y="640733"/>
                </a:lnTo>
                <a:lnTo>
                  <a:pt x="0" y="640733"/>
                </a:lnTo>
                <a:lnTo>
                  <a:pt x="0" y="0"/>
                </a:lnTo>
                <a:close/>
              </a:path>
            </a:pathLst>
          </a:custGeom>
          <a:blipFill>
            <a:blip>
              <a:extLst>
                <a:ext uri="{96DAC541-7B7A-43D3-8B79-37D633B846F1}">
                  <asvg:svgBlip xmlns:asvg="http://schemas.microsoft.com/office/drawing/2016/SVG/main" r:embed="rId22"/>
                </a:ext>
              </a:extLst>
            </a:blip>
            <a:stretch>
              <a:fillRect/>
            </a:stretch>
          </a:blipFill>
        </p:spPr>
        <p:txBody>
          <a:bodyPr/>
          <a:lstStyle/>
          <a:p>
            <a:endParaRPr lang="en-IE"/>
          </a:p>
        </p:txBody>
      </p:sp>
      <p:sp>
        <p:nvSpPr>
          <p:cNvPr id="30" name="Freeform 30"/>
          <p:cNvSpPr/>
          <p:nvPr/>
        </p:nvSpPr>
        <p:spPr>
          <a:xfrm rot="1295588">
            <a:off x="3865482" y="4607196"/>
            <a:ext cx="647681" cy="647681"/>
          </a:xfrm>
          <a:custGeom>
            <a:avLst/>
            <a:gdLst/>
            <a:ahLst/>
            <a:cxnLst/>
            <a:rect l="l" t="t" r="r" b="b"/>
            <a:pathLst>
              <a:path w="647681" h="647681">
                <a:moveTo>
                  <a:pt x="0" y="0"/>
                </a:moveTo>
                <a:lnTo>
                  <a:pt x="647680" y="0"/>
                </a:lnTo>
                <a:lnTo>
                  <a:pt x="647680" y="647681"/>
                </a:lnTo>
                <a:lnTo>
                  <a:pt x="0" y="647681"/>
                </a:lnTo>
                <a:lnTo>
                  <a:pt x="0" y="0"/>
                </a:lnTo>
                <a:close/>
              </a:path>
            </a:pathLst>
          </a:custGeom>
          <a:blipFill>
            <a:blip>
              <a:extLst>
                <a:ext uri="{96DAC541-7B7A-43D3-8B79-37D633B846F1}">
                  <asvg:svgBlip xmlns:asvg="http://schemas.microsoft.com/office/drawing/2016/SVG/main" r:embed="rId23"/>
                </a:ext>
              </a:extLst>
            </a:blip>
            <a:stretch>
              <a:fillRect/>
            </a:stretch>
          </a:blipFill>
        </p:spPr>
        <p:txBody>
          <a:bodyPr/>
          <a:lstStyle/>
          <a:p>
            <a:endParaRPr lang="en-IE"/>
          </a:p>
        </p:txBody>
      </p:sp>
      <p:sp>
        <p:nvSpPr>
          <p:cNvPr id="31" name="Freeform 31"/>
          <p:cNvSpPr/>
          <p:nvPr/>
        </p:nvSpPr>
        <p:spPr>
          <a:xfrm rot="-996963">
            <a:off x="2079729" y="3965522"/>
            <a:ext cx="756984" cy="1305144"/>
          </a:xfrm>
          <a:custGeom>
            <a:avLst/>
            <a:gdLst/>
            <a:ahLst/>
            <a:cxnLst/>
            <a:rect l="l" t="t" r="r" b="b"/>
            <a:pathLst>
              <a:path w="756984" h="1305144">
                <a:moveTo>
                  <a:pt x="0" y="0"/>
                </a:moveTo>
                <a:lnTo>
                  <a:pt x="756984" y="0"/>
                </a:lnTo>
                <a:lnTo>
                  <a:pt x="756984" y="1305144"/>
                </a:lnTo>
                <a:lnTo>
                  <a:pt x="0" y="1305144"/>
                </a:lnTo>
                <a:lnTo>
                  <a:pt x="0" y="0"/>
                </a:lnTo>
                <a:close/>
              </a:path>
            </a:pathLst>
          </a:custGeom>
          <a:blipFill>
            <a:blip>
              <a:extLst>
                <a:ext uri="{96DAC541-7B7A-43D3-8B79-37D633B846F1}">
                  <asvg:svgBlip xmlns:asvg="http://schemas.microsoft.com/office/drawing/2016/SVG/main" r:embed="rId24"/>
                </a:ext>
              </a:extLst>
            </a:blip>
            <a:stretch>
              <a:fillRect/>
            </a:stretch>
          </a:blipFill>
        </p:spPr>
        <p:txBody>
          <a:bodyPr/>
          <a:lstStyle/>
          <a:p>
            <a:endParaRPr lang="en-IE"/>
          </a:p>
        </p:txBody>
      </p:sp>
      <p:grpSp>
        <p:nvGrpSpPr>
          <p:cNvPr id="32" name="Group 32"/>
          <p:cNvGrpSpPr/>
          <p:nvPr/>
        </p:nvGrpSpPr>
        <p:grpSpPr>
          <a:xfrm>
            <a:off x="-326974" y="-326466"/>
            <a:ext cx="21065941" cy="3731508"/>
            <a:chOff x="0" y="0"/>
            <a:chExt cx="5548231" cy="982784"/>
          </a:xfrm>
        </p:grpSpPr>
        <p:sp>
          <p:nvSpPr>
            <p:cNvPr id="33" name="Freeform 33"/>
            <p:cNvSpPr/>
            <p:nvPr/>
          </p:nvSpPr>
          <p:spPr>
            <a:xfrm>
              <a:off x="0" y="0"/>
              <a:ext cx="5548231" cy="982784"/>
            </a:xfrm>
            <a:custGeom>
              <a:avLst/>
              <a:gdLst/>
              <a:ahLst/>
              <a:cxnLst/>
              <a:rect l="l" t="t" r="r" b="b"/>
              <a:pathLst>
                <a:path w="5548231" h="982784">
                  <a:moveTo>
                    <a:pt x="0" y="0"/>
                  </a:moveTo>
                  <a:lnTo>
                    <a:pt x="5548231" y="0"/>
                  </a:lnTo>
                  <a:lnTo>
                    <a:pt x="5548231" y="982784"/>
                  </a:lnTo>
                  <a:lnTo>
                    <a:pt x="0" y="982784"/>
                  </a:lnTo>
                  <a:close/>
                </a:path>
              </a:pathLst>
            </a:custGeom>
            <a:solidFill>
              <a:srgbClr val="C41188"/>
            </a:solidFill>
          </p:spPr>
          <p:txBody>
            <a:bodyPr/>
            <a:lstStyle/>
            <a:p>
              <a:endParaRPr lang="en-IE"/>
            </a:p>
          </p:txBody>
        </p:sp>
        <p:sp>
          <p:nvSpPr>
            <p:cNvPr id="34" name="TextBox 34"/>
            <p:cNvSpPr txBox="1"/>
            <p:nvPr/>
          </p:nvSpPr>
          <p:spPr>
            <a:xfrm>
              <a:off x="0" y="57150"/>
              <a:ext cx="5548231" cy="925634"/>
            </a:xfrm>
            <a:prstGeom prst="rect">
              <a:avLst/>
            </a:prstGeom>
          </p:spPr>
          <p:txBody>
            <a:bodyPr lIns="50800" tIns="50800" rIns="50800" bIns="50800" rtlCol="0" anchor="ctr"/>
            <a:lstStyle/>
            <a:p>
              <a:pPr algn="ctr">
                <a:lnSpc>
                  <a:spcPts val="1840"/>
                </a:lnSpc>
              </a:pPr>
              <a:endParaRPr/>
            </a:p>
          </p:txBody>
        </p:sp>
      </p:grpSp>
      <p:sp>
        <p:nvSpPr>
          <p:cNvPr id="35" name="TextBox 35"/>
          <p:cNvSpPr txBox="1"/>
          <p:nvPr/>
        </p:nvSpPr>
        <p:spPr>
          <a:xfrm>
            <a:off x="1028700" y="1171575"/>
            <a:ext cx="14181504" cy="1990726"/>
          </a:xfrm>
          <a:prstGeom prst="rect">
            <a:avLst/>
          </a:prstGeom>
        </p:spPr>
        <p:txBody>
          <a:bodyPr lIns="0" tIns="0" rIns="0" bIns="0" rtlCol="0" anchor="t">
            <a:spAutoFit/>
          </a:bodyPr>
          <a:lstStyle/>
          <a:p>
            <a:pPr marL="0" lvl="0" indent="0" algn="l">
              <a:lnSpc>
                <a:spcPts val="7200"/>
              </a:lnSpc>
              <a:spcBef>
                <a:spcPct val="0"/>
              </a:spcBef>
            </a:pPr>
            <a:r>
              <a:rPr lang="en-US" sz="8000" b="1" spc="-40">
                <a:solidFill>
                  <a:srgbClr val="FFFFFF"/>
                </a:solidFill>
                <a:latin typeface="Poppins Bold"/>
                <a:ea typeface="Poppins Bold"/>
                <a:cs typeface="Poppins Bold"/>
                <a:sym typeface="Poppins Bold"/>
              </a:rPr>
              <a:t>The More We Consume, The More Water We Use</a:t>
            </a:r>
          </a:p>
        </p:txBody>
      </p:sp>
      <p:sp>
        <p:nvSpPr>
          <p:cNvPr id="36" name="Freeform 36"/>
          <p:cNvSpPr/>
          <p:nvPr/>
        </p:nvSpPr>
        <p:spPr>
          <a:xfrm>
            <a:off x="7910689" y="6441510"/>
            <a:ext cx="2922572" cy="3845490"/>
          </a:xfrm>
          <a:custGeom>
            <a:avLst/>
            <a:gdLst/>
            <a:ahLst/>
            <a:cxnLst/>
            <a:rect l="l" t="t" r="r" b="b"/>
            <a:pathLst>
              <a:path w="2922572" h="3845490">
                <a:moveTo>
                  <a:pt x="0" y="0"/>
                </a:moveTo>
                <a:lnTo>
                  <a:pt x="2922572" y="0"/>
                </a:lnTo>
                <a:lnTo>
                  <a:pt x="2922572" y="3845490"/>
                </a:lnTo>
                <a:lnTo>
                  <a:pt x="0" y="3845490"/>
                </a:lnTo>
                <a:lnTo>
                  <a:pt x="0" y="0"/>
                </a:lnTo>
                <a:close/>
              </a:path>
            </a:pathLst>
          </a:custGeom>
          <a:blipFill>
            <a:blip>
              <a:extLst>
                <a:ext uri="{96DAC541-7B7A-43D3-8B79-37D633B846F1}">
                  <asvg:svgBlip xmlns:asvg="http://schemas.microsoft.com/office/drawing/2016/SVG/main" r:embed="rId25"/>
                </a:ext>
              </a:extLst>
            </a:blip>
            <a:stretch>
              <a:fillRect/>
            </a:stretch>
          </a:blipFill>
          <a:ln cap="sq">
            <a:noFill/>
            <a:prstDash val="solid"/>
            <a:miter/>
          </a:ln>
        </p:spPr>
        <p:txBody>
          <a:bodyPr/>
          <a:lstStyle/>
          <a:p>
            <a:endParaRPr lang="en-IE"/>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29153" y="2525575"/>
            <a:ext cx="19862752" cy="5964804"/>
            <a:chOff x="0" y="0"/>
            <a:chExt cx="26483669" cy="7953072"/>
          </a:xfrm>
        </p:grpSpPr>
        <p:grpSp>
          <p:nvGrpSpPr>
            <p:cNvPr id="3" name="Group 3"/>
            <p:cNvGrpSpPr/>
            <p:nvPr/>
          </p:nvGrpSpPr>
          <p:grpSpPr>
            <a:xfrm>
              <a:off x="1031770" y="1263449"/>
              <a:ext cx="24990357" cy="6101874"/>
              <a:chOff x="0" y="0"/>
              <a:chExt cx="4936367" cy="1205309"/>
            </a:xfrm>
          </p:grpSpPr>
          <p:sp>
            <p:nvSpPr>
              <p:cNvPr id="4" name="Freeform 4"/>
              <p:cNvSpPr/>
              <p:nvPr/>
            </p:nvSpPr>
            <p:spPr>
              <a:xfrm>
                <a:off x="0" y="0"/>
                <a:ext cx="4936367" cy="1205309"/>
              </a:xfrm>
              <a:custGeom>
                <a:avLst/>
                <a:gdLst/>
                <a:ahLst/>
                <a:cxnLst/>
                <a:rect l="l" t="t" r="r" b="b"/>
                <a:pathLst>
                  <a:path w="4936367" h="1205309">
                    <a:moveTo>
                      <a:pt x="0" y="0"/>
                    </a:moveTo>
                    <a:lnTo>
                      <a:pt x="4936367" y="0"/>
                    </a:lnTo>
                    <a:lnTo>
                      <a:pt x="4936367" y="1205309"/>
                    </a:lnTo>
                    <a:lnTo>
                      <a:pt x="0" y="1205309"/>
                    </a:lnTo>
                    <a:close/>
                  </a:path>
                </a:pathLst>
              </a:custGeom>
              <a:solidFill>
                <a:srgbClr val="C41188"/>
              </a:solidFill>
            </p:spPr>
            <p:txBody>
              <a:bodyPr/>
              <a:lstStyle/>
              <a:p>
                <a:endParaRPr lang="en-IE"/>
              </a:p>
            </p:txBody>
          </p:sp>
          <p:sp>
            <p:nvSpPr>
              <p:cNvPr id="5" name="TextBox 5"/>
              <p:cNvSpPr txBox="1"/>
              <p:nvPr/>
            </p:nvSpPr>
            <p:spPr>
              <a:xfrm>
                <a:off x="0" y="57150"/>
                <a:ext cx="4936367" cy="1148159"/>
              </a:xfrm>
              <a:prstGeom prst="rect">
                <a:avLst/>
              </a:prstGeom>
            </p:spPr>
            <p:txBody>
              <a:bodyPr lIns="50800" tIns="50800" rIns="50800" bIns="50800" rtlCol="0" anchor="ctr"/>
              <a:lstStyle/>
              <a:p>
                <a:pPr algn="ctr">
                  <a:lnSpc>
                    <a:spcPts val="1840"/>
                  </a:lnSpc>
                </a:pPr>
                <a:endParaRPr/>
              </a:p>
            </p:txBody>
          </p:sp>
        </p:grpSp>
        <p:grpSp>
          <p:nvGrpSpPr>
            <p:cNvPr id="6" name="Group 6"/>
            <p:cNvGrpSpPr/>
            <p:nvPr/>
          </p:nvGrpSpPr>
          <p:grpSpPr>
            <a:xfrm>
              <a:off x="828570" y="2170240"/>
              <a:ext cx="24774428" cy="5099807"/>
              <a:chOff x="0" y="0"/>
              <a:chExt cx="4893714" cy="1007369"/>
            </a:xfrm>
          </p:grpSpPr>
          <p:sp>
            <p:nvSpPr>
              <p:cNvPr id="7" name="Freeform 7"/>
              <p:cNvSpPr/>
              <p:nvPr/>
            </p:nvSpPr>
            <p:spPr>
              <a:xfrm>
                <a:off x="0" y="0"/>
                <a:ext cx="4893714" cy="1007369"/>
              </a:xfrm>
              <a:custGeom>
                <a:avLst/>
                <a:gdLst/>
                <a:ahLst/>
                <a:cxnLst/>
                <a:rect l="l" t="t" r="r" b="b"/>
                <a:pathLst>
                  <a:path w="4893714" h="1007369">
                    <a:moveTo>
                      <a:pt x="0" y="0"/>
                    </a:moveTo>
                    <a:lnTo>
                      <a:pt x="4893714" y="0"/>
                    </a:lnTo>
                    <a:lnTo>
                      <a:pt x="4893714" y="1007369"/>
                    </a:lnTo>
                    <a:lnTo>
                      <a:pt x="0" y="1007369"/>
                    </a:lnTo>
                    <a:close/>
                  </a:path>
                </a:pathLst>
              </a:custGeom>
              <a:solidFill>
                <a:srgbClr val="F3F1EC"/>
              </a:solidFill>
            </p:spPr>
            <p:txBody>
              <a:bodyPr/>
              <a:lstStyle/>
              <a:p>
                <a:endParaRPr lang="en-IE"/>
              </a:p>
            </p:txBody>
          </p:sp>
          <p:sp>
            <p:nvSpPr>
              <p:cNvPr id="8" name="TextBox 8"/>
              <p:cNvSpPr txBox="1"/>
              <p:nvPr/>
            </p:nvSpPr>
            <p:spPr>
              <a:xfrm>
                <a:off x="0" y="57150"/>
                <a:ext cx="4893714" cy="950219"/>
              </a:xfrm>
              <a:prstGeom prst="rect">
                <a:avLst/>
              </a:prstGeom>
            </p:spPr>
            <p:txBody>
              <a:bodyPr lIns="50800" tIns="50800" rIns="50800" bIns="50800" rtlCol="0" anchor="ctr"/>
              <a:lstStyle/>
              <a:p>
                <a:pPr algn="ctr">
                  <a:lnSpc>
                    <a:spcPts val="1840"/>
                  </a:lnSpc>
                </a:pPr>
                <a:endParaRPr/>
              </a:p>
            </p:txBody>
          </p:sp>
        </p:grpSp>
        <p:grpSp>
          <p:nvGrpSpPr>
            <p:cNvPr id="9" name="Group 9"/>
            <p:cNvGrpSpPr/>
            <p:nvPr/>
          </p:nvGrpSpPr>
          <p:grpSpPr>
            <a:xfrm rot="5400000">
              <a:off x="1159548" y="3831144"/>
              <a:ext cx="6465857" cy="1778000"/>
              <a:chOff x="0" y="0"/>
              <a:chExt cx="1277206" cy="351210"/>
            </a:xfrm>
          </p:grpSpPr>
          <p:sp>
            <p:nvSpPr>
              <p:cNvPr id="10" name="Freeform 10"/>
              <p:cNvSpPr/>
              <p:nvPr/>
            </p:nvSpPr>
            <p:spPr>
              <a:xfrm>
                <a:off x="0" y="0"/>
                <a:ext cx="1277206" cy="351210"/>
              </a:xfrm>
              <a:custGeom>
                <a:avLst/>
                <a:gdLst/>
                <a:ahLst/>
                <a:cxnLst/>
                <a:rect l="l" t="t" r="r" b="b"/>
                <a:pathLst>
                  <a:path w="1277206" h="351210">
                    <a:moveTo>
                      <a:pt x="638603" y="0"/>
                    </a:moveTo>
                    <a:lnTo>
                      <a:pt x="1277206" y="351210"/>
                    </a:lnTo>
                    <a:lnTo>
                      <a:pt x="0" y="351210"/>
                    </a:lnTo>
                    <a:lnTo>
                      <a:pt x="638603" y="0"/>
                    </a:lnTo>
                    <a:close/>
                  </a:path>
                </a:pathLst>
              </a:custGeom>
              <a:solidFill>
                <a:srgbClr val="FFFFFF"/>
              </a:solidFill>
              <a:ln w="209550" cap="sq">
                <a:solidFill>
                  <a:srgbClr val="C41188"/>
                </a:solidFill>
                <a:prstDash val="solid"/>
                <a:miter/>
              </a:ln>
            </p:spPr>
            <p:txBody>
              <a:bodyPr/>
              <a:lstStyle/>
              <a:p>
                <a:endParaRPr lang="en-IE"/>
              </a:p>
            </p:txBody>
          </p:sp>
          <p:sp>
            <p:nvSpPr>
              <p:cNvPr id="11" name="TextBox 11"/>
              <p:cNvSpPr txBox="1"/>
              <p:nvPr/>
            </p:nvSpPr>
            <p:spPr>
              <a:xfrm>
                <a:off x="199563" y="220212"/>
                <a:ext cx="878079" cy="105912"/>
              </a:xfrm>
              <a:prstGeom prst="rect">
                <a:avLst/>
              </a:prstGeom>
            </p:spPr>
            <p:txBody>
              <a:bodyPr lIns="50800" tIns="50800" rIns="50800" bIns="50800" rtlCol="0" anchor="ctr"/>
              <a:lstStyle/>
              <a:p>
                <a:pPr algn="ctr">
                  <a:lnSpc>
                    <a:spcPts val="1840"/>
                  </a:lnSpc>
                </a:pPr>
                <a:endParaRPr/>
              </a:p>
            </p:txBody>
          </p:sp>
        </p:grpSp>
        <p:grpSp>
          <p:nvGrpSpPr>
            <p:cNvPr id="12" name="Group 12"/>
            <p:cNvGrpSpPr/>
            <p:nvPr/>
          </p:nvGrpSpPr>
          <p:grpSpPr>
            <a:xfrm rot="5400000">
              <a:off x="4766957" y="3831144"/>
              <a:ext cx="6465857" cy="1778000"/>
              <a:chOff x="0" y="0"/>
              <a:chExt cx="1277206" cy="351210"/>
            </a:xfrm>
          </p:grpSpPr>
          <p:sp>
            <p:nvSpPr>
              <p:cNvPr id="13" name="Freeform 13"/>
              <p:cNvSpPr/>
              <p:nvPr/>
            </p:nvSpPr>
            <p:spPr>
              <a:xfrm>
                <a:off x="0" y="0"/>
                <a:ext cx="1277206" cy="351210"/>
              </a:xfrm>
              <a:custGeom>
                <a:avLst/>
                <a:gdLst/>
                <a:ahLst/>
                <a:cxnLst/>
                <a:rect l="l" t="t" r="r" b="b"/>
                <a:pathLst>
                  <a:path w="1277206" h="351210">
                    <a:moveTo>
                      <a:pt x="638603" y="0"/>
                    </a:moveTo>
                    <a:lnTo>
                      <a:pt x="1277206" y="351210"/>
                    </a:lnTo>
                    <a:lnTo>
                      <a:pt x="0" y="351210"/>
                    </a:lnTo>
                    <a:lnTo>
                      <a:pt x="638603" y="0"/>
                    </a:lnTo>
                    <a:close/>
                  </a:path>
                </a:pathLst>
              </a:custGeom>
              <a:solidFill>
                <a:srgbClr val="FFFFFF"/>
              </a:solidFill>
              <a:ln w="209550" cap="sq">
                <a:solidFill>
                  <a:srgbClr val="C41188"/>
                </a:solidFill>
                <a:prstDash val="solid"/>
                <a:miter/>
              </a:ln>
            </p:spPr>
            <p:txBody>
              <a:bodyPr/>
              <a:lstStyle/>
              <a:p>
                <a:endParaRPr lang="en-IE"/>
              </a:p>
            </p:txBody>
          </p:sp>
          <p:sp>
            <p:nvSpPr>
              <p:cNvPr id="14" name="TextBox 14"/>
              <p:cNvSpPr txBox="1"/>
              <p:nvPr/>
            </p:nvSpPr>
            <p:spPr>
              <a:xfrm>
                <a:off x="199563" y="220212"/>
                <a:ext cx="878079" cy="105912"/>
              </a:xfrm>
              <a:prstGeom prst="rect">
                <a:avLst/>
              </a:prstGeom>
            </p:spPr>
            <p:txBody>
              <a:bodyPr lIns="50800" tIns="50800" rIns="50800" bIns="50800" rtlCol="0" anchor="ctr"/>
              <a:lstStyle/>
              <a:p>
                <a:pPr algn="ctr">
                  <a:lnSpc>
                    <a:spcPts val="1840"/>
                  </a:lnSpc>
                </a:pPr>
                <a:endParaRPr/>
              </a:p>
            </p:txBody>
          </p:sp>
        </p:grpSp>
        <p:grpSp>
          <p:nvGrpSpPr>
            <p:cNvPr id="15" name="Group 15"/>
            <p:cNvGrpSpPr/>
            <p:nvPr/>
          </p:nvGrpSpPr>
          <p:grpSpPr>
            <a:xfrm rot="5400000">
              <a:off x="8374365" y="3831144"/>
              <a:ext cx="6465857" cy="1778000"/>
              <a:chOff x="0" y="0"/>
              <a:chExt cx="1277206" cy="351210"/>
            </a:xfrm>
          </p:grpSpPr>
          <p:sp>
            <p:nvSpPr>
              <p:cNvPr id="16" name="Freeform 16"/>
              <p:cNvSpPr/>
              <p:nvPr/>
            </p:nvSpPr>
            <p:spPr>
              <a:xfrm>
                <a:off x="0" y="0"/>
                <a:ext cx="1277206" cy="351210"/>
              </a:xfrm>
              <a:custGeom>
                <a:avLst/>
                <a:gdLst/>
                <a:ahLst/>
                <a:cxnLst/>
                <a:rect l="l" t="t" r="r" b="b"/>
                <a:pathLst>
                  <a:path w="1277206" h="351210">
                    <a:moveTo>
                      <a:pt x="638603" y="0"/>
                    </a:moveTo>
                    <a:lnTo>
                      <a:pt x="1277206" y="351210"/>
                    </a:lnTo>
                    <a:lnTo>
                      <a:pt x="0" y="351210"/>
                    </a:lnTo>
                    <a:lnTo>
                      <a:pt x="638603" y="0"/>
                    </a:lnTo>
                    <a:close/>
                  </a:path>
                </a:pathLst>
              </a:custGeom>
              <a:solidFill>
                <a:srgbClr val="FFFFFF"/>
              </a:solidFill>
              <a:ln w="209550" cap="sq">
                <a:solidFill>
                  <a:srgbClr val="C41188"/>
                </a:solidFill>
                <a:prstDash val="solid"/>
                <a:miter/>
              </a:ln>
            </p:spPr>
            <p:txBody>
              <a:bodyPr/>
              <a:lstStyle/>
              <a:p>
                <a:endParaRPr lang="en-IE"/>
              </a:p>
            </p:txBody>
          </p:sp>
          <p:sp>
            <p:nvSpPr>
              <p:cNvPr id="17" name="TextBox 17"/>
              <p:cNvSpPr txBox="1"/>
              <p:nvPr/>
            </p:nvSpPr>
            <p:spPr>
              <a:xfrm>
                <a:off x="199563" y="220212"/>
                <a:ext cx="878079" cy="105912"/>
              </a:xfrm>
              <a:prstGeom prst="rect">
                <a:avLst/>
              </a:prstGeom>
            </p:spPr>
            <p:txBody>
              <a:bodyPr lIns="50800" tIns="50800" rIns="50800" bIns="50800" rtlCol="0" anchor="ctr"/>
              <a:lstStyle/>
              <a:p>
                <a:pPr algn="ctr">
                  <a:lnSpc>
                    <a:spcPts val="1840"/>
                  </a:lnSpc>
                </a:pPr>
                <a:endParaRPr/>
              </a:p>
            </p:txBody>
          </p:sp>
        </p:grpSp>
        <p:grpSp>
          <p:nvGrpSpPr>
            <p:cNvPr id="18" name="Group 18"/>
            <p:cNvGrpSpPr/>
            <p:nvPr/>
          </p:nvGrpSpPr>
          <p:grpSpPr>
            <a:xfrm rot="5400000">
              <a:off x="11458168" y="3831144"/>
              <a:ext cx="6465857" cy="1778000"/>
              <a:chOff x="0" y="0"/>
              <a:chExt cx="1277206" cy="351210"/>
            </a:xfrm>
          </p:grpSpPr>
          <p:sp>
            <p:nvSpPr>
              <p:cNvPr id="19" name="Freeform 19"/>
              <p:cNvSpPr/>
              <p:nvPr/>
            </p:nvSpPr>
            <p:spPr>
              <a:xfrm>
                <a:off x="0" y="0"/>
                <a:ext cx="1277206" cy="351210"/>
              </a:xfrm>
              <a:custGeom>
                <a:avLst/>
                <a:gdLst/>
                <a:ahLst/>
                <a:cxnLst/>
                <a:rect l="l" t="t" r="r" b="b"/>
                <a:pathLst>
                  <a:path w="1277206" h="351210">
                    <a:moveTo>
                      <a:pt x="638603" y="0"/>
                    </a:moveTo>
                    <a:lnTo>
                      <a:pt x="1277206" y="351210"/>
                    </a:lnTo>
                    <a:lnTo>
                      <a:pt x="0" y="351210"/>
                    </a:lnTo>
                    <a:lnTo>
                      <a:pt x="638603" y="0"/>
                    </a:lnTo>
                    <a:close/>
                  </a:path>
                </a:pathLst>
              </a:custGeom>
              <a:solidFill>
                <a:srgbClr val="FFFFFF"/>
              </a:solidFill>
              <a:ln w="209550" cap="sq">
                <a:solidFill>
                  <a:srgbClr val="C41188"/>
                </a:solidFill>
                <a:prstDash val="solid"/>
                <a:miter/>
              </a:ln>
            </p:spPr>
            <p:txBody>
              <a:bodyPr/>
              <a:lstStyle/>
              <a:p>
                <a:endParaRPr lang="en-IE"/>
              </a:p>
            </p:txBody>
          </p:sp>
          <p:sp>
            <p:nvSpPr>
              <p:cNvPr id="20" name="TextBox 20"/>
              <p:cNvSpPr txBox="1"/>
              <p:nvPr/>
            </p:nvSpPr>
            <p:spPr>
              <a:xfrm>
                <a:off x="199563" y="220212"/>
                <a:ext cx="878079" cy="105912"/>
              </a:xfrm>
              <a:prstGeom prst="rect">
                <a:avLst/>
              </a:prstGeom>
            </p:spPr>
            <p:txBody>
              <a:bodyPr lIns="50800" tIns="50800" rIns="50800" bIns="50800" rtlCol="0" anchor="ctr"/>
              <a:lstStyle/>
              <a:p>
                <a:pPr algn="ctr">
                  <a:lnSpc>
                    <a:spcPts val="1840"/>
                  </a:lnSpc>
                </a:pPr>
                <a:endParaRPr/>
              </a:p>
            </p:txBody>
          </p:sp>
        </p:grpSp>
        <p:grpSp>
          <p:nvGrpSpPr>
            <p:cNvPr id="21" name="Group 21"/>
            <p:cNvGrpSpPr/>
            <p:nvPr/>
          </p:nvGrpSpPr>
          <p:grpSpPr>
            <a:xfrm rot="5400000">
              <a:off x="15290425" y="3831144"/>
              <a:ext cx="6465857" cy="1778000"/>
              <a:chOff x="0" y="0"/>
              <a:chExt cx="1277206" cy="351210"/>
            </a:xfrm>
          </p:grpSpPr>
          <p:sp>
            <p:nvSpPr>
              <p:cNvPr id="22" name="Freeform 22"/>
              <p:cNvSpPr/>
              <p:nvPr/>
            </p:nvSpPr>
            <p:spPr>
              <a:xfrm>
                <a:off x="0" y="0"/>
                <a:ext cx="1277206" cy="351210"/>
              </a:xfrm>
              <a:custGeom>
                <a:avLst/>
                <a:gdLst/>
                <a:ahLst/>
                <a:cxnLst/>
                <a:rect l="l" t="t" r="r" b="b"/>
                <a:pathLst>
                  <a:path w="1277206" h="351210">
                    <a:moveTo>
                      <a:pt x="638603" y="0"/>
                    </a:moveTo>
                    <a:lnTo>
                      <a:pt x="1277206" y="351210"/>
                    </a:lnTo>
                    <a:lnTo>
                      <a:pt x="0" y="351210"/>
                    </a:lnTo>
                    <a:lnTo>
                      <a:pt x="638603" y="0"/>
                    </a:lnTo>
                    <a:close/>
                  </a:path>
                </a:pathLst>
              </a:custGeom>
              <a:solidFill>
                <a:srgbClr val="FFFFFF"/>
              </a:solidFill>
              <a:ln w="209550" cap="sq">
                <a:solidFill>
                  <a:srgbClr val="C41188"/>
                </a:solidFill>
                <a:prstDash val="solid"/>
                <a:miter/>
              </a:ln>
            </p:spPr>
            <p:txBody>
              <a:bodyPr/>
              <a:lstStyle/>
              <a:p>
                <a:endParaRPr lang="en-IE"/>
              </a:p>
            </p:txBody>
          </p:sp>
          <p:sp>
            <p:nvSpPr>
              <p:cNvPr id="23" name="TextBox 23"/>
              <p:cNvSpPr txBox="1"/>
              <p:nvPr/>
            </p:nvSpPr>
            <p:spPr>
              <a:xfrm>
                <a:off x="199563" y="220212"/>
                <a:ext cx="878079" cy="105912"/>
              </a:xfrm>
              <a:prstGeom prst="rect">
                <a:avLst/>
              </a:prstGeom>
            </p:spPr>
            <p:txBody>
              <a:bodyPr lIns="50800" tIns="50800" rIns="50800" bIns="50800" rtlCol="0" anchor="ctr"/>
              <a:lstStyle/>
              <a:p>
                <a:pPr marL="0" lvl="0" indent="0" algn="ctr">
                  <a:lnSpc>
                    <a:spcPts val="1840"/>
                  </a:lnSpc>
                  <a:spcBef>
                    <a:spcPct val="0"/>
                  </a:spcBef>
                </a:pPr>
                <a:endParaRPr/>
              </a:p>
            </p:txBody>
          </p:sp>
        </p:grpSp>
        <p:grpSp>
          <p:nvGrpSpPr>
            <p:cNvPr id="24" name="Group 24"/>
            <p:cNvGrpSpPr/>
            <p:nvPr/>
          </p:nvGrpSpPr>
          <p:grpSpPr>
            <a:xfrm rot="5400000">
              <a:off x="18714193" y="3786514"/>
              <a:ext cx="6465857" cy="1778000"/>
              <a:chOff x="0" y="0"/>
              <a:chExt cx="1277206" cy="351210"/>
            </a:xfrm>
          </p:grpSpPr>
          <p:sp>
            <p:nvSpPr>
              <p:cNvPr id="25" name="Freeform 25"/>
              <p:cNvSpPr/>
              <p:nvPr/>
            </p:nvSpPr>
            <p:spPr>
              <a:xfrm>
                <a:off x="0" y="0"/>
                <a:ext cx="1277206" cy="351210"/>
              </a:xfrm>
              <a:custGeom>
                <a:avLst/>
                <a:gdLst/>
                <a:ahLst/>
                <a:cxnLst/>
                <a:rect l="l" t="t" r="r" b="b"/>
                <a:pathLst>
                  <a:path w="1277206" h="351210">
                    <a:moveTo>
                      <a:pt x="638603" y="0"/>
                    </a:moveTo>
                    <a:lnTo>
                      <a:pt x="1277206" y="351210"/>
                    </a:lnTo>
                    <a:lnTo>
                      <a:pt x="0" y="351210"/>
                    </a:lnTo>
                    <a:lnTo>
                      <a:pt x="638603" y="0"/>
                    </a:lnTo>
                    <a:close/>
                  </a:path>
                </a:pathLst>
              </a:custGeom>
              <a:solidFill>
                <a:srgbClr val="FFFFFF"/>
              </a:solidFill>
              <a:ln w="209550" cap="sq">
                <a:solidFill>
                  <a:srgbClr val="C41188"/>
                </a:solidFill>
                <a:prstDash val="solid"/>
                <a:miter/>
              </a:ln>
            </p:spPr>
            <p:txBody>
              <a:bodyPr/>
              <a:lstStyle/>
              <a:p>
                <a:endParaRPr lang="en-IE"/>
              </a:p>
            </p:txBody>
          </p:sp>
          <p:sp>
            <p:nvSpPr>
              <p:cNvPr id="26" name="TextBox 26"/>
              <p:cNvSpPr txBox="1"/>
              <p:nvPr/>
            </p:nvSpPr>
            <p:spPr>
              <a:xfrm>
                <a:off x="199563" y="220212"/>
                <a:ext cx="878079" cy="105912"/>
              </a:xfrm>
              <a:prstGeom prst="rect">
                <a:avLst/>
              </a:prstGeom>
            </p:spPr>
            <p:txBody>
              <a:bodyPr lIns="50800" tIns="50800" rIns="50800" bIns="50800" rtlCol="0" anchor="ctr"/>
              <a:lstStyle/>
              <a:p>
                <a:pPr algn="ctr">
                  <a:lnSpc>
                    <a:spcPts val="1840"/>
                  </a:lnSpc>
                </a:pPr>
                <a:endParaRPr/>
              </a:p>
            </p:txBody>
          </p:sp>
        </p:grpSp>
        <p:grpSp>
          <p:nvGrpSpPr>
            <p:cNvPr id="27" name="Group 27"/>
            <p:cNvGrpSpPr/>
            <p:nvPr/>
          </p:nvGrpSpPr>
          <p:grpSpPr>
            <a:xfrm rot="5400000">
              <a:off x="8088431" y="3831144"/>
              <a:ext cx="6465857" cy="1778000"/>
              <a:chOff x="0" y="0"/>
              <a:chExt cx="1277206" cy="351210"/>
            </a:xfrm>
          </p:grpSpPr>
          <p:sp>
            <p:nvSpPr>
              <p:cNvPr id="28" name="Freeform 28"/>
              <p:cNvSpPr/>
              <p:nvPr/>
            </p:nvSpPr>
            <p:spPr>
              <a:xfrm>
                <a:off x="0" y="0"/>
                <a:ext cx="1277206" cy="351210"/>
              </a:xfrm>
              <a:custGeom>
                <a:avLst/>
                <a:gdLst/>
                <a:ahLst/>
                <a:cxnLst/>
                <a:rect l="l" t="t" r="r" b="b"/>
                <a:pathLst>
                  <a:path w="1277206" h="351210">
                    <a:moveTo>
                      <a:pt x="638603" y="0"/>
                    </a:moveTo>
                    <a:lnTo>
                      <a:pt x="1277206" y="351210"/>
                    </a:lnTo>
                    <a:lnTo>
                      <a:pt x="0" y="351210"/>
                    </a:lnTo>
                    <a:lnTo>
                      <a:pt x="638603" y="0"/>
                    </a:lnTo>
                    <a:close/>
                  </a:path>
                </a:pathLst>
              </a:custGeom>
              <a:solidFill>
                <a:srgbClr val="F3F1EC"/>
              </a:solidFill>
              <a:ln cap="sq">
                <a:noFill/>
                <a:prstDash val="solid"/>
                <a:miter/>
              </a:ln>
            </p:spPr>
            <p:txBody>
              <a:bodyPr/>
              <a:lstStyle/>
              <a:p>
                <a:endParaRPr lang="en-IE"/>
              </a:p>
            </p:txBody>
          </p:sp>
          <p:sp>
            <p:nvSpPr>
              <p:cNvPr id="29" name="TextBox 29"/>
              <p:cNvSpPr txBox="1"/>
              <p:nvPr/>
            </p:nvSpPr>
            <p:spPr>
              <a:xfrm>
                <a:off x="199563" y="220212"/>
                <a:ext cx="878079" cy="105912"/>
              </a:xfrm>
              <a:prstGeom prst="rect">
                <a:avLst/>
              </a:prstGeom>
            </p:spPr>
            <p:txBody>
              <a:bodyPr lIns="50800" tIns="50800" rIns="50800" bIns="50800" rtlCol="0" anchor="ctr"/>
              <a:lstStyle/>
              <a:p>
                <a:pPr algn="ctr">
                  <a:lnSpc>
                    <a:spcPts val="1840"/>
                  </a:lnSpc>
                </a:pPr>
                <a:endParaRPr/>
              </a:p>
            </p:txBody>
          </p:sp>
        </p:grpSp>
        <p:grpSp>
          <p:nvGrpSpPr>
            <p:cNvPr id="30" name="Group 30"/>
            <p:cNvGrpSpPr/>
            <p:nvPr/>
          </p:nvGrpSpPr>
          <p:grpSpPr>
            <a:xfrm rot="5400000">
              <a:off x="4481631" y="3831144"/>
              <a:ext cx="6465857" cy="1778000"/>
              <a:chOff x="0" y="0"/>
              <a:chExt cx="1277206" cy="351210"/>
            </a:xfrm>
          </p:grpSpPr>
          <p:sp>
            <p:nvSpPr>
              <p:cNvPr id="31" name="Freeform 31"/>
              <p:cNvSpPr/>
              <p:nvPr/>
            </p:nvSpPr>
            <p:spPr>
              <a:xfrm>
                <a:off x="0" y="0"/>
                <a:ext cx="1277206" cy="351210"/>
              </a:xfrm>
              <a:custGeom>
                <a:avLst/>
                <a:gdLst/>
                <a:ahLst/>
                <a:cxnLst/>
                <a:rect l="l" t="t" r="r" b="b"/>
                <a:pathLst>
                  <a:path w="1277206" h="351210">
                    <a:moveTo>
                      <a:pt x="638603" y="0"/>
                    </a:moveTo>
                    <a:lnTo>
                      <a:pt x="1277206" y="351210"/>
                    </a:lnTo>
                    <a:lnTo>
                      <a:pt x="0" y="351210"/>
                    </a:lnTo>
                    <a:lnTo>
                      <a:pt x="638603" y="0"/>
                    </a:lnTo>
                    <a:close/>
                  </a:path>
                </a:pathLst>
              </a:custGeom>
              <a:solidFill>
                <a:srgbClr val="F3F1EC"/>
              </a:solidFill>
              <a:ln cap="sq">
                <a:noFill/>
                <a:prstDash val="solid"/>
                <a:miter/>
              </a:ln>
            </p:spPr>
            <p:txBody>
              <a:bodyPr/>
              <a:lstStyle/>
              <a:p>
                <a:endParaRPr lang="en-IE"/>
              </a:p>
            </p:txBody>
          </p:sp>
          <p:sp>
            <p:nvSpPr>
              <p:cNvPr id="32" name="TextBox 32"/>
              <p:cNvSpPr txBox="1"/>
              <p:nvPr/>
            </p:nvSpPr>
            <p:spPr>
              <a:xfrm>
                <a:off x="199563" y="220212"/>
                <a:ext cx="878079" cy="105912"/>
              </a:xfrm>
              <a:prstGeom prst="rect">
                <a:avLst/>
              </a:prstGeom>
            </p:spPr>
            <p:txBody>
              <a:bodyPr lIns="50800" tIns="50800" rIns="50800" bIns="50800" rtlCol="0" anchor="ctr"/>
              <a:lstStyle/>
              <a:p>
                <a:pPr algn="ctr">
                  <a:lnSpc>
                    <a:spcPts val="1840"/>
                  </a:lnSpc>
                </a:pPr>
                <a:endParaRPr/>
              </a:p>
            </p:txBody>
          </p:sp>
        </p:grpSp>
        <p:grpSp>
          <p:nvGrpSpPr>
            <p:cNvPr id="33" name="Group 33"/>
            <p:cNvGrpSpPr/>
            <p:nvPr/>
          </p:nvGrpSpPr>
          <p:grpSpPr>
            <a:xfrm rot="5400000">
              <a:off x="874831" y="3831144"/>
              <a:ext cx="6465857" cy="1778000"/>
              <a:chOff x="0" y="0"/>
              <a:chExt cx="1277206" cy="351210"/>
            </a:xfrm>
          </p:grpSpPr>
          <p:sp>
            <p:nvSpPr>
              <p:cNvPr id="34" name="Freeform 34"/>
              <p:cNvSpPr/>
              <p:nvPr/>
            </p:nvSpPr>
            <p:spPr>
              <a:xfrm>
                <a:off x="0" y="0"/>
                <a:ext cx="1277206" cy="351210"/>
              </a:xfrm>
              <a:custGeom>
                <a:avLst/>
                <a:gdLst/>
                <a:ahLst/>
                <a:cxnLst/>
                <a:rect l="l" t="t" r="r" b="b"/>
                <a:pathLst>
                  <a:path w="1277206" h="351210">
                    <a:moveTo>
                      <a:pt x="638603" y="0"/>
                    </a:moveTo>
                    <a:lnTo>
                      <a:pt x="1277206" y="351210"/>
                    </a:lnTo>
                    <a:lnTo>
                      <a:pt x="0" y="351210"/>
                    </a:lnTo>
                    <a:lnTo>
                      <a:pt x="638603" y="0"/>
                    </a:lnTo>
                    <a:close/>
                  </a:path>
                </a:pathLst>
              </a:custGeom>
              <a:solidFill>
                <a:srgbClr val="F3F1EC"/>
              </a:solidFill>
              <a:ln cap="sq">
                <a:noFill/>
                <a:prstDash val="solid"/>
                <a:miter/>
              </a:ln>
            </p:spPr>
            <p:txBody>
              <a:bodyPr/>
              <a:lstStyle/>
              <a:p>
                <a:endParaRPr lang="en-IE"/>
              </a:p>
            </p:txBody>
          </p:sp>
          <p:sp>
            <p:nvSpPr>
              <p:cNvPr id="35" name="TextBox 35"/>
              <p:cNvSpPr txBox="1"/>
              <p:nvPr/>
            </p:nvSpPr>
            <p:spPr>
              <a:xfrm>
                <a:off x="199563" y="220212"/>
                <a:ext cx="878079" cy="105912"/>
              </a:xfrm>
              <a:prstGeom prst="rect">
                <a:avLst/>
              </a:prstGeom>
            </p:spPr>
            <p:txBody>
              <a:bodyPr lIns="50800" tIns="50800" rIns="50800" bIns="50800" rtlCol="0" anchor="ctr"/>
              <a:lstStyle/>
              <a:p>
                <a:pPr algn="ctr">
                  <a:lnSpc>
                    <a:spcPts val="1840"/>
                  </a:lnSpc>
                </a:pPr>
                <a:endParaRPr/>
              </a:p>
            </p:txBody>
          </p:sp>
        </p:grpSp>
        <p:grpSp>
          <p:nvGrpSpPr>
            <p:cNvPr id="36" name="Group 36"/>
            <p:cNvGrpSpPr/>
            <p:nvPr/>
          </p:nvGrpSpPr>
          <p:grpSpPr>
            <a:xfrm rot="5400000">
              <a:off x="11136890" y="3831144"/>
              <a:ext cx="6465857" cy="1778000"/>
              <a:chOff x="0" y="0"/>
              <a:chExt cx="1277206" cy="351210"/>
            </a:xfrm>
          </p:grpSpPr>
          <p:sp>
            <p:nvSpPr>
              <p:cNvPr id="37" name="Freeform 37"/>
              <p:cNvSpPr/>
              <p:nvPr/>
            </p:nvSpPr>
            <p:spPr>
              <a:xfrm>
                <a:off x="0" y="0"/>
                <a:ext cx="1277206" cy="351210"/>
              </a:xfrm>
              <a:custGeom>
                <a:avLst/>
                <a:gdLst/>
                <a:ahLst/>
                <a:cxnLst/>
                <a:rect l="l" t="t" r="r" b="b"/>
                <a:pathLst>
                  <a:path w="1277206" h="351210">
                    <a:moveTo>
                      <a:pt x="638603" y="0"/>
                    </a:moveTo>
                    <a:lnTo>
                      <a:pt x="1277206" y="351210"/>
                    </a:lnTo>
                    <a:lnTo>
                      <a:pt x="0" y="351210"/>
                    </a:lnTo>
                    <a:lnTo>
                      <a:pt x="638603" y="0"/>
                    </a:lnTo>
                    <a:close/>
                  </a:path>
                </a:pathLst>
              </a:custGeom>
              <a:solidFill>
                <a:srgbClr val="F3F1EC"/>
              </a:solidFill>
              <a:ln cap="sq">
                <a:noFill/>
                <a:prstDash val="solid"/>
                <a:miter/>
              </a:ln>
            </p:spPr>
            <p:txBody>
              <a:bodyPr/>
              <a:lstStyle/>
              <a:p>
                <a:endParaRPr lang="en-IE"/>
              </a:p>
            </p:txBody>
          </p:sp>
          <p:sp>
            <p:nvSpPr>
              <p:cNvPr id="38" name="TextBox 38"/>
              <p:cNvSpPr txBox="1"/>
              <p:nvPr/>
            </p:nvSpPr>
            <p:spPr>
              <a:xfrm>
                <a:off x="199563" y="220212"/>
                <a:ext cx="878079" cy="105912"/>
              </a:xfrm>
              <a:prstGeom prst="rect">
                <a:avLst/>
              </a:prstGeom>
            </p:spPr>
            <p:txBody>
              <a:bodyPr lIns="50800" tIns="50800" rIns="50800" bIns="50800" rtlCol="0" anchor="ctr"/>
              <a:lstStyle/>
              <a:p>
                <a:pPr algn="ctr">
                  <a:lnSpc>
                    <a:spcPts val="1840"/>
                  </a:lnSpc>
                </a:pPr>
                <a:endParaRPr/>
              </a:p>
            </p:txBody>
          </p:sp>
        </p:grpSp>
        <p:grpSp>
          <p:nvGrpSpPr>
            <p:cNvPr id="39" name="Group 39"/>
            <p:cNvGrpSpPr/>
            <p:nvPr/>
          </p:nvGrpSpPr>
          <p:grpSpPr>
            <a:xfrm rot="5400000">
              <a:off x="14981444" y="3831144"/>
              <a:ext cx="6465857" cy="1778000"/>
              <a:chOff x="0" y="0"/>
              <a:chExt cx="1277206" cy="351210"/>
            </a:xfrm>
          </p:grpSpPr>
          <p:sp>
            <p:nvSpPr>
              <p:cNvPr id="40" name="Freeform 40"/>
              <p:cNvSpPr/>
              <p:nvPr/>
            </p:nvSpPr>
            <p:spPr>
              <a:xfrm>
                <a:off x="0" y="0"/>
                <a:ext cx="1277206" cy="351210"/>
              </a:xfrm>
              <a:custGeom>
                <a:avLst/>
                <a:gdLst/>
                <a:ahLst/>
                <a:cxnLst/>
                <a:rect l="l" t="t" r="r" b="b"/>
                <a:pathLst>
                  <a:path w="1277206" h="351210">
                    <a:moveTo>
                      <a:pt x="638603" y="0"/>
                    </a:moveTo>
                    <a:lnTo>
                      <a:pt x="1277206" y="351210"/>
                    </a:lnTo>
                    <a:lnTo>
                      <a:pt x="0" y="351210"/>
                    </a:lnTo>
                    <a:lnTo>
                      <a:pt x="638603" y="0"/>
                    </a:lnTo>
                    <a:close/>
                  </a:path>
                </a:pathLst>
              </a:custGeom>
              <a:solidFill>
                <a:srgbClr val="F3F1EC"/>
              </a:solidFill>
              <a:ln cap="sq">
                <a:noFill/>
                <a:prstDash val="solid"/>
                <a:miter/>
              </a:ln>
            </p:spPr>
            <p:txBody>
              <a:bodyPr/>
              <a:lstStyle/>
              <a:p>
                <a:endParaRPr lang="en-IE"/>
              </a:p>
            </p:txBody>
          </p:sp>
          <p:sp>
            <p:nvSpPr>
              <p:cNvPr id="41" name="TextBox 41"/>
              <p:cNvSpPr txBox="1"/>
              <p:nvPr/>
            </p:nvSpPr>
            <p:spPr>
              <a:xfrm>
                <a:off x="199563" y="220212"/>
                <a:ext cx="878079" cy="105912"/>
              </a:xfrm>
              <a:prstGeom prst="rect">
                <a:avLst/>
              </a:prstGeom>
            </p:spPr>
            <p:txBody>
              <a:bodyPr lIns="50800" tIns="50800" rIns="50800" bIns="50800" rtlCol="0" anchor="ctr"/>
              <a:lstStyle/>
              <a:p>
                <a:pPr algn="ctr">
                  <a:lnSpc>
                    <a:spcPts val="1840"/>
                  </a:lnSpc>
                </a:pPr>
                <a:endParaRPr/>
              </a:p>
            </p:txBody>
          </p:sp>
        </p:grpSp>
        <p:grpSp>
          <p:nvGrpSpPr>
            <p:cNvPr id="42" name="Group 42"/>
            <p:cNvGrpSpPr/>
            <p:nvPr/>
          </p:nvGrpSpPr>
          <p:grpSpPr>
            <a:xfrm rot="5400000">
              <a:off x="18434793" y="3786514"/>
              <a:ext cx="6465857" cy="1778000"/>
              <a:chOff x="0" y="0"/>
              <a:chExt cx="1277206" cy="351210"/>
            </a:xfrm>
          </p:grpSpPr>
          <p:sp>
            <p:nvSpPr>
              <p:cNvPr id="43" name="Freeform 43"/>
              <p:cNvSpPr/>
              <p:nvPr/>
            </p:nvSpPr>
            <p:spPr>
              <a:xfrm>
                <a:off x="0" y="0"/>
                <a:ext cx="1277206" cy="351210"/>
              </a:xfrm>
              <a:custGeom>
                <a:avLst/>
                <a:gdLst/>
                <a:ahLst/>
                <a:cxnLst/>
                <a:rect l="l" t="t" r="r" b="b"/>
                <a:pathLst>
                  <a:path w="1277206" h="351210">
                    <a:moveTo>
                      <a:pt x="638603" y="0"/>
                    </a:moveTo>
                    <a:lnTo>
                      <a:pt x="1277206" y="351210"/>
                    </a:lnTo>
                    <a:lnTo>
                      <a:pt x="0" y="351210"/>
                    </a:lnTo>
                    <a:lnTo>
                      <a:pt x="638603" y="0"/>
                    </a:lnTo>
                    <a:close/>
                  </a:path>
                </a:pathLst>
              </a:custGeom>
              <a:solidFill>
                <a:srgbClr val="F3F1EC"/>
              </a:solidFill>
              <a:ln cap="sq">
                <a:noFill/>
                <a:prstDash val="solid"/>
                <a:miter/>
              </a:ln>
            </p:spPr>
            <p:txBody>
              <a:bodyPr/>
              <a:lstStyle/>
              <a:p>
                <a:endParaRPr lang="en-IE"/>
              </a:p>
            </p:txBody>
          </p:sp>
          <p:sp>
            <p:nvSpPr>
              <p:cNvPr id="44" name="TextBox 44"/>
              <p:cNvSpPr txBox="1"/>
              <p:nvPr/>
            </p:nvSpPr>
            <p:spPr>
              <a:xfrm>
                <a:off x="199563" y="220212"/>
                <a:ext cx="878079" cy="105912"/>
              </a:xfrm>
              <a:prstGeom prst="rect">
                <a:avLst/>
              </a:prstGeom>
            </p:spPr>
            <p:txBody>
              <a:bodyPr lIns="50800" tIns="50800" rIns="50800" bIns="50800" rtlCol="0" anchor="ctr"/>
              <a:lstStyle/>
              <a:p>
                <a:pPr algn="ctr">
                  <a:lnSpc>
                    <a:spcPts val="1840"/>
                  </a:lnSpc>
                </a:pPr>
                <a:endParaRPr/>
              </a:p>
            </p:txBody>
          </p:sp>
        </p:grpSp>
        <p:grpSp>
          <p:nvGrpSpPr>
            <p:cNvPr id="45" name="Group 45"/>
            <p:cNvGrpSpPr/>
            <p:nvPr/>
          </p:nvGrpSpPr>
          <p:grpSpPr>
            <a:xfrm>
              <a:off x="0" y="7270047"/>
              <a:ext cx="25660636" cy="638396"/>
              <a:chOff x="0" y="0"/>
              <a:chExt cx="5068768" cy="126103"/>
            </a:xfrm>
          </p:grpSpPr>
          <p:sp>
            <p:nvSpPr>
              <p:cNvPr id="46" name="Freeform 46"/>
              <p:cNvSpPr/>
              <p:nvPr/>
            </p:nvSpPr>
            <p:spPr>
              <a:xfrm>
                <a:off x="0" y="0"/>
                <a:ext cx="5068768" cy="126103"/>
              </a:xfrm>
              <a:custGeom>
                <a:avLst/>
                <a:gdLst/>
                <a:ahLst/>
                <a:cxnLst/>
                <a:rect l="l" t="t" r="r" b="b"/>
                <a:pathLst>
                  <a:path w="5068768" h="126103">
                    <a:moveTo>
                      <a:pt x="0" y="0"/>
                    </a:moveTo>
                    <a:lnTo>
                      <a:pt x="5068768" y="0"/>
                    </a:lnTo>
                    <a:lnTo>
                      <a:pt x="5068768" y="126103"/>
                    </a:lnTo>
                    <a:lnTo>
                      <a:pt x="0" y="126103"/>
                    </a:lnTo>
                    <a:close/>
                  </a:path>
                </a:pathLst>
              </a:custGeom>
              <a:solidFill>
                <a:srgbClr val="C41188"/>
              </a:solidFill>
            </p:spPr>
            <p:txBody>
              <a:bodyPr/>
              <a:lstStyle/>
              <a:p>
                <a:endParaRPr lang="en-IE"/>
              </a:p>
            </p:txBody>
          </p:sp>
          <p:sp>
            <p:nvSpPr>
              <p:cNvPr id="47" name="TextBox 47"/>
              <p:cNvSpPr txBox="1"/>
              <p:nvPr/>
            </p:nvSpPr>
            <p:spPr>
              <a:xfrm>
                <a:off x="0" y="57150"/>
                <a:ext cx="5068768" cy="68953"/>
              </a:xfrm>
              <a:prstGeom prst="rect">
                <a:avLst/>
              </a:prstGeom>
            </p:spPr>
            <p:txBody>
              <a:bodyPr lIns="50800" tIns="50800" rIns="50800" bIns="50800" rtlCol="0" anchor="ctr"/>
              <a:lstStyle/>
              <a:p>
                <a:pPr algn="ctr">
                  <a:lnSpc>
                    <a:spcPts val="1840"/>
                  </a:lnSpc>
                </a:pPr>
                <a:endParaRPr/>
              </a:p>
            </p:txBody>
          </p:sp>
        </p:grpSp>
        <p:sp>
          <p:nvSpPr>
            <p:cNvPr id="48" name="Freeform 48"/>
            <p:cNvSpPr/>
            <p:nvPr/>
          </p:nvSpPr>
          <p:spPr>
            <a:xfrm>
              <a:off x="1570180" y="3381056"/>
              <a:ext cx="2536513" cy="2029211"/>
            </a:xfrm>
            <a:custGeom>
              <a:avLst/>
              <a:gdLst/>
              <a:ahLst/>
              <a:cxnLst/>
              <a:rect l="l" t="t" r="r" b="b"/>
              <a:pathLst>
                <a:path w="2536513" h="2029211">
                  <a:moveTo>
                    <a:pt x="0" y="0"/>
                  </a:moveTo>
                  <a:lnTo>
                    <a:pt x="2536514" y="0"/>
                  </a:lnTo>
                  <a:lnTo>
                    <a:pt x="2536514" y="2029210"/>
                  </a:lnTo>
                  <a:lnTo>
                    <a:pt x="0" y="202921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49" name="Freeform 49"/>
            <p:cNvSpPr/>
            <p:nvPr/>
          </p:nvSpPr>
          <p:spPr>
            <a:xfrm>
              <a:off x="5235799" y="3617071"/>
              <a:ext cx="2939664" cy="1793195"/>
            </a:xfrm>
            <a:custGeom>
              <a:avLst/>
              <a:gdLst/>
              <a:ahLst/>
              <a:cxnLst/>
              <a:rect l="l" t="t" r="r" b="b"/>
              <a:pathLst>
                <a:path w="2939664" h="1793195">
                  <a:moveTo>
                    <a:pt x="0" y="0"/>
                  </a:moveTo>
                  <a:lnTo>
                    <a:pt x="2939664" y="0"/>
                  </a:lnTo>
                  <a:lnTo>
                    <a:pt x="2939664" y="1793195"/>
                  </a:lnTo>
                  <a:lnTo>
                    <a:pt x="0" y="1793195"/>
                  </a:lnTo>
                  <a:lnTo>
                    <a:pt x="0" y="0"/>
                  </a:lnTo>
                  <a:close/>
                </a:path>
              </a:pathLst>
            </a:custGeom>
            <a:blipFill>
              <a:blip r:embed="rId4"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sp>
          <p:nvSpPr>
            <p:cNvPr id="50" name="Freeform 50"/>
            <p:cNvSpPr/>
            <p:nvPr/>
          </p:nvSpPr>
          <p:spPr>
            <a:xfrm>
              <a:off x="12580895" y="2908034"/>
              <a:ext cx="1877824" cy="2438732"/>
            </a:xfrm>
            <a:custGeom>
              <a:avLst/>
              <a:gdLst/>
              <a:ahLst/>
              <a:cxnLst/>
              <a:rect l="l" t="t" r="r" b="b"/>
              <a:pathLst>
                <a:path w="1877824" h="2438732">
                  <a:moveTo>
                    <a:pt x="0" y="0"/>
                  </a:moveTo>
                  <a:lnTo>
                    <a:pt x="1877823" y="0"/>
                  </a:lnTo>
                  <a:lnTo>
                    <a:pt x="1877823" y="2438732"/>
                  </a:lnTo>
                  <a:lnTo>
                    <a:pt x="0" y="2438732"/>
                  </a:lnTo>
                  <a:lnTo>
                    <a:pt x="0" y="0"/>
                  </a:lnTo>
                  <a:close/>
                </a:path>
              </a:pathLst>
            </a:custGeom>
            <a:blipFill>
              <a:blip r:embed="rId5"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sp>
          <p:nvSpPr>
            <p:cNvPr id="51" name="Freeform 51"/>
            <p:cNvSpPr/>
            <p:nvPr/>
          </p:nvSpPr>
          <p:spPr>
            <a:xfrm>
              <a:off x="8950163" y="4162149"/>
              <a:ext cx="2869102" cy="1125313"/>
            </a:xfrm>
            <a:custGeom>
              <a:avLst/>
              <a:gdLst/>
              <a:ahLst/>
              <a:cxnLst/>
              <a:rect l="l" t="t" r="r" b="b"/>
              <a:pathLst>
                <a:path w="2869102" h="1125313">
                  <a:moveTo>
                    <a:pt x="0" y="0"/>
                  </a:moveTo>
                  <a:lnTo>
                    <a:pt x="2869102" y="0"/>
                  </a:lnTo>
                  <a:lnTo>
                    <a:pt x="2869102" y="1125314"/>
                  </a:lnTo>
                  <a:lnTo>
                    <a:pt x="0" y="1125314"/>
                  </a:lnTo>
                  <a:lnTo>
                    <a:pt x="0" y="0"/>
                  </a:lnTo>
                  <a:close/>
                </a:path>
              </a:pathLst>
            </a:custGeom>
            <a:blipFill>
              <a:blip r:embed="rId6"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grpSp>
          <p:nvGrpSpPr>
            <p:cNvPr id="52" name="Group 52"/>
            <p:cNvGrpSpPr/>
            <p:nvPr/>
          </p:nvGrpSpPr>
          <p:grpSpPr>
            <a:xfrm>
              <a:off x="9682955" y="4987324"/>
              <a:ext cx="359442" cy="359442"/>
              <a:chOff x="0" y="0"/>
              <a:chExt cx="812800" cy="812800"/>
            </a:xfrm>
          </p:grpSpPr>
          <p:sp>
            <p:nvSpPr>
              <p:cNvPr id="53" name="Freeform 5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66675" cap="sq">
                <a:solidFill>
                  <a:srgbClr val="18232F"/>
                </a:solidFill>
                <a:prstDash val="solid"/>
                <a:miter/>
              </a:ln>
            </p:spPr>
            <p:txBody>
              <a:bodyPr/>
              <a:lstStyle/>
              <a:p>
                <a:endParaRPr lang="en-IE"/>
              </a:p>
            </p:txBody>
          </p:sp>
          <p:sp>
            <p:nvSpPr>
              <p:cNvPr id="54" name="TextBox 54"/>
              <p:cNvSpPr txBox="1"/>
              <p:nvPr/>
            </p:nvSpPr>
            <p:spPr>
              <a:xfrm>
                <a:off x="76200" y="123825"/>
                <a:ext cx="660400" cy="612775"/>
              </a:xfrm>
              <a:prstGeom prst="rect">
                <a:avLst/>
              </a:prstGeom>
            </p:spPr>
            <p:txBody>
              <a:bodyPr lIns="24972" tIns="24972" rIns="24972" bIns="24972" rtlCol="0" anchor="ctr"/>
              <a:lstStyle/>
              <a:p>
                <a:pPr algn="ctr">
                  <a:lnSpc>
                    <a:spcPts val="1839"/>
                  </a:lnSpc>
                </a:pPr>
                <a:endParaRPr/>
              </a:p>
            </p:txBody>
          </p:sp>
        </p:grpSp>
        <p:grpSp>
          <p:nvGrpSpPr>
            <p:cNvPr id="55" name="Group 55"/>
            <p:cNvGrpSpPr/>
            <p:nvPr/>
          </p:nvGrpSpPr>
          <p:grpSpPr>
            <a:xfrm>
              <a:off x="9310883" y="4987324"/>
              <a:ext cx="359442" cy="359442"/>
              <a:chOff x="0" y="0"/>
              <a:chExt cx="812800" cy="812800"/>
            </a:xfrm>
          </p:grpSpPr>
          <p:sp>
            <p:nvSpPr>
              <p:cNvPr id="56" name="Freeform 5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66675" cap="sq">
                <a:solidFill>
                  <a:srgbClr val="18232F"/>
                </a:solidFill>
                <a:prstDash val="solid"/>
                <a:miter/>
              </a:ln>
            </p:spPr>
            <p:txBody>
              <a:bodyPr/>
              <a:lstStyle/>
              <a:p>
                <a:endParaRPr lang="en-IE"/>
              </a:p>
            </p:txBody>
          </p:sp>
          <p:sp>
            <p:nvSpPr>
              <p:cNvPr id="57" name="TextBox 57"/>
              <p:cNvSpPr txBox="1"/>
              <p:nvPr/>
            </p:nvSpPr>
            <p:spPr>
              <a:xfrm>
                <a:off x="76200" y="123825"/>
                <a:ext cx="660400" cy="612775"/>
              </a:xfrm>
              <a:prstGeom prst="rect">
                <a:avLst/>
              </a:prstGeom>
            </p:spPr>
            <p:txBody>
              <a:bodyPr lIns="24972" tIns="24972" rIns="24972" bIns="24972" rtlCol="0" anchor="ctr"/>
              <a:lstStyle/>
              <a:p>
                <a:pPr algn="ctr">
                  <a:lnSpc>
                    <a:spcPts val="1839"/>
                  </a:lnSpc>
                </a:pPr>
                <a:endParaRPr/>
              </a:p>
            </p:txBody>
          </p:sp>
        </p:grpSp>
        <p:grpSp>
          <p:nvGrpSpPr>
            <p:cNvPr id="58" name="Group 58"/>
            <p:cNvGrpSpPr/>
            <p:nvPr/>
          </p:nvGrpSpPr>
          <p:grpSpPr>
            <a:xfrm>
              <a:off x="11011406" y="4987324"/>
              <a:ext cx="359442" cy="359442"/>
              <a:chOff x="0" y="0"/>
              <a:chExt cx="812800" cy="812800"/>
            </a:xfrm>
          </p:grpSpPr>
          <p:sp>
            <p:nvSpPr>
              <p:cNvPr id="59" name="Freeform 5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66675" cap="sq">
                <a:solidFill>
                  <a:srgbClr val="18232F"/>
                </a:solidFill>
                <a:prstDash val="solid"/>
                <a:miter/>
              </a:ln>
            </p:spPr>
            <p:txBody>
              <a:bodyPr/>
              <a:lstStyle/>
              <a:p>
                <a:endParaRPr lang="en-IE"/>
              </a:p>
            </p:txBody>
          </p:sp>
          <p:sp>
            <p:nvSpPr>
              <p:cNvPr id="60" name="TextBox 60"/>
              <p:cNvSpPr txBox="1"/>
              <p:nvPr/>
            </p:nvSpPr>
            <p:spPr>
              <a:xfrm>
                <a:off x="76200" y="123825"/>
                <a:ext cx="660400" cy="612775"/>
              </a:xfrm>
              <a:prstGeom prst="rect">
                <a:avLst/>
              </a:prstGeom>
            </p:spPr>
            <p:txBody>
              <a:bodyPr lIns="24972" tIns="24972" rIns="24972" bIns="24972" rtlCol="0" anchor="ctr"/>
              <a:lstStyle/>
              <a:p>
                <a:pPr algn="ctr">
                  <a:lnSpc>
                    <a:spcPts val="1839"/>
                  </a:lnSpc>
                </a:pPr>
                <a:endParaRPr/>
              </a:p>
            </p:txBody>
          </p:sp>
        </p:grpSp>
        <p:sp>
          <p:nvSpPr>
            <p:cNvPr id="61" name="Freeform 61"/>
            <p:cNvSpPr/>
            <p:nvPr/>
          </p:nvSpPr>
          <p:spPr>
            <a:xfrm>
              <a:off x="15665218" y="3891446"/>
              <a:ext cx="1435735" cy="1682796"/>
            </a:xfrm>
            <a:custGeom>
              <a:avLst/>
              <a:gdLst/>
              <a:ahLst/>
              <a:cxnLst/>
              <a:rect l="l" t="t" r="r" b="b"/>
              <a:pathLst>
                <a:path w="1435735" h="1682796">
                  <a:moveTo>
                    <a:pt x="0" y="0"/>
                  </a:moveTo>
                  <a:lnTo>
                    <a:pt x="1435736" y="0"/>
                  </a:lnTo>
                  <a:lnTo>
                    <a:pt x="1435736" y="1682796"/>
                  </a:lnTo>
                  <a:lnTo>
                    <a:pt x="0" y="1682796"/>
                  </a:lnTo>
                  <a:lnTo>
                    <a:pt x="0" y="0"/>
                  </a:lnTo>
                  <a:close/>
                </a:path>
              </a:pathLst>
            </a:custGeom>
            <a:blipFill>
              <a:blip r:embed="rId7"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sp>
          <p:nvSpPr>
            <p:cNvPr id="62" name="Freeform 62"/>
            <p:cNvSpPr/>
            <p:nvPr/>
          </p:nvSpPr>
          <p:spPr>
            <a:xfrm>
              <a:off x="19636773" y="4337383"/>
              <a:ext cx="2691688" cy="1009383"/>
            </a:xfrm>
            <a:custGeom>
              <a:avLst/>
              <a:gdLst/>
              <a:ahLst/>
              <a:cxnLst/>
              <a:rect l="l" t="t" r="r" b="b"/>
              <a:pathLst>
                <a:path w="2691688" h="1009383">
                  <a:moveTo>
                    <a:pt x="0" y="0"/>
                  </a:moveTo>
                  <a:lnTo>
                    <a:pt x="2691688" y="0"/>
                  </a:lnTo>
                  <a:lnTo>
                    <a:pt x="2691688" y="1009383"/>
                  </a:lnTo>
                  <a:lnTo>
                    <a:pt x="0" y="1009383"/>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n-IE"/>
            </a:p>
          </p:txBody>
        </p:sp>
        <p:sp>
          <p:nvSpPr>
            <p:cNvPr id="63" name="Freeform 63"/>
            <p:cNvSpPr/>
            <p:nvPr/>
          </p:nvSpPr>
          <p:spPr>
            <a:xfrm rot="790679">
              <a:off x="19522004" y="3294664"/>
              <a:ext cx="1928589" cy="887151"/>
            </a:xfrm>
            <a:custGeom>
              <a:avLst/>
              <a:gdLst/>
              <a:ahLst/>
              <a:cxnLst/>
              <a:rect l="l" t="t" r="r" b="b"/>
              <a:pathLst>
                <a:path w="1928589" h="887151">
                  <a:moveTo>
                    <a:pt x="0" y="0"/>
                  </a:moveTo>
                  <a:lnTo>
                    <a:pt x="1928589" y="0"/>
                  </a:lnTo>
                  <a:lnTo>
                    <a:pt x="1928589" y="887151"/>
                  </a:lnTo>
                  <a:lnTo>
                    <a:pt x="0" y="887151"/>
                  </a:lnTo>
                  <a:lnTo>
                    <a:pt x="0" y="0"/>
                  </a:lnTo>
                  <a:close/>
                </a:path>
              </a:pathLst>
            </a:custGeom>
            <a:blipFill>
              <a:blip r:embed="rId9"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sp>
          <p:nvSpPr>
            <p:cNvPr id="64" name="Freeform 64"/>
            <p:cNvSpPr/>
            <p:nvPr/>
          </p:nvSpPr>
          <p:spPr>
            <a:xfrm>
              <a:off x="23128221" y="2910701"/>
              <a:ext cx="1912311" cy="2436065"/>
            </a:xfrm>
            <a:custGeom>
              <a:avLst/>
              <a:gdLst/>
              <a:ahLst/>
              <a:cxnLst/>
              <a:rect l="l" t="t" r="r" b="b"/>
              <a:pathLst>
                <a:path w="1912311" h="2436065">
                  <a:moveTo>
                    <a:pt x="0" y="0"/>
                  </a:moveTo>
                  <a:lnTo>
                    <a:pt x="1912311" y="0"/>
                  </a:lnTo>
                  <a:lnTo>
                    <a:pt x="1912311" y="2436065"/>
                  </a:lnTo>
                  <a:lnTo>
                    <a:pt x="0" y="2436065"/>
                  </a:lnTo>
                  <a:lnTo>
                    <a:pt x="0" y="0"/>
                  </a:lnTo>
                  <a:close/>
                </a:path>
              </a:pathLst>
            </a:custGeom>
            <a:blipFill>
              <a:blip r:embed="rId10" cstate="email">
                <a:extLst>
                  <a:ext uri="{28A0092B-C50C-407E-A947-70E740481C1C}">
                    <a14:useLocalDpi xmlns:a14="http://schemas.microsoft.com/office/drawing/2010/main"/>
                  </a:ext>
                </a:extLst>
              </a:blip>
              <a:stretch>
                <a:fillRect/>
              </a:stretch>
            </a:blipFill>
          </p:spPr>
          <p:txBody>
            <a:bodyPr/>
            <a:lstStyle/>
            <a:p>
              <a:endParaRPr lang="en-IE"/>
            </a:p>
          </p:txBody>
        </p:sp>
        <p:grpSp>
          <p:nvGrpSpPr>
            <p:cNvPr id="65" name="Group 65"/>
            <p:cNvGrpSpPr/>
            <p:nvPr/>
          </p:nvGrpSpPr>
          <p:grpSpPr>
            <a:xfrm>
              <a:off x="207299" y="0"/>
              <a:ext cx="26276370" cy="2170240"/>
              <a:chOff x="0" y="0"/>
              <a:chExt cx="5190394" cy="428689"/>
            </a:xfrm>
          </p:grpSpPr>
          <p:sp>
            <p:nvSpPr>
              <p:cNvPr id="66" name="Freeform 66"/>
              <p:cNvSpPr/>
              <p:nvPr/>
            </p:nvSpPr>
            <p:spPr>
              <a:xfrm>
                <a:off x="0" y="0"/>
                <a:ext cx="5190394" cy="428689"/>
              </a:xfrm>
              <a:custGeom>
                <a:avLst/>
                <a:gdLst/>
                <a:ahLst/>
                <a:cxnLst/>
                <a:rect l="l" t="t" r="r" b="b"/>
                <a:pathLst>
                  <a:path w="5190394" h="428689">
                    <a:moveTo>
                      <a:pt x="0" y="0"/>
                    </a:moveTo>
                    <a:lnTo>
                      <a:pt x="5190394" y="0"/>
                    </a:lnTo>
                    <a:lnTo>
                      <a:pt x="5190394" y="428689"/>
                    </a:lnTo>
                    <a:lnTo>
                      <a:pt x="0" y="428689"/>
                    </a:lnTo>
                    <a:close/>
                  </a:path>
                </a:pathLst>
              </a:custGeom>
              <a:solidFill>
                <a:srgbClr val="C41188"/>
              </a:solidFill>
            </p:spPr>
            <p:txBody>
              <a:bodyPr/>
              <a:lstStyle/>
              <a:p>
                <a:endParaRPr lang="en-IE"/>
              </a:p>
            </p:txBody>
          </p:sp>
          <p:sp>
            <p:nvSpPr>
              <p:cNvPr id="67" name="TextBox 67"/>
              <p:cNvSpPr txBox="1"/>
              <p:nvPr/>
            </p:nvSpPr>
            <p:spPr>
              <a:xfrm>
                <a:off x="0" y="57150"/>
                <a:ext cx="5190394" cy="371539"/>
              </a:xfrm>
              <a:prstGeom prst="rect">
                <a:avLst/>
              </a:prstGeom>
            </p:spPr>
            <p:txBody>
              <a:bodyPr lIns="50800" tIns="50800" rIns="50800" bIns="50800" rtlCol="0" anchor="ctr"/>
              <a:lstStyle/>
              <a:p>
                <a:pPr algn="ctr">
                  <a:lnSpc>
                    <a:spcPts val="1840"/>
                  </a:lnSpc>
                </a:pPr>
                <a:endParaRPr/>
              </a:p>
            </p:txBody>
          </p:sp>
        </p:grpSp>
        <p:sp>
          <p:nvSpPr>
            <p:cNvPr id="68" name="Freeform 68"/>
            <p:cNvSpPr/>
            <p:nvPr/>
          </p:nvSpPr>
          <p:spPr>
            <a:xfrm>
              <a:off x="16710396" y="2689481"/>
              <a:ext cx="1426504" cy="1731579"/>
            </a:xfrm>
            <a:custGeom>
              <a:avLst/>
              <a:gdLst/>
              <a:ahLst/>
              <a:cxnLst/>
              <a:rect l="l" t="t" r="r" b="b"/>
              <a:pathLst>
                <a:path w="1426504" h="1731579">
                  <a:moveTo>
                    <a:pt x="0" y="0"/>
                  </a:moveTo>
                  <a:lnTo>
                    <a:pt x="1426504" y="0"/>
                  </a:lnTo>
                  <a:lnTo>
                    <a:pt x="1426504" y="1731580"/>
                  </a:lnTo>
                  <a:lnTo>
                    <a:pt x="0" y="1731580"/>
                  </a:lnTo>
                  <a:lnTo>
                    <a:pt x="0" y="0"/>
                  </a:lnTo>
                  <a:close/>
                </a:path>
              </a:pathLst>
            </a:custGeom>
            <a:blipFill>
              <a:blip r:embed="rId11" cstate="email">
                <a:extLst>
                  <a:ext uri="{28A0092B-C50C-407E-A947-70E740481C1C}">
                    <a14:useLocalDpi xmlns:a14="http://schemas.microsoft.com/office/drawing/2010/main"/>
                  </a:ext>
                </a:extLst>
              </a:blip>
              <a:stretch>
                <a:fillRect/>
              </a:stretch>
            </a:blipFill>
          </p:spPr>
          <p:txBody>
            <a:bodyPr/>
            <a:lstStyle/>
            <a:p>
              <a:endParaRPr lang="en-IE"/>
            </a:p>
          </p:txBody>
        </p:sp>
        <p:sp>
          <p:nvSpPr>
            <p:cNvPr id="69" name="Freeform 69"/>
            <p:cNvSpPr/>
            <p:nvPr/>
          </p:nvSpPr>
          <p:spPr>
            <a:xfrm>
              <a:off x="23199712" y="1340908"/>
              <a:ext cx="1283084" cy="1315984"/>
            </a:xfrm>
            <a:custGeom>
              <a:avLst/>
              <a:gdLst/>
              <a:ahLst/>
              <a:cxnLst/>
              <a:rect l="l" t="t" r="r" b="b"/>
              <a:pathLst>
                <a:path w="1283084" h="1315984">
                  <a:moveTo>
                    <a:pt x="0" y="0"/>
                  </a:moveTo>
                  <a:lnTo>
                    <a:pt x="1283085" y="0"/>
                  </a:lnTo>
                  <a:lnTo>
                    <a:pt x="1283085" y="1315984"/>
                  </a:lnTo>
                  <a:lnTo>
                    <a:pt x="0" y="1315984"/>
                  </a:lnTo>
                  <a:lnTo>
                    <a:pt x="0" y="0"/>
                  </a:lnTo>
                  <a:close/>
                </a:path>
              </a:pathLst>
            </a:custGeom>
            <a:blipFill>
              <a:blip>
                <a:extLst>
                  <a:ext uri="{96DAC541-7B7A-43D3-8B79-37D633B846F1}">
                    <asvg:svgBlip xmlns:asvg="http://schemas.microsoft.com/office/drawing/2016/SVG/main" r:embed="rId12"/>
                  </a:ext>
                </a:extLst>
              </a:blip>
              <a:stretch>
                <a:fillRect/>
              </a:stretch>
            </a:blipFill>
            <a:ln cap="sq">
              <a:noFill/>
              <a:prstDash val="solid"/>
              <a:miter/>
            </a:ln>
          </p:spPr>
          <p:txBody>
            <a:bodyPr/>
            <a:lstStyle/>
            <a:p>
              <a:endParaRPr lang="en-IE"/>
            </a:p>
          </p:txBody>
        </p:sp>
        <p:sp>
          <p:nvSpPr>
            <p:cNvPr id="70" name="Freeform 70"/>
            <p:cNvSpPr/>
            <p:nvPr/>
          </p:nvSpPr>
          <p:spPr>
            <a:xfrm>
              <a:off x="18906274" y="1340908"/>
              <a:ext cx="1283084" cy="1315984"/>
            </a:xfrm>
            <a:custGeom>
              <a:avLst/>
              <a:gdLst/>
              <a:ahLst/>
              <a:cxnLst/>
              <a:rect l="l" t="t" r="r" b="b"/>
              <a:pathLst>
                <a:path w="1283084" h="1315984">
                  <a:moveTo>
                    <a:pt x="0" y="0"/>
                  </a:moveTo>
                  <a:lnTo>
                    <a:pt x="1283084" y="0"/>
                  </a:lnTo>
                  <a:lnTo>
                    <a:pt x="1283084" y="1315984"/>
                  </a:lnTo>
                  <a:lnTo>
                    <a:pt x="0" y="1315984"/>
                  </a:lnTo>
                  <a:lnTo>
                    <a:pt x="0" y="0"/>
                  </a:lnTo>
                  <a:close/>
                </a:path>
              </a:pathLst>
            </a:custGeom>
            <a:blipFill>
              <a:blip>
                <a:extLst>
                  <a:ext uri="{96DAC541-7B7A-43D3-8B79-37D633B846F1}">
                    <asvg:svgBlip xmlns:asvg="http://schemas.microsoft.com/office/drawing/2016/SVG/main" r:embed="rId13"/>
                  </a:ext>
                </a:extLst>
              </a:blip>
              <a:stretch>
                <a:fillRect/>
              </a:stretch>
            </a:blipFill>
            <a:ln cap="sq">
              <a:noFill/>
              <a:prstDash val="solid"/>
              <a:miter/>
            </a:ln>
          </p:spPr>
          <p:txBody>
            <a:bodyPr/>
            <a:lstStyle/>
            <a:p>
              <a:endParaRPr lang="en-IE"/>
            </a:p>
          </p:txBody>
        </p:sp>
        <p:sp>
          <p:nvSpPr>
            <p:cNvPr id="71" name="Freeform 71"/>
            <p:cNvSpPr/>
            <p:nvPr/>
          </p:nvSpPr>
          <p:spPr>
            <a:xfrm>
              <a:off x="15254288" y="1340908"/>
              <a:ext cx="1283084" cy="1315984"/>
            </a:xfrm>
            <a:custGeom>
              <a:avLst/>
              <a:gdLst/>
              <a:ahLst/>
              <a:cxnLst/>
              <a:rect l="l" t="t" r="r" b="b"/>
              <a:pathLst>
                <a:path w="1283084" h="1315984">
                  <a:moveTo>
                    <a:pt x="0" y="0"/>
                  </a:moveTo>
                  <a:lnTo>
                    <a:pt x="1283085" y="0"/>
                  </a:lnTo>
                  <a:lnTo>
                    <a:pt x="1283085" y="1315984"/>
                  </a:lnTo>
                  <a:lnTo>
                    <a:pt x="0" y="1315984"/>
                  </a:lnTo>
                  <a:lnTo>
                    <a:pt x="0" y="0"/>
                  </a:lnTo>
                  <a:close/>
                </a:path>
              </a:pathLst>
            </a:custGeom>
            <a:blipFill>
              <a:blip>
                <a:extLst>
                  <a:ext uri="{96DAC541-7B7A-43D3-8B79-37D633B846F1}">
                    <asvg:svgBlip xmlns:asvg="http://schemas.microsoft.com/office/drawing/2016/SVG/main" r:embed="rId14"/>
                  </a:ext>
                </a:extLst>
              </a:blip>
              <a:stretch>
                <a:fillRect/>
              </a:stretch>
            </a:blipFill>
            <a:ln cap="sq">
              <a:noFill/>
              <a:prstDash val="solid"/>
              <a:miter/>
            </a:ln>
          </p:spPr>
          <p:txBody>
            <a:bodyPr/>
            <a:lstStyle/>
            <a:p>
              <a:endParaRPr lang="en-IE"/>
            </a:p>
          </p:txBody>
        </p:sp>
        <p:sp>
          <p:nvSpPr>
            <p:cNvPr id="72" name="Freeform 72"/>
            <p:cNvSpPr/>
            <p:nvPr/>
          </p:nvSpPr>
          <p:spPr>
            <a:xfrm>
              <a:off x="11939204" y="1340908"/>
              <a:ext cx="1283084" cy="1315984"/>
            </a:xfrm>
            <a:custGeom>
              <a:avLst/>
              <a:gdLst/>
              <a:ahLst/>
              <a:cxnLst/>
              <a:rect l="l" t="t" r="r" b="b"/>
              <a:pathLst>
                <a:path w="1283084" h="1315984">
                  <a:moveTo>
                    <a:pt x="0" y="0"/>
                  </a:moveTo>
                  <a:lnTo>
                    <a:pt x="1283084" y="0"/>
                  </a:lnTo>
                  <a:lnTo>
                    <a:pt x="1283084" y="1315984"/>
                  </a:lnTo>
                  <a:lnTo>
                    <a:pt x="0" y="1315984"/>
                  </a:lnTo>
                  <a:lnTo>
                    <a:pt x="0" y="0"/>
                  </a:lnTo>
                  <a:close/>
                </a:path>
              </a:pathLst>
            </a:custGeom>
            <a:blipFill>
              <a:blip>
                <a:extLst>
                  <a:ext uri="{96DAC541-7B7A-43D3-8B79-37D633B846F1}">
                    <asvg:svgBlip xmlns:asvg="http://schemas.microsoft.com/office/drawing/2016/SVG/main" r:embed="rId15"/>
                  </a:ext>
                </a:extLst>
              </a:blip>
              <a:stretch>
                <a:fillRect/>
              </a:stretch>
            </a:blipFill>
            <a:ln cap="sq">
              <a:noFill/>
              <a:prstDash val="solid"/>
              <a:miter/>
            </a:ln>
          </p:spPr>
          <p:txBody>
            <a:bodyPr/>
            <a:lstStyle/>
            <a:p>
              <a:endParaRPr lang="en-IE"/>
            </a:p>
          </p:txBody>
        </p:sp>
        <p:sp>
          <p:nvSpPr>
            <p:cNvPr id="73" name="Freeform 73"/>
            <p:cNvSpPr/>
            <p:nvPr/>
          </p:nvSpPr>
          <p:spPr>
            <a:xfrm>
              <a:off x="8624120" y="1340908"/>
              <a:ext cx="1283084" cy="1315984"/>
            </a:xfrm>
            <a:custGeom>
              <a:avLst/>
              <a:gdLst/>
              <a:ahLst/>
              <a:cxnLst/>
              <a:rect l="l" t="t" r="r" b="b"/>
              <a:pathLst>
                <a:path w="1283084" h="1315984">
                  <a:moveTo>
                    <a:pt x="0" y="0"/>
                  </a:moveTo>
                  <a:lnTo>
                    <a:pt x="1283084" y="0"/>
                  </a:lnTo>
                  <a:lnTo>
                    <a:pt x="1283084" y="1315984"/>
                  </a:lnTo>
                  <a:lnTo>
                    <a:pt x="0" y="1315984"/>
                  </a:lnTo>
                  <a:lnTo>
                    <a:pt x="0" y="0"/>
                  </a:lnTo>
                  <a:close/>
                </a:path>
              </a:pathLst>
            </a:custGeom>
            <a:blipFill>
              <a:blip>
                <a:extLst>
                  <a:ext uri="{96DAC541-7B7A-43D3-8B79-37D633B846F1}">
                    <asvg:svgBlip xmlns:asvg="http://schemas.microsoft.com/office/drawing/2016/SVG/main" r:embed="rId16"/>
                  </a:ext>
                </a:extLst>
              </a:blip>
              <a:stretch>
                <a:fillRect/>
              </a:stretch>
            </a:blipFill>
            <a:ln cap="sq">
              <a:noFill/>
              <a:prstDash val="solid"/>
              <a:miter/>
            </a:ln>
          </p:spPr>
          <p:txBody>
            <a:bodyPr/>
            <a:lstStyle/>
            <a:p>
              <a:endParaRPr lang="en-IE"/>
            </a:p>
          </p:txBody>
        </p:sp>
        <p:sp>
          <p:nvSpPr>
            <p:cNvPr id="74" name="Freeform 74"/>
            <p:cNvSpPr/>
            <p:nvPr/>
          </p:nvSpPr>
          <p:spPr>
            <a:xfrm>
              <a:off x="4973091" y="1340908"/>
              <a:ext cx="1283084" cy="1315984"/>
            </a:xfrm>
            <a:custGeom>
              <a:avLst/>
              <a:gdLst/>
              <a:ahLst/>
              <a:cxnLst/>
              <a:rect l="l" t="t" r="r" b="b"/>
              <a:pathLst>
                <a:path w="1283084" h="1315984">
                  <a:moveTo>
                    <a:pt x="0" y="0"/>
                  </a:moveTo>
                  <a:lnTo>
                    <a:pt x="1283084" y="0"/>
                  </a:lnTo>
                  <a:lnTo>
                    <a:pt x="1283084" y="1315984"/>
                  </a:lnTo>
                  <a:lnTo>
                    <a:pt x="0" y="1315984"/>
                  </a:lnTo>
                  <a:lnTo>
                    <a:pt x="0" y="0"/>
                  </a:lnTo>
                  <a:close/>
                </a:path>
              </a:pathLst>
            </a:custGeom>
            <a:blipFill>
              <a:blip>
                <a:extLst>
                  <a:ext uri="{96DAC541-7B7A-43D3-8B79-37D633B846F1}">
                    <asvg:svgBlip xmlns:asvg="http://schemas.microsoft.com/office/drawing/2016/SVG/main" r:embed="rId17"/>
                  </a:ext>
                </a:extLst>
              </a:blip>
              <a:stretch>
                <a:fillRect/>
              </a:stretch>
            </a:blipFill>
            <a:ln cap="sq">
              <a:noFill/>
              <a:prstDash val="solid"/>
              <a:miter/>
            </a:ln>
          </p:spPr>
          <p:txBody>
            <a:bodyPr/>
            <a:lstStyle/>
            <a:p>
              <a:endParaRPr lang="en-IE"/>
            </a:p>
          </p:txBody>
        </p:sp>
        <p:sp>
          <p:nvSpPr>
            <p:cNvPr id="75" name="Freeform 75"/>
            <p:cNvSpPr/>
            <p:nvPr/>
          </p:nvSpPr>
          <p:spPr>
            <a:xfrm>
              <a:off x="1924707" y="1340908"/>
              <a:ext cx="1283084" cy="1315984"/>
            </a:xfrm>
            <a:custGeom>
              <a:avLst/>
              <a:gdLst/>
              <a:ahLst/>
              <a:cxnLst/>
              <a:rect l="l" t="t" r="r" b="b"/>
              <a:pathLst>
                <a:path w="1283084" h="1315984">
                  <a:moveTo>
                    <a:pt x="0" y="0"/>
                  </a:moveTo>
                  <a:lnTo>
                    <a:pt x="1283084" y="0"/>
                  </a:lnTo>
                  <a:lnTo>
                    <a:pt x="1283084" y="1315984"/>
                  </a:lnTo>
                  <a:lnTo>
                    <a:pt x="0" y="1315984"/>
                  </a:lnTo>
                  <a:lnTo>
                    <a:pt x="0" y="0"/>
                  </a:lnTo>
                  <a:close/>
                </a:path>
              </a:pathLst>
            </a:custGeom>
            <a:blipFill>
              <a:blip>
                <a:extLst>
                  <a:ext uri="{96DAC541-7B7A-43D3-8B79-37D633B846F1}">
                    <asvg:svgBlip xmlns:asvg="http://schemas.microsoft.com/office/drawing/2016/SVG/main" r:embed="rId18"/>
                  </a:ext>
                </a:extLst>
              </a:blip>
              <a:stretch>
                <a:fillRect/>
              </a:stretch>
            </a:blipFill>
          </p:spPr>
          <p:txBody>
            <a:bodyPr/>
            <a:lstStyle/>
            <a:p>
              <a:endParaRPr lang="en-IE"/>
            </a:p>
          </p:txBody>
        </p:sp>
        <p:sp>
          <p:nvSpPr>
            <p:cNvPr id="76" name="TextBox 76"/>
            <p:cNvSpPr txBox="1"/>
            <p:nvPr/>
          </p:nvSpPr>
          <p:spPr>
            <a:xfrm>
              <a:off x="1570180" y="6101255"/>
              <a:ext cx="2064439" cy="811319"/>
            </a:xfrm>
            <a:prstGeom prst="rect">
              <a:avLst/>
            </a:prstGeom>
          </p:spPr>
          <p:txBody>
            <a:bodyPr lIns="0" tIns="0" rIns="0" bIns="0" rtlCol="0" anchor="t">
              <a:spAutoFit/>
            </a:bodyPr>
            <a:lstStyle/>
            <a:p>
              <a:pPr marL="0" lvl="0" indent="0" algn="ctr">
                <a:lnSpc>
                  <a:spcPts val="2300"/>
                </a:lnSpc>
                <a:spcBef>
                  <a:spcPct val="0"/>
                </a:spcBef>
              </a:pPr>
              <a:r>
                <a:rPr lang="en-US" sz="2300" b="1" u="none" strike="noStrike">
                  <a:solidFill>
                    <a:srgbClr val="0077C0"/>
                  </a:solidFill>
                  <a:latin typeface="Poppins Semi-Bold"/>
                  <a:ea typeface="Poppins Semi-Bold"/>
                  <a:cs typeface="Poppins Semi-Bold"/>
                  <a:sym typeface="Poppins Semi-Bold"/>
                </a:rPr>
                <a:t>Crop farming</a:t>
              </a:r>
            </a:p>
          </p:txBody>
        </p:sp>
        <p:sp>
          <p:nvSpPr>
            <p:cNvPr id="77" name="TextBox 77"/>
            <p:cNvSpPr txBox="1"/>
            <p:nvPr/>
          </p:nvSpPr>
          <p:spPr>
            <a:xfrm>
              <a:off x="18792323" y="6101255"/>
              <a:ext cx="2299126" cy="811319"/>
            </a:xfrm>
            <a:prstGeom prst="rect">
              <a:avLst/>
            </a:prstGeom>
          </p:spPr>
          <p:txBody>
            <a:bodyPr lIns="0" tIns="0" rIns="0" bIns="0" rtlCol="0" anchor="t">
              <a:spAutoFit/>
            </a:bodyPr>
            <a:lstStyle/>
            <a:p>
              <a:pPr marL="0" lvl="0" indent="0" algn="ctr">
                <a:lnSpc>
                  <a:spcPts val="2300"/>
                </a:lnSpc>
                <a:spcBef>
                  <a:spcPct val="0"/>
                </a:spcBef>
              </a:pPr>
              <a:r>
                <a:rPr lang="en-US" sz="2300" b="1" u="none" strike="noStrike">
                  <a:solidFill>
                    <a:srgbClr val="0077C0"/>
                  </a:solidFill>
                  <a:latin typeface="Poppins Semi-Bold"/>
                  <a:ea typeface="Poppins Semi-Bold"/>
                  <a:cs typeface="Poppins Semi-Bold"/>
                  <a:sym typeface="Poppins Semi-Bold"/>
                </a:rPr>
                <a:t>Global distribution</a:t>
              </a:r>
            </a:p>
          </p:txBody>
        </p:sp>
        <p:sp>
          <p:nvSpPr>
            <p:cNvPr id="78" name="TextBox 78"/>
            <p:cNvSpPr txBox="1"/>
            <p:nvPr/>
          </p:nvSpPr>
          <p:spPr>
            <a:xfrm>
              <a:off x="22986922" y="6101255"/>
              <a:ext cx="2194910" cy="811319"/>
            </a:xfrm>
            <a:prstGeom prst="rect">
              <a:avLst/>
            </a:prstGeom>
          </p:spPr>
          <p:txBody>
            <a:bodyPr lIns="0" tIns="0" rIns="0" bIns="0" rtlCol="0" anchor="t">
              <a:spAutoFit/>
            </a:bodyPr>
            <a:lstStyle/>
            <a:p>
              <a:pPr marL="0" lvl="0" indent="0" algn="ctr">
                <a:lnSpc>
                  <a:spcPts val="2300"/>
                </a:lnSpc>
                <a:spcBef>
                  <a:spcPct val="0"/>
                </a:spcBef>
              </a:pPr>
              <a:r>
                <a:rPr lang="en-US" sz="2300" b="1" u="none" strike="noStrike">
                  <a:solidFill>
                    <a:srgbClr val="0077C0"/>
                  </a:solidFill>
                  <a:latin typeface="Poppins Semi-Bold"/>
                  <a:ea typeface="Poppins Semi-Bold"/>
                  <a:cs typeface="Poppins Semi-Bold"/>
                  <a:sym typeface="Poppins Semi-Bold"/>
                </a:rPr>
                <a:t>Use &amp; care at home</a:t>
              </a:r>
            </a:p>
          </p:txBody>
        </p:sp>
        <p:sp>
          <p:nvSpPr>
            <p:cNvPr id="79" name="TextBox 79"/>
            <p:cNvSpPr txBox="1"/>
            <p:nvPr/>
          </p:nvSpPr>
          <p:spPr>
            <a:xfrm>
              <a:off x="7814841" y="6101255"/>
              <a:ext cx="3369885" cy="811319"/>
            </a:xfrm>
            <a:prstGeom prst="rect">
              <a:avLst/>
            </a:prstGeom>
          </p:spPr>
          <p:txBody>
            <a:bodyPr lIns="0" tIns="0" rIns="0" bIns="0" rtlCol="0" anchor="t">
              <a:spAutoFit/>
            </a:bodyPr>
            <a:lstStyle/>
            <a:p>
              <a:pPr marL="0" lvl="0" indent="0" algn="ctr">
                <a:lnSpc>
                  <a:spcPts val="2300"/>
                </a:lnSpc>
                <a:spcBef>
                  <a:spcPct val="0"/>
                </a:spcBef>
              </a:pPr>
              <a:r>
                <a:rPr lang="en-US" sz="2300" b="1" u="none" strike="noStrike">
                  <a:solidFill>
                    <a:srgbClr val="0077C0"/>
                  </a:solidFill>
                  <a:latin typeface="Poppins Semi-Bold"/>
                  <a:ea typeface="Poppins Semi-Bold"/>
                  <a:cs typeface="Poppins Semi-Bold"/>
                  <a:sym typeface="Poppins Semi-Bold"/>
                </a:rPr>
                <a:t>Transport to spinning mills</a:t>
              </a:r>
            </a:p>
          </p:txBody>
        </p:sp>
        <p:sp>
          <p:nvSpPr>
            <p:cNvPr id="80" name="TextBox 80"/>
            <p:cNvSpPr txBox="1"/>
            <p:nvPr/>
          </p:nvSpPr>
          <p:spPr>
            <a:xfrm>
              <a:off x="14602196" y="6101255"/>
              <a:ext cx="3228754" cy="811319"/>
            </a:xfrm>
            <a:prstGeom prst="rect">
              <a:avLst/>
            </a:prstGeom>
          </p:spPr>
          <p:txBody>
            <a:bodyPr lIns="0" tIns="0" rIns="0" bIns="0" rtlCol="0" anchor="t">
              <a:spAutoFit/>
            </a:bodyPr>
            <a:lstStyle/>
            <a:p>
              <a:pPr marL="0" lvl="0" indent="0" algn="ctr">
                <a:lnSpc>
                  <a:spcPts val="2300"/>
                </a:lnSpc>
                <a:spcBef>
                  <a:spcPct val="0"/>
                </a:spcBef>
              </a:pPr>
              <a:r>
                <a:rPr lang="en-US" sz="2300" b="1" u="none" strike="noStrike">
                  <a:solidFill>
                    <a:srgbClr val="0077C0"/>
                  </a:solidFill>
                  <a:latin typeface="Poppins Semi-Bold"/>
                  <a:ea typeface="Poppins Semi-Bold"/>
                  <a:cs typeface="Poppins Semi-Bold"/>
                  <a:sym typeface="Poppins Semi-Bold"/>
                </a:rPr>
                <a:t>Garment manufacturing</a:t>
              </a:r>
            </a:p>
          </p:txBody>
        </p:sp>
        <p:sp>
          <p:nvSpPr>
            <p:cNvPr id="81" name="TextBox 81"/>
            <p:cNvSpPr txBox="1"/>
            <p:nvPr/>
          </p:nvSpPr>
          <p:spPr>
            <a:xfrm>
              <a:off x="11745551" y="5910755"/>
              <a:ext cx="2384719" cy="1192319"/>
            </a:xfrm>
            <a:prstGeom prst="rect">
              <a:avLst/>
            </a:prstGeom>
          </p:spPr>
          <p:txBody>
            <a:bodyPr lIns="0" tIns="0" rIns="0" bIns="0" rtlCol="0" anchor="t">
              <a:spAutoFit/>
            </a:bodyPr>
            <a:lstStyle/>
            <a:p>
              <a:pPr marL="0" lvl="0" indent="0" algn="ctr">
                <a:lnSpc>
                  <a:spcPts val="2300"/>
                </a:lnSpc>
                <a:spcBef>
                  <a:spcPct val="0"/>
                </a:spcBef>
              </a:pPr>
              <a:r>
                <a:rPr lang="en-US" sz="2300" b="1" u="none" strike="noStrike">
                  <a:solidFill>
                    <a:srgbClr val="0077C0"/>
                  </a:solidFill>
                  <a:latin typeface="Poppins Semi-Bold"/>
                  <a:ea typeface="Poppins Semi-Bold"/>
                  <a:cs typeface="Poppins Semi-Bold"/>
                  <a:sym typeface="Poppins Semi-Bold"/>
                </a:rPr>
                <a:t>Spinning, weaving, &amp; dyeing</a:t>
              </a:r>
            </a:p>
          </p:txBody>
        </p:sp>
        <p:sp>
          <p:nvSpPr>
            <p:cNvPr id="82" name="TextBox 82"/>
            <p:cNvSpPr txBox="1"/>
            <p:nvPr/>
          </p:nvSpPr>
          <p:spPr>
            <a:xfrm>
              <a:off x="4920559" y="6101255"/>
              <a:ext cx="2098782" cy="811319"/>
            </a:xfrm>
            <a:prstGeom prst="rect">
              <a:avLst/>
            </a:prstGeom>
          </p:spPr>
          <p:txBody>
            <a:bodyPr lIns="0" tIns="0" rIns="0" bIns="0" rtlCol="0" anchor="t">
              <a:spAutoFit/>
            </a:bodyPr>
            <a:lstStyle/>
            <a:p>
              <a:pPr marL="0" lvl="0" indent="0" algn="ctr">
                <a:lnSpc>
                  <a:spcPts val="2300"/>
                </a:lnSpc>
                <a:spcBef>
                  <a:spcPct val="0"/>
                </a:spcBef>
              </a:pPr>
              <a:r>
                <a:rPr lang="en-US" sz="2300" b="1" u="none" strike="noStrike">
                  <a:solidFill>
                    <a:srgbClr val="0077C0"/>
                  </a:solidFill>
                  <a:latin typeface="Poppins Semi-Bold"/>
                  <a:ea typeface="Poppins Semi-Bold"/>
                  <a:cs typeface="Poppins Semi-Bold"/>
                  <a:sym typeface="Poppins Semi-Bold"/>
                </a:rPr>
                <a:t>Harveting &amp; ginning</a:t>
              </a:r>
            </a:p>
          </p:txBody>
        </p:sp>
        <p:sp>
          <p:nvSpPr>
            <p:cNvPr id="83" name="TextBox 83"/>
            <p:cNvSpPr txBox="1"/>
            <p:nvPr/>
          </p:nvSpPr>
          <p:spPr>
            <a:xfrm>
              <a:off x="8764527" y="367676"/>
              <a:ext cx="9177665" cy="641773"/>
            </a:xfrm>
            <a:prstGeom prst="rect">
              <a:avLst/>
            </a:prstGeom>
          </p:spPr>
          <p:txBody>
            <a:bodyPr lIns="0" tIns="0" rIns="0" bIns="0" rtlCol="0" anchor="t">
              <a:spAutoFit/>
            </a:bodyPr>
            <a:lstStyle/>
            <a:p>
              <a:pPr algn="ctr">
                <a:lnSpc>
                  <a:spcPts val="3740"/>
                </a:lnSpc>
                <a:spcBef>
                  <a:spcPct val="0"/>
                </a:spcBef>
              </a:pPr>
              <a:r>
                <a:rPr lang="en-US" sz="3400" b="1" spc="-17">
                  <a:solidFill>
                    <a:srgbClr val="FFFFFF"/>
                  </a:solidFill>
                  <a:latin typeface="Tahoma Bold"/>
                  <a:ea typeface="Tahoma Bold"/>
                  <a:cs typeface="Tahoma Bold"/>
                  <a:sym typeface="Tahoma Bold"/>
                </a:rPr>
                <a:t>What’s all that water for?</a:t>
              </a:r>
            </a:p>
          </p:txBody>
        </p:sp>
      </p:grpSp>
      <p:grpSp>
        <p:nvGrpSpPr>
          <p:cNvPr id="84" name="Group 84"/>
          <p:cNvGrpSpPr/>
          <p:nvPr/>
        </p:nvGrpSpPr>
        <p:grpSpPr>
          <a:xfrm>
            <a:off x="9638328" y="7967004"/>
            <a:ext cx="6186655" cy="2319996"/>
            <a:chOff x="0" y="0"/>
            <a:chExt cx="8248874" cy="3093328"/>
          </a:xfrm>
        </p:grpSpPr>
        <p:sp>
          <p:nvSpPr>
            <p:cNvPr id="85" name="Freeform 85"/>
            <p:cNvSpPr/>
            <p:nvPr/>
          </p:nvSpPr>
          <p:spPr>
            <a:xfrm>
              <a:off x="0" y="0"/>
              <a:ext cx="8248874" cy="3093328"/>
            </a:xfrm>
            <a:custGeom>
              <a:avLst/>
              <a:gdLst/>
              <a:ahLst/>
              <a:cxnLst/>
              <a:rect l="l" t="t" r="r" b="b"/>
              <a:pathLst>
                <a:path w="8248874" h="3093328">
                  <a:moveTo>
                    <a:pt x="0" y="0"/>
                  </a:moveTo>
                  <a:lnTo>
                    <a:pt x="8248874" y="0"/>
                  </a:lnTo>
                  <a:lnTo>
                    <a:pt x="8248874" y="3093328"/>
                  </a:lnTo>
                  <a:lnTo>
                    <a:pt x="0" y="3093328"/>
                  </a:lnTo>
                  <a:lnTo>
                    <a:pt x="0" y="0"/>
                  </a:lnTo>
                  <a:close/>
                </a:path>
              </a:pathLst>
            </a:custGeom>
            <a:blipFill>
              <a:blip>
                <a:extLst>
                  <a:ext uri="{96DAC541-7B7A-43D3-8B79-37D633B846F1}">
                    <asvg:svgBlip xmlns:asvg="http://schemas.microsoft.com/office/drawing/2016/SVG/main" r:embed="rId19"/>
                  </a:ext>
                </a:extLst>
              </a:blip>
              <a:stretch>
                <a:fillRect/>
              </a:stretch>
            </a:blipFill>
          </p:spPr>
          <p:txBody>
            <a:bodyPr/>
            <a:lstStyle/>
            <a:p>
              <a:endParaRPr lang="en-IE"/>
            </a:p>
          </p:txBody>
        </p:sp>
        <p:sp>
          <p:nvSpPr>
            <p:cNvPr id="86" name="TextBox 86"/>
            <p:cNvSpPr txBox="1"/>
            <p:nvPr/>
          </p:nvSpPr>
          <p:spPr>
            <a:xfrm>
              <a:off x="2675236" y="1290364"/>
              <a:ext cx="4539575" cy="426918"/>
            </a:xfrm>
            <a:prstGeom prst="rect">
              <a:avLst/>
            </a:prstGeom>
          </p:spPr>
          <p:txBody>
            <a:bodyPr lIns="0" tIns="0" rIns="0" bIns="0" rtlCol="0" anchor="t">
              <a:spAutoFit/>
            </a:bodyPr>
            <a:lstStyle/>
            <a:p>
              <a:pPr algn="l">
                <a:lnSpc>
                  <a:spcPts val="2410"/>
                </a:lnSpc>
                <a:spcBef>
                  <a:spcPct val="0"/>
                </a:spcBef>
              </a:pPr>
              <a:r>
                <a:rPr lang="en-US" sz="2191" spc="-10">
                  <a:solidFill>
                    <a:srgbClr val="000000"/>
                  </a:solidFill>
                  <a:latin typeface="Tahoma"/>
                  <a:ea typeface="Tahoma"/>
                  <a:cs typeface="Tahoma"/>
                  <a:sym typeface="Tahoma"/>
                </a:rPr>
                <a:t>of industrial water pollution</a:t>
              </a:r>
            </a:p>
          </p:txBody>
        </p:sp>
        <p:sp>
          <p:nvSpPr>
            <p:cNvPr id="87" name="TextBox 87"/>
            <p:cNvSpPr txBox="1"/>
            <p:nvPr/>
          </p:nvSpPr>
          <p:spPr>
            <a:xfrm>
              <a:off x="1432832" y="1135679"/>
              <a:ext cx="1242405" cy="638281"/>
            </a:xfrm>
            <a:prstGeom prst="rect">
              <a:avLst/>
            </a:prstGeom>
          </p:spPr>
          <p:txBody>
            <a:bodyPr lIns="0" tIns="0" rIns="0" bIns="0" rtlCol="0" anchor="t">
              <a:spAutoFit/>
            </a:bodyPr>
            <a:lstStyle/>
            <a:p>
              <a:pPr algn="l">
                <a:lnSpc>
                  <a:spcPts val="3563"/>
                </a:lnSpc>
                <a:spcBef>
                  <a:spcPct val="0"/>
                </a:spcBef>
              </a:pPr>
              <a:r>
                <a:rPr lang="en-US" sz="3239" b="1" spc="-16">
                  <a:solidFill>
                    <a:srgbClr val="000000"/>
                  </a:solidFill>
                  <a:latin typeface="Poppins Bold"/>
                  <a:ea typeface="Poppins Bold"/>
                  <a:cs typeface="Poppins Bold"/>
                  <a:sym typeface="Poppins Bold"/>
                </a:rPr>
                <a:t>20%</a:t>
              </a:r>
            </a:p>
          </p:txBody>
        </p:sp>
        <p:sp>
          <p:nvSpPr>
            <p:cNvPr id="88" name="TextBox 88"/>
            <p:cNvSpPr txBox="1"/>
            <p:nvPr/>
          </p:nvSpPr>
          <p:spPr>
            <a:xfrm>
              <a:off x="1432832" y="1666301"/>
              <a:ext cx="5471446" cy="826250"/>
            </a:xfrm>
            <a:prstGeom prst="rect">
              <a:avLst/>
            </a:prstGeom>
          </p:spPr>
          <p:txBody>
            <a:bodyPr lIns="0" tIns="0" rIns="0" bIns="0" rtlCol="0" anchor="t">
              <a:spAutoFit/>
            </a:bodyPr>
            <a:lstStyle/>
            <a:p>
              <a:pPr algn="l">
                <a:lnSpc>
                  <a:spcPts val="2410"/>
                </a:lnSpc>
                <a:spcBef>
                  <a:spcPct val="0"/>
                </a:spcBef>
              </a:pPr>
              <a:r>
                <a:rPr lang="en-US" sz="2191" spc="-10">
                  <a:solidFill>
                    <a:srgbClr val="000000"/>
                  </a:solidFill>
                  <a:latin typeface="Tahoma"/>
                  <a:ea typeface="Tahoma"/>
                  <a:cs typeface="Tahoma"/>
                  <a:sym typeface="Tahoma"/>
                </a:rPr>
                <a:t>globally comes from the treatment and dyeing of textiles.</a:t>
              </a:r>
            </a:p>
          </p:txBody>
        </p:sp>
        <p:sp>
          <p:nvSpPr>
            <p:cNvPr id="89" name="TextBox 89"/>
            <p:cNvSpPr txBox="1"/>
            <p:nvPr/>
          </p:nvSpPr>
          <p:spPr>
            <a:xfrm>
              <a:off x="1610954" y="521262"/>
              <a:ext cx="5026966" cy="383117"/>
            </a:xfrm>
            <a:prstGeom prst="rect">
              <a:avLst/>
            </a:prstGeom>
          </p:spPr>
          <p:txBody>
            <a:bodyPr lIns="0" tIns="0" rIns="0" bIns="0" rtlCol="0" anchor="t">
              <a:spAutoFit/>
            </a:bodyPr>
            <a:lstStyle/>
            <a:p>
              <a:pPr algn="ctr">
                <a:lnSpc>
                  <a:spcPts val="2200"/>
                </a:lnSpc>
                <a:spcBef>
                  <a:spcPct val="0"/>
                </a:spcBef>
              </a:pPr>
              <a:r>
                <a:rPr lang="en-US" sz="2000" b="1" spc="-10">
                  <a:solidFill>
                    <a:srgbClr val="000000"/>
                  </a:solidFill>
                  <a:latin typeface="Tahoma Bold"/>
                  <a:ea typeface="Tahoma Bold"/>
                  <a:cs typeface="Tahoma Bold"/>
                  <a:sym typeface="Tahoma Bold"/>
                </a:rPr>
                <a:t>The Pollution Problem</a:t>
              </a:r>
            </a:p>
          </p:txBody>
        </p:sp>
        <p:sp>
          <p:nvSpPr>
            <p:cNvPr id="90" name="AutoShape 90"/>
            <p:cNvSpPr/>
            <p:nvPr/>
          </p:nvSpPr>
          <p:spPr>
            <a:xfrm>
              <a:off x="1432832" y="1024554"/>
              <a:ext cx="5670200" cy="0"/>
            </a:xfrm>
            <a:prstGeom prst="line">
              <a:avLst/>
            </a:prstGeom>
            <a:ln w="25400" cap="flat">
              <a:solidFill>
                <a:srgbClr val="000000"/>
              </a:solidFill>
              <a:prstDash val="solid"/>
              <a:headEnd type="none" w="sm" len="sm"/>
              <a:tailEnd type="none" w="sm" len="sm"/>
            </a:ln>
          </p:spPr>
          <p:txBody>
            <a:bodyPr/>
            <a:lstStyle/>
            <a:p>
              <a:endParaRPr lang="en-IE"/>
            </a:p>
          </p:txBody>
        </p:sp>
      </p:grpSp>
      <p:sp>
        <p:nvSpPr>
          <p:cNvPr id="91" name="Freeform 91"/>
          <p:cNvSpPr/>
          <p:nvPr/>
        </p:nvSpPr>
        <p:spPr>
          <a:xfrm flipV="1">
            <a:off x="8610574" y="7978110"/>
            <a:ext cx="1536728" cy="1475259"/>
          </a:xfrm>
          <a:custGeom>
            <a:avLst/>
            <a:gdLst/>
            <a:ahLst/>
            <a:cxnLst/>
            <a:rect l="l" t="t" r="r" b="b"/>
            <a:pathLst>
              <a:path w="1536728" h="1475259">
                <a:moveTo>
                  <a:pt x="0" y="1475259"/>
                </a:moveTo>
                <a:lnTo>
                  <a:pt x="1536729" y="1475259"/>
                </a:lnTo>
                <a:lnTo>
                  <a:pt x="1536729" y="0"/>
                </a:lnTo>
                <a:lnTo>
                  <a:pt x="0" y="0"/>
                </a:lnTo>
                <a:lnTo>
                  <a:pt x="0" y="1475259"/>
                </a:lnTo>
                <a:close/>
              </a:path>
            </a:pathLst>
          </a:custGeom>
          <a:blipFill>
            <a:blip>
              <a:extLst>
                <a:ext uri="{96DAC541-7B7A-43D3-8B79-37D633B846F1}">
                  <asvg:svgBlip xmlns:asvg="http://schemas.microsoft.com/office/drawing/2016/SVG/main" r:embed="rId20"/>
                </a:ext>
              </a:extLst>
            </a:blip>
            <a:stretch>
              <a:fillRect/>
            </a:stretch>
          </a:blipFill>
        </p:spPr>
        <p:txBody>
          <a:bodyPr/>
          <a:lstStyle/>
          <a:p>
            <a:endParaRPr lang="en-IE"/>
          </a:p>
        </p:txBody>
      </p:sp>
      <p:sp>
        <p:nvSpPr>
          <p:cNvPr id="92" name="TextBox 92"/>
          <p:cNvSpPr txBox="1"/>
          <p:nvPr/>
        </p:nvSpPr>
        <p:spPr>
          <a:xfrm>
            <a:off x="7728817" y="1066800"/>
            <a:ext cx="10005677" cy="938530"/>
          </a:xfrm>
          <a:prstGeom prst="rect">
            <a:avLst/>
          </a:prstGeom>
        </p:spPr>
        <p:txBody>
          <a:bodyPr lIns="0" tIns="0" rIns="0" bIns="0" rtlCol="0" anchor="t">
            <a:spAutoFit/>
          </a:bodyPr>
          <a:lstStyle/>
          <a:p>
            <a:pPr algn="r">
              <a:lnSpc>
                <a:spcPts val="3740"/>
              </a:lnSpc>
              <a:spcBef>
                <a:spcPct val="0"/>
              </a:spcBef>
            </a:pPr>
            <a:r>
              <a:rPr lang="en-US" sz="3400" spc="-17">
                <a:solidFill>
                  <a:srgbClr val="000000"/>
                </a:solidFill>
                <a:latin typeface="Tahoma"/>
                <a:ea typeface="Tahoma"/>
                <a:cs typeface="Tahoma"/>
                <a:sym typeface="Tahoma"/>
              </a:rPr>
              <a:t>The fashion industry is the </a:t>
            </a:r>
            <a:r>
              <a:rPr lang="en-US" sz="3400" b="1" spc="-17">
                <a:solidFill>
                  <a:srgbClr val="000000"/>
                </a:solidFill>
                <a:latin typeface="Tahoma Bold"/>
                <a:ea typeface="Tahoma Bold"/>
                <a:cs typeface="Tahoma Bold"/>
                <a:sym typeface="Tahoma Bold"/>
              </a:rPr>
              <a:t>second most water intensive industry</a:t>
            </a:r>
            <a:r>
              <a:rPr lang="en-US" sz="3400" spc="-17">
                <a:solidFill>
                  <a:srgbClr val="000000"/>
                </a:solidFill>
                <a:latin typeface="Tahoma"/>
                <a:ea typeface="Tahoma"/>
                <a:cs typeface="Tahoma"/>
                <a:sym typeface="Tahoma"/>
              </a:rPr>
              <a:t> in the world after agriculture.</a:t>
            </a:r>
          </a:p>
        </p:txBody>
      </p:sp>
      <p:sp>
        <p:nvSpPr>
          <p:cNvPr id="93" name="TextBox 93"/>
          <p:cNvSpPr txBox="1"/>
          <p:nvPr/>
        </p:nvSpPr>
        <p:spPr>
          <a:xfrm>
            <a:off x="1028700" y="1176186"/>
            <a:ext cx="6118879" cy="1076326"/>
          </a:xfrm>
          <a:prstGeom prst="rect">
            <a:avLst/>
          </a:prstGeom>
        </p:spPr>
        <p:txBody>
          <a:bodyPr lIns="0" tIns="0" rIns="0" bIns="0" rtlCol="0" anchor="t">
            <a:spAutoFit/>
          </a:bodyPr>
          <a:lstStyle/>
          <a:p>
            <a:pPr marL="0" lvl="0" indent="0" algn="l">
              <a:lnSpc>
                <a:spcPts val="7200"/>
              </a:lnSpc>
              <a:spcBef>
                <a:spcPct val="0"/>
              </a:spcBef>
            </a:pPr>
            <a:r>
              <a:rPr lang="en-US" sz="8000" b="1" spc="-40">
                <a:solidFill>
                  <a:srgbClr val="C41188"/>
                </a:solidFill>
                <a:latin typeface="Poppins Bold"/>
                <a:ea typeface="Poppins Bold"/>
                <a:cs typeface="Poppins Bold"/>
                <a:sym typeface="Poppins Bold"/>
              </a:rPr>
              <a:t>Fashion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2"/>
          <p:cNvGrpSpPr/>
          <p:nvPr/>
        </p:nvGrpSpPr>
        <p:grpSpPr>
          <a:xfrm>
            <a:off x="12591476" y="2553706"/>
            <a:ext cx="4825685" cy="1677002"/>
            <a:chOff x="0" y="0"/>
            <a:chExt cx="884522" cy="307385"/>
          </a:xfrm>
        </p:grpSpPr>
        <p:sp>
          <p:nvSpPr>
            <p:cNvPr id="3" name="Freeform 3"/>
            <p:cNvSpPr/>
            <p:nvPr/>
          </p:nvSpPr>
          <p:spPr>
            <a:xfrm>
              <a:off x="0" y="0"/>
              <a:ext cx="884522" cy="307385"/>
            </a:xfrm>
            <a:custGeom>
              <a:avLst/>
              <a:gdLst/>
              <a:ahLst/>
              <a:cxnLst/>
              <a:rect l="l" t="t" r="r" b="b"/>
              <a:pathLst>
                <a:path w="884522" h="307385">
                  <a:moveTo>
                    <a:pt x="0" y="0"/>
                  </a:moveTo>
                  <a:lnTo>
                    <a:pt x="681322" y="0"/>
                  </a:lnTo>
                  <a:lnTo>
                    <a:pt x="884522" y="153693"/>
                  </a:lnTo>
                  <a:lnTo>
                    <a:pt x="681322" y="307385"/>
                  </a:lnTo>
                  <a:lnTo>
                    <a:pt x="0" y="307385"/>
                  </a:lnTo>
                  <a:lnTo>
                    <a:pt x="203200" y="153693"/>
                  </a:lnTo>
                  <a:lnTo>
                    <a:pt x="0" y="0"/>
                  </a:lnTo>
                  <a:close/>
                </a:path>
              </a:pathLst>
            </a:custGeom>
            <a:solidFill>
              <a:srgbClr val="003E7E"/>
            </a:solidFill>
          </p:spPr>
          <p:txBody>
            <a:bodyPr/>
            <a:lstStyle/>
            <a:p>
              <a:endParaRPr lang="en-IE"/>
            </a:p>
          </p:txBody>
        </p:sp>
        <p:sp>
          <p:nvSpPr>
            <p:cNvPr id="4" name="TextBox 4"/>
            <p:cNvSpPr txBox="1"/>
            <p:nvPr/>
          </p:nvSpPr>
          <p:spPr>
            <a:xfrm>
              <a:off x="177800" y="57150"/>
              <a:ext cx="630522" cy="250235"/>
            </a:xfrm>
            <a:prstGeom prst="rect">
              <a:avLst/>
            </a:prstGeom>
          </p:spPr>
          <p:txBody>
            <a:bodyPr lIns="50800" tIns="50800" rIns="50800" bIns="50800" rtlCol="0" anchor="ctr"/>
            <a:lstStyle/>
            <a:p>
              <a:pPr algn="ctr">
                <a:lnSpc>
                  <a:spcPts val="1840"/>
                </a:lnSpc>
              </a:pPr>
              <a:endParaRPr/>
            </a:p>
          </p:txBody>
        </p:sp>
      </p:grpSp>
      <p:grpSp>
        <p:nvGrpSpPr>
          <p:cNvPr id="5" name="Group 5"/>
          <p:cNvGrpSpPr/>
          <p:nvPr/>
        </p:nvGrpSpPr>
        <p:grpSpPr>
          <a:xfrm>
            <a:off x="1028700" y="2553706"/>
            <a:ext cx="16230600" cy="2435200"/>
            <a:chOff x="0" y="0"/>
            <a:chExt cx="21640800" cy="3246934"/>
          </a:xfrm>
        </p:grpSpPr>
        <p:grpSp>
          <p:nvGrpSpPr>
            <p:cNvPr id="6" name="Group 6"/>
            <p:cNvGrpSpPr/>
            <p:nvPr/>
          </p:nvGrpSpPr>
          <p:grpSpPr>
            <a:xfrm>
              <a:off x="0" y="0"/>
              <a:ext cx="6434246" cy="2281466"/>
              <a:chOff x="0" y="0"/>
              <a:chExt cx="884522" cy="313635"/>
            </a:xfrm>
          </p:grpSpPr>
          <p:sp>
            <p:nvSpPr>
              <p:cNvPr id="7" name="Freeform 7"/>
              <p:cNvSpPr/>
              <p:nvPr/>
            </p:nvSpPr>
            <p:spPr>
              <a:xfrm>
                <a:off x="0" y="0"/>
                <a:ext cx="884522" cy="313635"/>
              </a:xfrm>
              <a:custGeom>
                <a:avLst/>
                <a:gdLst/>
                <a:ahLst/>
                <a:cxnLst/>
                <a:rect l="l" t="t" r="r" b="b"/>
                <a:pathLst>
                  <a:path w="884522" h="313635">
                    <a:moveTo>
                      <a:pt x="0" y="0"/>
                    </a:moveTo>
                    <a:lnTo>
                      <a:pt x="681322" y="0"/>
                    </a:lnTo>
                    <a:lnTo>
                      <a:pt x="884522" y="156818"/>
                    </a:lnTo>
                    <a:lnTo>
                      <a:pt x="681322" y="313635"/>
                    </a:lnTo>
                    <a:lnTo>
                      <a:pt x="0" y="313635"/>
                    </a:lnTo>
                    <a:lnTo>
                      <a:pt x="203200" y="156818"/>
                    </a:lnTo>
                    <a:lnTo>
                      <a:pt x="0" y="0"/>
                    </a:lnTo>
                    <a:close/>
                  </a:path>
                </a:pathLst>
              </a:custGeom>
              <a:solidFill>
                <a:srgbClr val="518DB1"/>
              </a:solidFill>
            </p:spPr>
            <p:txBody>
              <a:bodyPr/>
              <a:lstStyle/>
              <a:p>
                <a:endParaRPr lang="en-IE"/>
              </a:p>
            </p:txBody>
          </p:sp>
          <p:sp>
            <p:nvSpPr>
              <p:cNvPr id="8" name="TextBox 8"/>
              <p:cNvSpPr txBox="1"/>
              <p:nvPr/>
            </p:nvSpPr>
            <p:spPr>
              <a:xfrm>
                <a:off x="177800" y="57150"/>
                <a:ext cx="630522" cy="256485"/>
              </a:xfrm>
              <a:prstGeom prst="rect">
                <a:avLst/>
              </a:prstGeom>
            </p:spPr>
            <p:txBody>
              <a:bodyPr lIns="55485" tIns="55485" rIns="55485" bIns="55485" rtlCol="0" anchor="ctr"/>
              <a:lstStyle/>
              <a:p>
                <a:pPr algn="ctr">
                  <a:lnSpc>
                    <a:spcPts val="1840"/>
                  </a:lnSpc>
                </a:pPr>
                <a:endParaRPr/>
              </a:p>
            </p:txBody>
          </p:sp>
        </p:grpSp>
        <p:sp>
          <p:nvSpPr>
            <p:cNvPr id="9" name="Freeform 9"/>
            <p:cNvSpPr/>
            <p:nvPr/>
          </p:nvSpPr>
          <p:spPr>
            <a:xfrm>
              <a:off x="2185438" y="152897"/>
              <a:ext cx="1975673" cy="1975673"/>
            </a:xfrm>
            <a:custGeom>
              <a:avLst/>
              <a:gdLst/>
              <a:ahLst/>
              <a:cxnLst/>
              <a:rect l="l" t="t" r="r" b="b"/>
              <a:pathLst>
                <a:path w="1975673" h="1975673">
                  <a:moveTo>
                    <a:pt x="0" y="0"/>
                  </a:moveTo>
                  <a:lnTo>
                    <a:pt x="1975674" y="0"/>
                  </a:lnTo>
                  <a:lnTo>
                    <a:pt x="1975674" y="1975673"/>
                  </a:lnTo>
                  <a:lnTo>
                    <a:pt x="0" y="197567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grpSp>
          <p:nvGrpSpPr>
            <p:cNvPr id="10" name="Group 10"/>
            <p:cNvGrpSpPr/>
            <p:nvPr/>
          </p:nvGrpSpPr>
          <p:grpSpPr>
            <a:xfrm>
              <a:off x="5139012" y="0"/>
              <a:ext cx="6434246" cy="2281466"/>
              <a:chOff x="0" y="0"/>
              <a:chExt cx="884522" cy="313635"/>
            </a:xfrm>
          </p:grpSpPr>
          <p:sp>
            <p:nvSpPr>
              <p:cNvPr id="11" name="Freeform 11"/>
              <p:cNvSpPr/>
              <p:nvPr/>
            </p:nvSpPr>
            <p:spPr>
              <a:xfrm>
                <a:off x="0" y="0"/>
                <a:ext cx="884522" cy="313635"/>
              </a:xfrm>
              <a:custGeom>
                <a:avLst/>
                <a:gdLst/>
                <a:ahLst/>
                <a:cxnLst/>
                <a:rect l="l" t="t" r="r" b="b"/>
                <a:pathLst>
                  <a:path w="884522" h="313635">
                    <a:moveTo>
                      <a:pt x="0" y="0"/>
                    </a:moveTo>
                    <a:lnTo>
                      <a:pt x="681322" y="0"/>
                    </a:lnTo>
                    <a:lnTo>
                      <a:pt x="884522" y="156818"/>
                    </a:lnTo>
                    <a:lnTo>
                      <a:pt x="681322" y="313635"/>
                    </a:lnTo>
                    <a:lnTo>
                      <a:pt x="0" y="313635"/>
                    </a:lnTo>
                    <a:lnTo>
                      <a:pt x="203200" y="156818"/>
                    </a:lnTo>
                    <a:lnTo>
                      <a:pt x="0" y="0"/>
                    </a:lnTo>
                    <a:close/>
                  </a:path>
                </a:pathLst>
              </a:custGeom>
              <a:solidFill>
                <a:srgbClr val="1C76AD"/>
              </a:solidFill>
            </p:spPr>
            <p:txBody>
              <a:bodyPr/>
              <a:lstStyle/>
              <a:p>
                <a:endParaRPr lang="en-IE"/>
              </a:p>
            </p:txBody>
          </p:sp>
          <p:sp>
            <p:nvSpPr>
              <p:cNvPr id="12" name="TextBox 12"/>
              <p:cNvSpPr txBox="1"/>
              <p:nvPr/>
            </p:nvSpPr>
            <p:spPr>
              <a:xfrm>
                <a:off x="177800" y="57150"/>
                <a:ext cx="630522" cy="256485"/>
              </a:xfrm>
              <a:prstGeom prst="rect">
                <a:avLst/>
              </a:prstGeom>
            </p:spPr>
            <p:txBody>
              <a:bodyPr lIns="55485" tIns="55485" rIns="55485" bIns="55485" rtlCol="0" anchor="ctr"/>
              <a:lstStyle/>
              <a:p>
                <a:pPr algn="ctr">
                  <a:lnSpc>
                    <a:spcPts val="1840"/>
                  </a:lnSpc>
                </a:pPr>
                <a:endParaRPr/>
              </a:p>
            </p:txBody>
          </p:sp>
        </p:grpSp>
        <p:grpSp>
          <p:nvGrpSpPr>
            <p:cNvPr id="13" name="Group 13"/>
            <p:cNvGrpSpPr/>
            <p:nvPr/>
          </p:nvGrpSpPr>
          <p:grpSpPr>
            <a:xfrm>
              <a:off x="10278023" y="22732"/>
              <a:ext cx="6434246" cy="2236002"/>
              <a:chOff x="0" y="0"/>
              <a:chExt cx="884522" cy="307385"/>
            </a:xfrm>
          </p:grpSpPr>
          <p:sp>
            <p:nvSpPr>
              <p:cNvPr id="14" name="Freeform 14"/>
              <p:cNvSpPr/>
              <p:nvPr/>
            </p:nvSpPr>
            <p:spPr>
              <a:xfrm>
                <a:off x="0" y="0"/>
                <a:ext cx="884522" cy="307385"/>
              </a:xfrm>
              <a:custGeom>
                <a:avLst/>
                <a:gdLst/>
                <a:ahLst/>
                <a:cxnLst/>
                <a:rect l="l" t="t" r="r" b="b"/>
                <a:pathLst>
                  <a:path w="884522" h="307385">
                    <a:moveTo>
                      <a:pt x="0" y="0"/>
                    </a:moveTo>
                    <a:lnTo>
                      <a:pt x="681322" y="0"/>
                    </a:lnTo>
                    <a:lnTo>
                      <a:pt x="884522" y="153693"/>
                    </a:lnTo>
                    <a:lnTo>
                      <a:pt x="681322" y="307385"/>
                    </a:lnTo>
                    <a:lnTo>
                      <a:pt x="0" y="307385"/>
                    </a:lnTo>
                    <a:lnTo>
                      <a:pt x="203200" y="153693"/>
                    </a:lnTo>
                    <a:lnTo>
                      <a:pt x="0" y="0"/>
                    </a:lnTo>
                    <a:close/>
                  </a:path>
                </a:pathLst>
              </a:custGeom>
              <a:solidFill>
                <a:srgbClr val="0B549F"/>
              </a:solidFill>
            </p:spPr>
            <p:txBody>
              <a:bodyPr/>
              <a:lstStyle/>
              <a:p>
                <a:endParaRPr lang="en-IE"/>
              </a:p>
            </p:txBody>
          </p:sp>
          <p:sp>
            <p:nvSpPr>
              <p:cNvPr id="15" name="TextBox 15"/>
              <p:cNvSpPr txBox="1"/>
              <p:nvPr/>
            </p:nvSpPr>
            <p:spPr>
              <a:xfrm>
                <a:off x="177800" y="57150"/>
                <a:ext cx="630522" cy="250235"/>
              </a:xfrm>
              <a:prstGeom prst="rect">
                <a:avLst/>
              </a:prstGeom>
            </p:spPr>
            <p:txBody>
              <a:bodyPr lIns="55485" tIns="55485" rIns="55485" bIns="55485" rtlCol="0" anchor="ctr"/>
              <a:lstStyle/>
              <a:p>
                <a:pPr algn="ctr">
                  <a:lnSpc>
                    <a:spcPts val="1840"/>
                  </a:lnSpc>
                </a:pPr>
                <a:endParaRPr/>
              </a:p>
            </p:txBody>
          </p:sp>
        </p:grpSp>
        <p:sp>
          <p:nvSpPr>
            <p:cNvPr id="16" name="Freeform 16"/>
            <p:cNvSpPr/>
            <p:nvPr/>
          </p:nvSpPr>
          <p:spPr>
            <a:xfrm>
              <a:off x="7514738" y="150563"/>
              <a:ext cx="1782307" cy="1980341"/>
            </a:xfrm>
            <a:custGeom>
              <a:avLst/>
              <a:gdLst/>
              <a:ahLst/>
              <a:cxnLst/>
              <a:rect l="l" t="t" r="r" b="b"/>
              <a:pathLst>
                <a:path w="1782307" h="1980341">
                  <a:moveTo>
                    <a:pt x="0" y="0"/>
                  </a:moveTo>
                  <a:lnTo>
                    <a:pt x="1782307" y="0"/>
                  </a:lnTo>
                  <a:lnTo>
                    <a:pt x="1782307" y="1980341"/>
                  </a:lnTo>
                  <a:lnTo>
                    <a:pt x="0" y="198034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IE"/>
            </a:p>
          </p:txBody>
        </p:sp>
        <p:sp>
          <p:nvSpPr>
            <p:cNvPr id="17" name="Freeform 17"/>
            <p:cNvSpPr/>
            <p:nvPr/>
          </p:nvSpPr>
          <p:spPr>
            <a:xfrm>
              <a:off x="12437044" y="251927"/>
              <a:ext cx="2116205" cy="1777612"/>
            </a:xfrm>
            <a:custGeom>
              <a:avLst/>
              <a:gdLst/>
              <a:ahLst/>
              <a:cxnLst/>
              <a:rect l="l" t="t" r="r" b="b"/>
              <a:pathLst>
                <a:path w="2116205" h="1777612">
                  <a:moveTo>
                    <a:pt x="0" y="0"/>
                  </a:moveTo>
                  <a:lnTo>
                    <a:pt x="2116205" y="0"/>
                  </a:lnTo>
                  <a:lnTo>
                    <a:pt x="2116205" y="1777612"/>
                  </a:lnTo>
                  <a:lnTo>
                    <a:pt x="0" y="177761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IE"/>
            </a:p>
          </p:txBody>
        </p:sp>
        <p:sp>
          <p:nvSpPr>
            <p:cNvPr id="18" name="Freeform 18"/>
            <p:cNvSpPr/>
            <p:nvPr/>
          </p:nvSpPr>
          <p:spPr>
            <a:xfrm>
              <a:off x="12941622" y="395986"/>
              <a:ext cx="868544" cy="868544"/>
            </a:xfrm>
            <a:custGeom>
              <a:avLst/>
              <a:gdLst/>
              <a:ahLst/>
              <a:cxnLst/>
              <a:rect l="l" t="t" r="r" b="b"/>
              <a:pathLst>
                <a:path w="868544" h="868544">
                  <a:moveTo>
                    <a:pt x="0" y="0"/>
                  </a:moveTo>
                  <a:lnTo>
                    <a:pt x="868544" y="0"/>
                  </a:lnTo>
                  <a:lnTo>
                    <a:pt x="868544" y="868544"/>
                  </a:lnTo>
                  <a:lnTo>
                    <a:pt x="0" y="86854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IE"/>
            </a:p>
          </p:txBody>
        </p:sp>
        <p:sp>
          <p:nvSpPr>
            <p:cNvPr id="19" name="Freeform 19"/>
            <p:cNvSpPr/>
            <p:nvPr/>
          </p:nvSpPr>
          <p:spPr>
            <a:xfrm>
              <a:off x="17902805" y="251229"/>
              <a:ext cx="1458786" cy="1779007"/>
            </a:xfrm>
            <a:custGeom>
              <a:avLst/>
              <a:gdLst/>
              <a:ahLst/>
              <a:cxnLst/>
              <a:rect l="l" t="t" r="r" b="b"/>
              <a:pathLst>
                <a:path w="1458786" h="1779007">
                  <a:moveTo>
                    <a:pt x="0" y="0"/>
                  </a:moveTo>
                  <a:lnTo>
                    <a:pt x="1458786" y="0"/>
                  </a:lnTo>
                  <a:lnTo>
                    <a:pt x="1458786" y="1779008"/>
                  </a:lnTo>
                  <a:lnTo>
                    <a:pt x="0" y="177900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IE"/>
            </a:p>
          </p:txBody>
        </p:sp>
        <p:grpSp>
          <p:nvGrpSpPr>
            <p:cNvPr id="20" name="Group 20"/>
            <p:cNvGrpSpPr/>
            <p:nvPr/>
          </p:nvGrpSpPr>
          <p:grpSpPr>
            <a:xfrm>
              <a:off x="14872" y="2510066"/>
              <a:ext cx="5364689" cy="736867"/>
              <a:chOff x="0" y="0"/>
              <a:chExt cx="1059692" cy="145554"/>
            </a:xfrm>
          </p:grpSpPr>
          <p:sp>
            <p:nvSpPr>
              <p:cNvPr id="21" name="Freeform 21"/>
              <p:cNvSpPr/>
              <p:nvPr/>
            </p:nvSpPr>
            <p:spPr>
              <a:xfrm>
                <a:off x="0" y="0"/>
                <a:ext cx="1059692" cy="145554"/>
              </a:xfrm>
              <a:custGeom>
                <a:avLst/>
                <a:gdLst/>
                <a:ahLst/>
                <a:cxnLst/>
                <a:rect l="l" t="t" r="r" b="b"/>
                <a:pathLst>
                  <a:path w="1059692" h="145554">
                    <a:moveTo>
                      <a:pt x="0" y="0"/>
                    </a:moveTo>
                    <a:lnTo>
                      <a:pt x="1059692" y="0"/>
                    </a:lnTo>
                    <a:lnTo>
                      <a:pt x="1059692" y="145554"/>
                    </a:lnTo>
                    <a:lnTo>
                      <a:pt x="0" y="145554"/>
                    </a:lnTo>
                    <a:close/>
                  </a:path>
                </a:pathLst>
              </a:custGeom>
              <a:solidFill>
                <a:srgbClr val="518DB1"/>
              </a:solidFill>
            </p:spPr>
            <p:txBody>
              <a:bodyPr/>
              <a:lstStyle/>
              <a:p>
                <a:endParaRPr lang="en-IE"/>
              </a:p>
            </p:txBody>
          </p:sp>
          <p:sp>
            <p:nvSpPr>
              <p:cNvPr id="22" name="TextBox 22"/>
              <p:cNvSpPr txBox="1"/>
              <p:nvPr/>
            </p:nvSpPr>
            <p:spPr>
              <a:xfrm>
                <a:off x="0" y="57150"/>
                <a:ext cx="1059692" cy="88404"/>
              </a:xfrm>
              <a:prstGeom prst="rect">
                <a:avLst/>
              </a:prstGeom>
            </p:spPr>
            <p:txBody>
              <a:bodyPr lIns="55485" tIns="55485" rIns="55485" bIns="55485" rtlCol="0" anchor="ctr"/>
              <a:lstStyle/>
              <a:p>
                <a:pPr algn="ctr">
                  <a:lnSpc>
                    <a:spcPts val="1840"/>
                  </a:lnSpc>
                </a:pPr>
                <a:endParaRPr/>
              </a:p>
            </p:txBody>
          </p:sp>
        </p:grpSp>
        <p:grpSp>
          <p:nvGrpSpPr>
            <p:cNvPr id="23" name="Group 23"/>
            <p:cNvGrpSpPr/>
            <p:nvPr/>
          </p:nvGrpSpPr>
          <p:grpSpPr>
            <a:xfrm>
              <a:off x="5435285" y="2510066"/>
              <a:ext cx="5364689" cy="736867"/>
              <a:chOff x="0" y="0"/>
              <a:chExt cx="1059692" cy="145554"/>
            </a:xfrm>
          </p:grpSpPr>
          <p:sp>
            <p:nvSpPr>
              <p:cNvPr id="24" name="Freeform 24"/>
              <p:cNvSpPr/>
              <p:nvPr/>
            </p:nvSpPr>
            <p:spPr>
              <a:xfrm>
                <a:off x="0" y="0"/>
                <a:ext cx="1059692" cy="145554"/>
              </a:xfrm>
              <a:custGeom>
                <a:avLst/>
                <a:gdLst/>
                <a:ahLst/>
                <a:cxnLst/>
                <a:rect l="l" t="t" r="r" b="b"/>
                <a:pathLst>
                  <a:path w="1059692" h="145554">
                    <a:moveTo>
                      <a:pt x="0" y="0"/>
                    </a:moveTo>
                    <a:lnTo>
                      <a:pt x="1059692" y="0"/>
                    </a:lnTo>
                    <a:lnTo>
                      <a:pt x="1059692" y="145554"/>
                    </a:lnTo>
                    <a:lnTo>
                      <a:pt x="0" y="145554"/>
                    </a:lnTo>
                    <a:close/>
                  </a:path>
                </a:pathLst>
              </a:custGeom>
              <a:solidFill>
                <a:srgbClr val="1C76AD"/>
              </a:solidFill>
            </p:spPr>
            <p:txBody>
              <a:bodyPr/>
              <a:lstStyle/>
              <a:p>
                <a:endParaRPr lang="en-IE"/>
              </a:p>
            </p:txBody>
          </p:sp>
          <p:sp>
            <p:nvSpPr>
              <p:cNvPr id="25" name="TextBox 25"/>
              <p:cNvSpPr txBox="1"/>
              <p:nvPr/>
            </p:nvSpPr>
            <p:spPr>
              <a:xfrm>
                <a:off x="0" y="57150"/>
                <a:ext cx="1059692" cy="88404"/>
              </a:xfrm>
              <a:prstGeom prst="rect">
                <a:avLst/>
              </a:prstGeom>
            </p:spPr>
            <p:txBody>
              <a:bodyPr lIns="55485" tIns="55485" rIns="55485" bIns="55485" rtlCol="0" anchor="ctr"/>
              <a:lstStyle/>
              <a:p>
                <a:pPr algn="ctr">
                  <a:lnSpc>
                    <a:spcPts val="1840"/>
                  </a:lnSpc>
                </a:pPr>
                <a:endParaRPr/>
              </a:p>
            </p:txBody>
          </p:sp>
        </p:grpSp>
        <p:grpSp>
          <p:nvGrpSpPr>
            <p:cNvPr id="26" name="Group 26"/>
            <p:cNvGrpSpPr/>
            <p:nvPr/>
          </p:nvGrpSpPr>
          <p:grpSpPr>
            <a:xfrm>
              <a:off x="10855698" y="2510066"/>
              <a:ext cx="5364689" cy="736867"/>
              <a:chOff x="0" y="0"/>
              <a:chExt cx="1059692" cy="145554"/>
            </a:xfrm>
          </p:grpSpPr>
          <p:sp>
            <p:nvSpPr>
              <p:cNvPr id="27" name="Freeform 27"/>
              <p:cNvSpPr/>
              <p:nvPr/>
            </p:nvSpPr>
            <p:spPr>
              <a:xfrm>
                <a:off x="0" y="0"/>
                <a:ext cx="1059692" cy="145554"/>
              </a:xfrm>
              <a:custGeom>
                <a:avLst/>
                <a:gdLst/>
                <a:ahLst/>
                <a:cxnLst/>
                <a:rect l="l" t="t" r="r" b="b"/>
                <a:pathLst>
                  <a:path w="1059692" h="145554">
                    <a:moveTo>
                      <a:pt x="0" y="0"/>
                    </a:moveTo>
                    <a:lnTo>
                      <a:pt x="1059692" y="0"/>
                    </a:lnTo>
                    <a:lnTo>
                      <a:pt x="1059692" y="145554"/>
                    </a:lnTo>
                    <a:lnTo>
                      <a:pt x="0" y="145554"/>
                    </a:lnTo>
                    <a:close/>
                  </a:path>
                </a:pathLst>
              </a:custGeom>
              <a:solidFill>
                <a:srgbClr val="0B549F"/>
              </a:solidFill>
            </p:spPr>
            <p:txBody>
              <a:bodyPr/>
              <a:lstStyle/>
              <a:p>
                <a:endParaRPr lang="en-IE"/>
              </a:p>
            </p:txBody>
          </p:sp>
          <p:sp>
            <p:nvSpPr>
              <p:cNvPr id="28" name="TextBox 28"/>
              <p:cNvSpPr txBox="1"/>
              <p:nvPr/>
            </p:nvSpPr>
            <p:spPr>
              <a:xfrm>
                <a:off x="0" y="57150"/>
                <a:ext cx="1059692" cy="88404"/>
              </a:xfrm>
              <a:prstGeom prst="rect">
                <a:avLst/>
              </a:prstGeom>
            </p:spPr>
            <p:txBody>
              <a:bodyPr lIns="55485" tIns="55485" rIns="55485" bIns="55485" rtlCol="0" anchor="ctr"/>
              <a:lstStyle/>
              <a:p>
                <a:pPr algn="ctr">
                  <a:lnSpc>
                    <a:spcPts val="1840"/>
                  </a:lnSpc>
                </a:pPr>
                <a:endParaRPr/>
              </a:p>
            </p:txBody>
          </p:sp>
        </p:grpSp>
        <p:grpSp>
          <p:nvGrpSpPr>
            <p:cNvPr id="29" name="Group 29"/>
            <p:cNvGrpSpPr/>
            <p:nvPr/>
          </p:nvGrpSpPr>
          <p:grpSpPr>
            <a:xfrm>
              <a:off x="16276111" y="2510066"/>
              <a:ext cx="5364689" cy="736867"/>
              <a:chOff x="0" y="0"/>
              <a:chExt cx="1059692" cy="145554"/>
            </a:xfrm>
          </p:grpSpPr>
          <p:sp>
            <p:nvSpPr>
              <p:cNvPr id="30" name="Freeform 30"/>
              <p:cNvSpPr/>
              <p:nvPr/>
            </p:nvSpPr>
            <p:spPr>
              <a:xfrm>
                <a:off x="0" y="0"/>
                <a:ext cx="1059692" cy="145554"/>
              </a:xfrm>
              <a:custGeom>
                <a:avLst/>
                <a:gdLst/>
                <a:ahLst/>
                <a:cxnLst/>
                <a:rect l="l" t="t" r="r" b="b"/>
                <a:pathLst>
                  <a:path w="1059692" h="145554">
                    <a:moveTo>
                      <a:pt x="0" y="0"/>
                    </a:moveTo>
                    <a:lnTo>
                      <a:pt x="1059692" y="0"/>
                    </a:lnTo>
                    <a:lnTo>
                      <a:pt x="1059692" y="145554"/>
                    </a:lnTo>
                    <a:lnTo>
                      <a:pt x="0" y="145554"/>
                    </a:lnTo>
                    <a:close/>
                  </a:path>
                </a:pathLst>
              </a:custGeom>
              <a:solidFill>
                <a:srgbClr val="003E7E"/>
              </a:solidFill>
            </p:spPr>
            <p:txBody>
              <a:bodyPr/>
              <a:lstStyle/>
              <a:p>
                <a:endParaRPr lang="en-IE"/>
              </a:p>
            </p:txBody>
          </p:sp>
          <p:sp>
            <p:nvSpPr>
              <p:cNvPr id="31" name="TextBox 31"/>
              <p:cNvSpPr txBox="1"/>
              <p:nvPr/>
            </p:nvSpPr>
            <p:spPr>
              <a:xfrm>
                <a:off x="0" y="57150"/>
                <a:ext cx="1059692" cy="88404"/>
              </a:xfrm>
              <a:prstGeom prst="rect">
                <a:avLst/>
              </a:prstGeom>
            </p:spPr>
            <p:txBody>
              <a:bodyPr lIns="55485" tIns="55485" rIns="55485" bIns="55485" rtlCol="0" anchor="ctr"/>
              <a:lstStyle/>
              <a:p>
                <a:pPr algn="ctr">
                  <a:lnSpc>
                    <a:spcPts val="1840"/>
                  </a:lnSpc>
                </a:pPr>
                <a:endParaRPr/>
              </a:p>
            </p:txBody>
          </p:sp>
        </p:grpSp>
        <p:sp>
          <p:nvSpPr>
            <p:cNvPr id="32" name="TextBox 32"/>
            <p:cNvSpPr txBox="1"/>
            <p:nvPr/>
          </p:nvSpPr>
          <p:spPr>
            <a:xfrm>
              <a:off x="1885607" y="2604601"/>
              <a:ext cx="1623219" cy="642333"/>
            </a:xfrm>
            <a:prstGeom prst="rect">
              <a:avLst/>
            </a:prstGeom>
          </p:spPr>
          <p:txBody>
            <a:bodyPr lIns="0" tIns="0" rIns="0" bIns="0" rtlCol="0" anchor="t">
              <a:spAutoFit/>
            </a:bodyPr>
            <a:lstStyle/>
            <a:p>
              <a:pPr algn="ctr">
                <a:lnSpc>
                  <a:spcPts val="3570"/>
                </a:lnSpc>
                <a:spcBef>
                  <a:spcPct val="0"/>
                </a:spcBef>
              </a:pPr>
              <a:r>
                <a:rPr lang="en-US" sz="3245" b="1" spc="-16">
                  <a:solidFill>
                    <a:srgbClr val="FFFFFF"/>
                  </a:solidFill>
                  <a:latin typeface="Poppins Semi-Bold"/>
                  <a:ea typeface="Poppins Semi-Bold"/>
                  <a:cs typeface="Poppins Semi-Bold"/>
                  <a:sym typeface="Poppins Semi-Bold"/>
                </a:rPr>
                <a:t>Take</a:t>
              </a:r>
            </a:p>
          </p:txBody>
        </p:sp>
        <p:sp>
          <p:nvSpPr>
            <p:cNvPr id="33" name="TextBox 33"/>
            <p:cNvSpPr txBox="1"/>
            <p:nvPr/>
          </p:nvSpPr>
          <p:spPr>
            <a:xfrm>
              <a:off x="7306020" y="2562096"/>
              <a:ext cx="1623219" cy="642333"/>
            </a:xfrm>
            <a:prstGeom prst="rect">
              <a:avLst/>
            </a:prstGeom>
          </p:spPr>
          <p:txBody>
            <a:bodyPr lIns="0" tIns="0" rIns="0" bIns="0" rtlCol="0" anchor="t">
              <a:spAutoFit/>
            </a:bodyPr>
            <a:lstStyle/>
            <a:p>
              <a:pPr algn="ctr">
                <a:lnSpc>
                  <a:spcPts val="3570"/>
                </a:lnSpc>
                <a:spcBef>
                  <a:spcPct val="0"/>
                </a:spcBef>
              </a:pPr>
              <a:r>
                <a:rPr lang="en-US" sz="3245" b="1" spc="-16">
                  <a:solidFill>
                    <a:srgbClr val="FFFFFF"/>
                  </a:solidFill>
                  <a:latin typeface="Poppins Semi-Bold"/>
                  <a:ea typeface="Poppins Semi-Bold"/>
                  <a:cs typeface="Poppins Semi-Bold"/>
                  <a:sym typeface="Poppins Semi-Bold"/>
                </a:rPr>
                <a:t>Make</a:t>
              </a:r>
            </a:p>
          </p:txBody>
        </p:sp>
        <p:sp>
          <p:nvSpPr>
            <p:cNvPr id="34" name="TextBox 34"/>
            <p:cNvSpPr txBox="1"/>
            <p:nvPr/>
          </p:nvSpPr>
          <p:spPr>
            <a:xfrm>
              <a:off x="12726433" y="2562096"/>
              <a:ext cx="1623219" cy="642333"/>
            </a:xfrm>
            <a:prstGeom prst="rect">
              <a:avLst/>
            </a:prstGeom>
          </p:spPr>
          <p:txBody>
            <a:bodyPr lIns="0" tIns="0" rIns="0" bIns="0" rtlCol="0" anchor="t">
              <a:spAutoFit/>
            </a:bodyPr>
            <a:lstStyle/>
            <a:p>
              <a:pPr algn="ctr">
                <a:lnSpc>
                  <a:spcPts val="3570"/>
                </a:lnSpc>
                <a:spcBef>
                  <a:spcPct val="0"/>
                </a:spcBef>
              </a:pPr>
              <a:r>
                <a:rPr lang="en-US" sz="3245" b="1" spc="-16">
                  <a:solidFill>
                    <a:srgbClr val="FFFFFF"/>
                  </a:solidFill>
                  <a:latin typeface="Poppins Semi-Bold"/>
                  <a:ea typeface="Poppins Semi-Bold"/>
                  <a:cs typeface="Poppins Semi-Bold"/>
                  <a:sym typeface="Poppins Semi-Bold"/>
                </a:rPr>
                <a:t>Use</a:t>
              </a:r>
            </a:p>
          </p:txBody>
        </p:sp>
        <p:sp>
          <p:nvSpPr>
            <p:cNvPr id="35" name="TextBox 35"/>
            <p:cNvSpPr txBox="1"/>
            <p:nvPr/>
          </p:nvSpPr>
          <p:spPr>
            <a:xfrm>
              <a:off x="17902805" y="2562096"/>
              <a:ext cx="2111301" cy="642333"/>
            </a:xfrm>
            <a:prstGeom prst="rect">
              <a:avLst/>
            </a:prstGeom>
          </p:spPr>
          <p:txBody>
            <a:bodyPr lIns="0" tIns="0" rIns="0" bIns="0" rtlCol="0" anchor="t">
              <a:spAutoFit/>
            </a:bodyPr>
            <a:lstStyle/>
            <a:p>
              <a:pPr algn="ctr">
                <a:lnSpc>
                  <a:spcPts val="3570"/>
                </a:lnSpc>
                <a:spcBef>
                  <a:spcPct val="0"/>
                </a:spcBef>
              </a:pPr>
              <a:r>
                <a:rPr lang="en-US" sz="3245" b="1" spc="-16">
                  <a:solidFill>
                    <a:srgbClr val="FFFFFF"/>
                  </a:solidFill>
                  <a:latin typeface="Poppins Semi-Bold"/>
                  <a:ea typeface="Poppins Semi-Bold"/>
                  <a:cs typeface="Poppins Semi-Bold"/>
                  <a:sym typeface="Poppins Semi-Bold"/>
                </a:rPr>
                <a:t>Waste</a:t>
              </a:r>
            </a:p>
          </p:txBody>
        </p:sp>
      </p:grpSp>
      <p:grpSp>
        <p:nvGrpSpPr>
          <p:cNvPr id="36" name="Group 36"/>
          <p:cNvGrpSpPr/>
          <p:nvPr/>
        </p:nvGrpSpPr>
        <p:grpSpPr>
          <a:xfrm>
            <a:off x="1028700" y="5293706"/>
            <a:ext cx="7852635" cy="4765753"/>
            <a:chOff x="0" y="0"/>
            <a:chExt cx="2068184" cy="1255178"/>
          </a:xfrm>
        </p:grpSpPr>
        <p:sp>
          <p:nvSpPr>
            <p:cNvPr id="37" name="Freeform 37"/>
            <p:cNvSpPr/>
            <p:nvPr/>
          </p:nvSpPr>
          <p:spPr>
            <a:xfrm>
              <a:off x="0" y="0"/>
              <a:ext cx="2068184" cy="1255178"/>
            </a:xfrm>
            <a:custGeom>
              <a:avLst/>
              <a:gdLst/>
              <a:ahLst/>
              <a:cxnLst/>
              <a:rect l="l" t="t" r="r" b="b"/>
              <a:pathLst>
                <a:path w="2068184" h="1255178">
                  <a:moveTo>
                    <a:pt x="48309" y="0"/>
                  </a:moveTo>
                  <a:lnTo>
                    <a:pt x="2019875" y="0"/>
                  </a:lnTo>
                  <a:cubicBezTo>
                    <a:pt x="2046555" y="0"/>
                    <a:pt x="2068184" y="21629"/>
                    <a:pt x="2068184" y="48309"/>
                  </a:cubicBezTo>
                  <a:lnTo>
                    <a:pt x="2068184" y="1206869"/>
                  </a:lnTo>
                  <a:cubicBezTo>
                    <a:pt x="2068184" y="1219681"/>
                    <a:pt x="2063094" y="1231969"/>
                    <a:pt x="2054035" y="1241028"/>
                  </a:cubicBezTo>
                  <a:cubicBezTo>
                    <a:pt x="2044975" y="1250088"/>
                    <a:pt x="2032687" y="1255178"/>
                    <a:pt x="2019875" y="1255178"/>
                  </a:cubicBezTo>
                  <a:lnTo>
                    <a:pt x="48309" y="1255178"/>
                  </a:lnTo>
                  <a:cubicBezTo>
                    <a:pt x="35497" y="1255178"/>
                    <a:pt x="23209" y="1250088"/>
                    <a:pt x="14149" y="1241028"/>
                  </a:cubicBezTo>
                  <a:cubicBezTo>
                    <a:pt x="5090" y="1231969"/>
                    <a:pt x="0" y="1219681"/>
                    <a:pt x="0" y="1206869"/>
                  </a:cubicBezTo>
                  <a:lnTo>
                    <a:pt x="0" y="48309"/>
                  </a:lnTo>
                  <a:cubicBezTo>
                    <a:pt x="0" y="35497"/>
                    <a:pt x="5090" y="23209"/>
                    <a:pt x="14149" y="14149"/>
                  </a:cubicBezTo>
                  <a:cubicBezTo>
                    <a:pt x="23209" y="5090"/>
                    <a:pt x="35497" y="0"/>
                    <a:pt x="48309" y="0"/>
                  </a:cubicBezTo>
                  <a:close/>
                </a:path>
              </a:pathLst>
            </a:custGeom>
            <a:solidFill>
              <a:srgbClr val="F8F8F8"/>
            </a:solidFill>
          </p:spPr>
          <p:txBody>
            <a:bodyPr/>
            <a:lstStyle/>
            <a:p>
              <a:endParaRPr lang="en-IE"/>
            </a:p>
          </p:txBody>
        </p:sp>
        <p:sp>
          <p:nvSpPr>
            <p:cNvPr id="38" name="TextBox 38"/>
            <p:cNvSpPr txBox="1"/>
            <p:nvPr/>
          </p:nvSpPr>
          <p:spPr>
            <a:xfrm>
              <a:off x="0" y="57150"/>
              <a:ext cx="2068184" cy="1198028"/>
            </a:xfrm>
            <a:prstGeom prst="rect">
              <a:avLst/>
            </a:prstGeom>
          </p:spPr>
          <p:txBody>
            <a:bodyPr lIns="50800" tIns="50800" rIns="50800" bIns="50800" rtlCol="0" anchor="ctr"/>
            <a:lstStyle/>
            <a:p>
              <a:pPr algn="ctr">
                <a:lnSpc>
                  <a:spcPts val="1840"/>
                </a:lnSpc>
              </a:pPr>
              <a:endParaRPr/>
            </a:p>
          </p:txBody>
        </p:sp>
      </p:grpSp>
      <p:grpSp>
        <p:nvGrpSpPr>
          <p:cNvPr id="39" name="Group 39"/>
          <p:cNvGrpSpPr/>
          <p:nvPr/>
        </p:nvGrpSpPr>
        <p:grpSpPr>
          <a:xfrm>
            <a:off x="1584725" y="5544867"/>
            <a:ext cx="6740586" cy="4140172"/>
            <a:chOff x="0" y="0"/>
            <a:chExt cx="8987449" cy="5520229"/>
          </a:xfrm>
        </p:grpSpPr>
        <p:sp>
          <p:nvSpPr>
            <p:cNvPr id="40" name="Freeform 40"/>
            <p:cNvSpPr/>
            <p:nvPr/>
          </p:nvSpPr>
          <p:spPr>
            <a:xfrm>
              <a:off x="0" y="1319813"/>
              <a:ext cx="1711938" cy="1703378"/>
            </a:xfrm>
            <a:custGeom>
              <a:avLst/>
              <a:gdLst/>
              <a:ahLst/>
              <a:cxnLst/>
              <a:rect l="l" t="t" r="r" b="b"/>
              <a:pathLst>
                <a:path w="1711938" h="1703378">
                  <a:moveTo>
                    <a:pt x="0" y="0"/>
                  </a:moveTo>
                  <a:lnTo>
                    <a:pt x="1711938" y="0"/>
                  </a:lnTo>
                  <a:lnTo>
                    <a:pt x="1711938" y="1703378"/>
                  </a:lnTo>
                  <a:lnTo>
                    <a:pt x="0" y="1703378"/>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IE"/>
            </a:p>
          </p:txBody>
        </p:sp>
        <p:sp>
          <p:nvSpPr>
            <p:cNvPr id="41" name="Freeform 41"/>
            <p:cNvSpPr/>
            <p:nvPr/>
          </p:nvSpPr>
          <p:spPr>
            <a:xfrm>
              <a:off x="0" y="3510145"/>
              <a:ext cx="1711938" cy="1694818"/>
            </a:xfrm>
            <a:custGeom>
              <a:avLst/>
              <a:gdLst/>
              <a:ahLst/>
              <a:cxnLst/>
              <a:rect l="l" t="t" r="r" b="b"/>
              <a:pathLst>
                <a:path w="1711938" h="1694818">
                  <a:moveTo>
                    <a:pt x="0" y="0"/>
                  </a:moveTo>
                  <a:lnTo>
                    <a:pt x="1711938" y="0"/>
                  </a:lnTo>
                  <a:lnTo>
                    <a:pt x="1711938" y="1694819"/>
                  </a:lnTo>
                  <a:lnTo>
                    <a:pt x="0" y="1694819"/>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IE"/>
            </a:p>
          </p:txBody>
        </p:sp>
        <p:sp>
          <p:nvSpPr>
            <p:cNvPr id="42" name="Freeform 42"/>
            <p:cNvSpPr/>
            <p:nvPr/>
          </p:nvSpPr>
          <p:spPr>
            <a:xfrm>
              <a:off x="2033778" y="3364257"/>
              <a:ext cx="1887266" cy="1986596"/>
            </a:xfrm>
            <a:custGeom>
              <a:avLst/>
              <a:gdLst/>
              <a:ahLst/>
              <a:cxnLst/>
              <a:rect l="l" t="t" r="r" b="b"/>
              <a:pathLst>
                <a:path w="1887266" h="1986596">
                  <a:moveTo>
                    <a:pt x="0" y="0"/>
                  </a:moveTo>
                  <a:lnTo>
                    <a:pt x="1887266" y="0"/>
                  </a:lnTo>
                  <a:lnTo>
                    <a:pt x="1887266" y="1986595"/>
                  </a:lnTo>
                  <a:lnTo>
                    <a:pt x="0" y="1986595"/>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IE"/>
            </a:p>
          </p:txBody>
        </p:sp>
        <p:sp>
          <p:nvSpPr>
            <p:cNvPr id="43" name="Freeform 43"/>
            <p:cNvSpPr/>
            <p:nvPr/>
          </p:nvSpPr>
          <p:spPr>
            <a:xfrm>
              <a:off x="1894009" y="1173187"/>
              <a:ext cx="2027035" cy="1996629"/>
            </a:xfrm>
            <a:custGeom>
              <a:avLst/>
              <a:gdLst/>
              <a:ahLst/>
              <a:cxnLst/>
              <a:rect l="l" t="t" r="r" b="b"/>
              <a:pathLst>
                <a:path w="2027035" h="1996629">
                  <a:moveTo>
                    <a:pt x="0" y="0"/>
                  </a:moveTo>
                  <a:lnTo>
                    <a:pt x="2027035" y="0"/>
                  </a:lnTo>
                  <a:lnTo>
                    <a:pt x="2027035" y="1996630"/>
                  </a:lnTo>
                  <a:lnTo>
                    <a:pt x="0" y="1996630"/>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IE"/>
            </a:p>
          </p:txBody>
        </p:sp>
        <p:sp>
          <p:nvSpPr>
            <p:cNvPr id="44" name="TextBox 44"/>
            <p:cNvSpPr txBox="1"/>
            <p:nvPr/>
          </p:nvSpPr>
          <p:spPr>
            <a:xfrm>
              <a:off x="4137691" y="1348388"/>
              <a:ext cx="4849758" cy="1842559"/>
            </a:xfrm>
            <a:prstGeom prst="rect">
              <a:avLst/>
            </a:prstGeom>
          </p:spPr>
          <p:txBody>
            <a:bodyPr lIns="0" tIns="0" rIns="0" bIns="0" rtlCol="0" anchor="t">
              <a:spAutoFit/>
            </a:bodyPr>
            <a:lstStyle/>
            <a:p>
              <a:pPr marL="0" lvl="0" indent="0" algn="l">
                <a:lnSpc>
                  <a:spcPts val="2750"/>
                </a:lnSpc>
                <a:spcBef>
                  <a:spcPct val="0"/>
                </a:spcBef>
              </a:pPr>
              <a:r>
                <a:rPr lang="en-US" sz="2500" u="none" strike="noStrike" spc="-12">
                  <a:solidFill>
                    <a:srgbClr val="000000"/>
                  </a:solidFill>
                  <a:latin typeface="Tahoma"/>
                  <a:ea typeface="Tahoma"/>
                  <a:cs typeface="Tahoma"/>
                  <a:sym typeface="Tahoma"/>
                </a:rPr>
                <a:t>Irish restaurants and food services have the</a:t>
              </a:r>
              <a:r>
                <a:rPr lang="en-US" sz="2500" b="1" u="none" strike="noStrike" spc="-12">
                  <a:solidFill>
                    <a:srgbClr val="000000"/>
                  </a:solidFill>
                  <a:latin typeface="Tahoma Bold"/>
                  <a:ea typeface="Tahoma Bold"/>
                  <a:cs typeface="Tahoma Bold"/>
                  <a:sym typeface="Tahoma Bold"/>
                </a:rPr>
                <a:t> worst food waste rates </a:t>
              </a:r>
              <a:r>
                <a:rPr lang="en-US" sz="2500" u="none" strike="noStrike" spc="-12">
                  <a:solidFill>
                    <a:srgbClr val="000000"/>
                  </a:solidFill>
                  <a:latin typeface="Tahoma"/>
                  <a:ea typeface="Tahoma"/>
                  <a:cs typeface="Tahoma"/>
                  <a:sym typeface="Tahoma"/>
                </a:rPr>
                <a:t>in the EU by capita.</a:t>
              </a:r>
            </a:p>
          </p:txBody>
        </p:sp>
        <p:sp>
          <p:nvSpPr>
            <p:cNvPr id="45" name="TextBox 45"/>
            <p:cNvSpPr txBox="1"/>
            <p:nvPr/>
          </p:nvSpPr>
          <p:spPr>
            <a:xfrm>
              <a:off x="4137691" y="3677670"/>
              <a:ext cx="4667482" cy="1842559"/>
            </a:xfrm>
            <a:prstGeom prst="rect">
              <a:avLst/>
            </a:prstGeom>
          </p:spPr>
          <p:txBody>
            <a:bodyPr lIns="0" tIns="0" rIns="0" bIns="0" rtlCol="0" anchor="t">
              <a:spAutoFit/>
            </a:bodyPr>
            <a:lstStyle/>
            <a:p>
              <a:pPr marL="0" lvl="0" indent="0" algn="l">
                <a:lnSpc>
                  <a:spcPts val="2750"/>
                </a:lnSpc>
                <a:spcBef>
                  <a:spcPct val="0"/>
                </a:spcBef>
              </a:pPr>
              <a:r>
                <a:rPr lang="en-US" sz="2500" u="none" strike="noStrike" spc="-12">
                  <a:solidFill>
                    <a:srgbClr val="000000"/>
                  </a:solidFill>
                  <a:latin typeface="Tahoma"/>
                  <a:ea typeface="Tahoma"/>
                  <a:cs typeface="Tahoma"/>
                  <a:sym typeface="Tahoma"/>
                </a:rPr>
                <a:t>The</a:t>
              </a:r>
              <a:r>
                <a:rPr lang="en-US" sz="2500" b="1" u="none" strike="noStrike" spc="-12">
                  <a:solidFill>
                    <a:srgbClr val="000000"/>
                  </a:solidFill>
                  <a:latin typeface="Tahoma Bold"/>
                  <a:ea typeface="Tahoma Bold"/>
                  <a:cs typeface="Tahoma Bold"/>
                  <a:sym typeface="Tahoma Bold"/>
                </a:rPr>
                <a:t> good news</a:t>
              </a:r>
              <a:r>
                <a:rPr lang="en-US" sz="2500" u="none" strike="noStrike" spc="-12">
                  <a:solidFill>
                    <a:srgbClr val="000000"/>
                  </a:solidFill>
                  <a:latin typeface="Tahoma"/>
                  <a:ea typeface="Tahoma"/>
                  <a:cs typeface="Tahoma"/>
                  <a:sym typeface="Tahoma"/>
                </a:rPr>
                <a:t> is that Irish households have one of the lowest levels of food waste.</a:t>
              </a:r>
            </a:p>
          </p:txBody>
        </p:sp>
        <p:sp>
          <p:nvSpPr>
            <p:cNvPr id="46" name="TextBox 46"/>
            <p:cNvSpPr txBox="1"/>
            <p:nvPr/>
          </p:nvSpPr>
          <p:spPr>
            <a:xfrm>
              <a:off x="1422130" y="-9525"/>
              <a:ext cx="6089606" cy="633519"/>
            </a:xfrm>
            <a:prstGeom prst="rect">
              <a:avLst/>
            </a:prstGeom>
          </p:spPr>
          <p:txBody>
            <a:bodyPr lIns="0" tIns="0" rIns="0" bIns="0" rtlCol="0" anchor="t">
              <a:spAutoFit/>
            </a:bodyPr>
            <a:lstStyle/>
            <a:p>
              <a:pPr marL="0" lvl="0" indent="0" algn="ctr">
                <a:lnSpc>
                  <a:spcPts val="3410"/>
                </a:lnSpc>
                <a:spcBef>
                  <a:spcPct val="0"/>
                </a:spcBef>
              </a:pPr>
              <a:r>
                <a:rPr lang="en-US" sz="3100" b="1" u="none" strike="noStrike" spc="-15">
                  <a:solidFill>
                    <a:srgbClr val="0076BF"/>
                  </a:solidFill>
                  <a:latin typeface="Poppins Semi-Bold"/>
                  <a:ea typeface="Poppins Semi-Bold"/>
                  <a:cs typeface="Poppins Semi-Bold"/>
                  <a:sym typeface="Poppins Semi-Bold"/>
                </a:rPr>
                <a:t>Food Waste in Ireland</a:t>
              </a:r>
            </a:p>
          </p:txBody>
        </p:sp>
      </p:grpSp>
      <p:grpSp>
        <p:nvGrpSpPr>
          <p:cNvPr id="47" name="Group 47"/>
          <p:cNvGrpSpPr/>
          <p:nvPr/>
        </p:nvGrpSpPr>
        <p:grpSpPr>
          <a:xfrm>
            <a:off x="9144000" y="5350931"/>
            <a:ext cx="7852635" cy="4765753"/>
            <a:chOff x="0" y="0"/>
            <a:chExt cx="2068184" cy="1255178"/>
          </a:xfrm>
        </p:grpSpPr>
        <p:sp>
          <p:nvSpPr>
            <p:cNvPr id="48" name="Freeform 48"/>
            <p:cNvSpPr/>
            <p:nvPr/>
          </p:nvSpPr>
          <p:spPr>
            <a:xfrm>
              <a:off x="0" y="0"/>
              <a:ext cx="2068184" cy="1255178"/>
            </a:xfrm>
            <a:custGeom>
              <a:avLst/>
              <a:gdLst/>
              <a:ahLst/>
              <a:cxnLst/>
              <a:rect l="l" t="t" r="r" b="b"/>
              <a:pathLst>
                <a:path w="2068184" h="1255178">
                  <a:moveTo>
                    <a:pt x="48309" y="0"/>
                  </a:moveTo>
                  <a:lnTo>
                    <a:pt x="2019875" y="0"/>
                  </a:lnTo>
                  <a:cubicBezTo>
                    <a:pt x="2046555" y="0"/>
                    <a:pt x="2068184" y="21629"/>
                    <a:pt x="2068184" y="48309"/>
                  </a:cubicBezTo>
                  <a:lnTo>
                    <a:pt x="2068184" y="1206869"/>
                  </a:lnTo>
                  <a:cubicBezTo>
                    <a:pt x="2068184" y="1219681"/>
                    <a:pt x="2063094" y="1231969"/>
                    <a:pt x="2054035" y="1241028"/>
                  </a:cubicBezTo>
                  <a:cubicBezTo>
                    <a:pt x="2044975" y="1250088"/>
                    <a:pt x="2032687" y="1255178"/>
                    <a:pt x="2019875" y="1255178"/>
                  </a:cubicBezTo>
                  <a:lnTo>
                    <a:pt x="48309" y="1255178"/>
                  </a:lnTo>
                  <a:cubicBezTo>
                    <a:pt x="35497" y="1255178"/>
                    <a:pt x="23209" y="1250088"/>
                    <a:pt x="14149" y="1241028"/>
                  </a:cubicBezTo>
                  <a:cubicBezTo>
                    <a:pt x="5090" y="1231969"/>
                    <a:pt x="0" y="1219681"/>
                    <a:pt x="0" y="1206869"/>
                  </a:cubicBezTo>
                  <a:lnTo>
                    <a:pt x="0" y="48309"/>
                  </a:lnTo>
                  <a:cubicBezTo>
                    <a:pt x="0" y="35497"/>
                    <a:pt x="5090" y="23209"/>
                    <a:pt x="14149" y="14149"/>
                  </a:cubicBezTo>
                  <a:cubicBezTo>
                    <a:pt x="23209" y="5090"/>
                    <a:pt x="35497" y="0"/>
                    <a:pt x="48309" y="0"/>
                  </a:cubicBezTo>
                  <a:close/>
                </a:path>
              </a:pathLst>
            </a:custGeom>
            <a:solidFill>
              <a:srgbClr val="F8F8F8"/>
            </a:solidFill>
          </p:spPr>
          <p:txBody>
            <a:bodyPr/>
            <a:lstStyle/>
            <a:p>
              <a:endParaRPr lang="en-IE"/>
            </a:p>
          </p:txBody>
        </p:sp>
        <p:sp>
          <p:nvSpPr>
            <p:cNvPr id="49" name="TextBox 49"/>
            <p:cNvSpPr txBox="1"/>
            <p:nvPr/>
          </p:nvSpPr>
          <p:spPr>
            <a:xfrm>
              <a:off x="0" y="57150"/>
              <a:ext cx="2068184" cy="1198028"/>
            </a:xfrm>
            <a:prstGeom prst="rect">
              <a:avLst/>
            </a:prstGeom>
          </p:spPr>
          <p:txBody>
            <a:bodyPr lIns="50800" tIns="50800" rIns="50800" bIns="50800" rtlCol="0" anchor="ctr"/>
            <a:lstStyle/>
            <a:p>
              <a:pPr algn="ctr">
                <a:lnSpc>
                  <a:spcPts val="1840"/>
                </a:lnSpc>
              </a:pPr>
              <a:endParaRPr/>
            </a:p>
          </p:txBody>
        </p:sp>
      </p:grpSp>
      <p:sp>
        <p:nvSpPr>
          <p:cNvPr id="50" name="Freeform 50"/>
          <p:cNvSpPr/>
          <p:nvPr/>
        </p:nvSpPr>
        <p:spPr>
          <a:xfrm>
            <a:off x="12280400" y="7311009"/>
            <a:ext cx="4172656" cy="1877695"/>
          </a:xfrm>
          <a:custGeom>
            <a:avLst/>
            <a:gdLst/>
            <a:ahLst/>
            <a:cxnLst/>
            <a:rect l="l" t="t" r="r" b="b"/>
            <a:pathLst>
              <a:path w="4172656" h="1877695">
                <a:moveTo>
                  <a:pt x="0" y="0"/>
                </a:moveTo>
                <a:lnTo>
                  <a:pt x="4172656" y="0"/>
                </a:lnTo>
                <a:lnTo>
                  <a:pt x="4172656" y="1877695"/>
                </a:lnTo>
                <a:lnTo>
                  <a:pt x="0" y="1877695"/>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IE"/>
          </a:p>
        </p:txBody>
      </p:sp>
      <p:sp>
        <p:nvSpPr>
          <p:cNvPr id="51" name="Freeform 51"/>
          <p:cNvSpPr/>
          <p:nvPr/>
        </p:nvSpPr>
        <p:spPr>
          <a:xfrm>
            <a:off x="12336600" y="6903216"/>
            <a:ext cx="1226446" cy="815587"/>
          </a:xfrm>
          <a:custGeom>
            <a:avLst/>
            <a:gdLst/>
            <a:ahLst/>
            <a:cxnLst/>
            <a:rect l="l" t="t" r="r" b="b"/>
            <a:pathLst>
              <a:path w="1226446" h="815587">
                <a:moveTo>
                  <a:pt x="0" y="0"/>
                </a:moveTo>
                <a:lnTo>
                  <a:pt x="1226446" y="0"/>
                </a:lnTo>
                <a:lnTo>
                  <a:pt x="1226446" y="815586"/>
                </a:lnTo>
                <a:lnTo>
                  <a:pt x="0" y="815586"/>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IE"/>
          </a:p>
        </p:txBody>
      </p:sp>
      <p:sp>
        <p:nvSpPr>
          <p:cNvPr id="52" name="Freeform 52"/>
          <p:cNvSpPr/>
          <p:nvPr/>
        </p:nvSpPr>
        <p:spPr>
          <a:xfrm>
            <a:off x="13744561" y="6348143"/>
            <a:ext cx="1244334" cy="802595"/>
          </a:xfrm>
          <a:custGeom>
            <a:avLst/>
            <a:gdLst/>
            <a:ahLst/>
            <a:cxnLst/>
            <a:rect l="l" t="t" r="r" b="b"/>
            <a:pathLst>
              <a:path w="1244334" h="802595">
                <a:moveTo>
                  <a:pt x="0" y="0"/>
                </a:moveTo>
                <a:lnTo>
                  <a:pt x="1244334" y="0"/>
                </a:lnTo>
                <a:lnTo>
                  <a:pt x="1244334" y="802595"/>
                </a:lnTo>
                <a:lnTo>
                  <a:pt x="0" y="802595"/>
                </a:lnTo>
                <a:lnTo>
                  <a:pt x="0" y="0"/>
                </a:lnTo>
                <a:close/>
              </a:path>
            </a:pathLst>
          </a:custGeom>
          <a:blipFill>
            <a:blip r:embed="rId14" cstate="email">
              <a:extLst>
                <a:ext uri="{28A0092B-C50C-407E-A947-70E740481C1C}">
                  <a14:useLocalDpi xmlns:a14="http://schemas.microsoft.com/office/drawing/2010/main"/>
                </a:ext>
              </a:extLst>
            </a:blip>
            <a:stretch>
              <a:fillRect/>
            </a:stretch>
          </a:blipFill>
        </p:spPr>
        <p:txBody>
          <a:bodyPr/>
          <a:lstStyle/>
          <a:p>
            <a:endParaRPr lang="en-IE"/>
          </a:p>
        </p:txBody>
      </p:sp>
      <p:sp>
        <p:nvSpPr>
          <p:cNvPr id="53" name="Freeform 53"/>
          <p:cNvSpPr/>
          <p:nvPr/>
        </p:nvSpPr>
        <p:spPr>
          <a:xfrm>
            <a:off x="15170071" y="7076929"/>
            <a:ext cx="1206910" cy="802595"/>
          </a:xfrm>
          <a:custGeom>
            <a:avLst/>
            <a:gdLst/>
            <a:ahLst/>
            <a:cxnLst/>
            <a:rect l="l" t="t" r="r" b="b"/>
            <a:pathLst>
              <a:path w="1206910" h="802595">
                <a:moveTo>
                  <a:pt x="0" y="0"/>
                </a:moveTo>
                <a:lnTo>
                  <a:pt x="1206910" y="0"/>
                </a:lnTo>
                <a:lnTo>
                  <a:pt x="1206910" y="802595"/>
                </a:lnTo>
                <a:lnTo>
                  <a:pt x="0" y="802595"/>
                </a:lnTo>
                <a:lnTo>
                  <a:pt x="0" y="0"/>
                </a:lnTo>
                <a:close/>
              </a:path>
            </a:pathLst>
          </a:custGeom>
          <a:blipFill>
            <a:blip r:embed="rId15" cstate="email">
              <a:extLst>
                <a:ext uri="{28A0092B-C50C-407E-A947-70E740481C1C}">
                  <a14:useLocalDpi xmlns:a14="http://schemas.microsoft.com/office/drawing/2010/main"/>
                </a:ext>
              </a:extLst>
            </a:blip>
            <a:stretch>
              <a:fillRect/>
            </a:stretch>
          </a:blipFill>
        </p:spPr>
        <p:txBody>
          <a:bodyPr/>
          <a:lstStyle/>
          <a:p>
            <a:endParaRPr lang="en-IE"/>
          </a:p>
        </p:txBody>
      </p:sp>
      <p:sp>
        <p:nvSpPr>
          <p:cNvPr id="54" name="Freeform 54"/>
          <p:cNvSpPr/>
          <p:nvPr/>
        </p:nvSpPr>
        <p:spPr>
          <a:xfrm rot="664735">
            <a:off x="10917701" y="6637009"/>
            <a:ext cx="1092615" cy="661032"/>
          </a:xfrm>
          <a:custGeom>
            <a:avLst/>
            <a:gdLst/>
            <a:ahLst/>
            <a:cxnLst/>
            <a:rect l="l" t="t" r="r" b="b"/>
            <a:pathLst>
              <a:path w="1092615" h="661032">
                <a:moveTo>
                  <a:pt x="0" y="0"/>
                </a:moveTo>
                <a:lnTo>
                  <a:pt x="1092615" y="0"/>
                </a:lnTo>
                <a:lnTo>
                  <a:pt x="1092615" y="661032"/>
                </a:lnTo>
                <a:lnTo>
                  <a:pt x="0" y="661032"/>
                </a:lnTo>
                <a:lnTo>
                  <a:pt x="0"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en-IE"/>
          </a:p>
        </p:txBody>
      </p:sp>
      <p:sp>
        <p:nvSpPr>
          <p:cNvPr id="55" name="TextBox 55"/>
          <p:cNvSpPr txBox="1"/>
          <p:nvPr/>
        </p:nvSpPr>
        <p:spPr>
          <a:xfrm>
            <a:off x="12063647" y="9360154"/>
            <a:ext cx="4606162" cy="395705"/>
          </a:xfrm>
          <a:prstGeom prst="rect">
            <a:avLst/>
          </a:prstGeom>
        </p:spPr>
        <p:txBody>
          <a:bodyPr lIns="0" tIns="0" rIns="0" bIns="0" rtlCol="0" anchor="t">
            <a:spAutoFit/>
          </a:bodyPr>
          <a:lstStyle/>
          <a:p>
            <a:pPr algn="ctr">
              <a:lnSpc>
                <a:spcPts val="2923"/>
              </a:lnSpc>
              <a:spcBef>
                <a:spcPct val="0"/>
              </a:spcBef>
            </a:pPr>
            <a:r>
              <a:rPr lang="en-US" sz="2657" b="1" spc="-13">
                <a:solidFill>
                  <a:srgbClr val="000000"/>
                </a:solidFill>
                <a:latin typeface="Poppins Semi-Bold"/>
                <a:ea typeface="Poppins Semi-Bold"/>
                <a:cs typeface="Poppins Semi-Bold"/>
                <a:sym typeface="Poppins Semi-Bold"/>
              </a:rPr>
              <a:t>Textile Waste </a:t>
            </a:r>
          </a:p>
        </p:txBody>
      </p:sp>
      <p:sp>
        <p:nvSpPr>
          <p:cNvPr id="56" name="TextBox 56"/>
          <p:cNvSpPr txBox="1"/>
          <p:nvPr/>
        </p:nvSpPr>
        <p:spPr>
          <a:xfrm>
            <a:off x="9470827" y="7281564"/>
            <a:ext cx="2699007" cy="1374775"/>
          </a:xfrm>
          <a:prstGeom prst="rect">
            <a:avLst/>
          </a:prstGeom>
        </p:spPr>
        <p:txBody>
          <a:bodyPr lIns="0" tIns="0" rIns="0" bIns="0" rtlCol="0" anchor="t">
            <a:spAutoFit/>
          </a:bodyPr>
          <a:lstStyle/>
          <a:p>
            <a:pPr algn="l">
              <a:lnSpc>
                <a:spcPts val="2750"/>
              </a:lnSpc>
              <a:spcBef>
                <a:spcPct val="0"/>
              </a:spcBef>
            </a:pPr>
            <a:r>
              <a:rPr lang="en-US" sz="2500" spc="-12">
                <a:solidFill>
                  <a:srgbClr val="000000"/>
                </a:solidFill>
                <a:latin typeface="Tahoma"/>
                <a:ea typeface="Tahoma"/>
                <a:cs typeface="Tahoma"/>
                <a:sym typeface="Tahoma"/>
              </a:rPr>
              <a:t>Ireland has the </a:t>
            </a:r>
            <a:r>
              <a:rPr lang="en-US" sz="2500" b="1" spc="-12">
                <a:solidFill>
                  <a:srgbClr val="000000"/>
                </a:solidFill>
                <a:latin typeface="Tahoma Bold"/>
                <a:ea typeface="Tahoma Bold"/>
                <a:cs typeface="Tahoma Bold"/>
                <a:sym typeface="Tahoma Bold"/>
              </a:rPr>
              <a:t>second </a:t>
            </a:r>
            <a:r>
              <a:rPr lang="en-US" sz="2500" spc="-12">
                <a:solidFill>
                  <a:srgbClr val="000000"/>
                </a:solidFill>
                <a:latin typeface="Tahoma"/>
                <a:ea typeface="Tahoma"/>
                <a:cs typeface="Tahoma"/>
                <a:sym typeface="Tahoma"/>
              </a:rPr>
              <a:t>most textile waste in Europe.</a:t>
            </a:r>
          </a:p>
        </p:txBody>
      </p:sp>
      <p:sp>
        <p:nvSpPr>
          <p:cNvPr id="57" name="TextBox 57"/>
          <p:cNvSpPr txBox="1"/>
          <p:nvPr/>
        </p:nvSpPr>
        <p:spPr>
          <a:xfrm>
            <a:off x="10504043" y="5535342"/>
            <a:ext cx="5132549" cy="477520"/>
          </a:xfrm>
          <a:prstGeom prst="rect">
            <a:avLst/>
          </a:prstGeom>
        </p:spPr>
        <p:txBody>
          <a:bodyPr lIns="0" tIns="0" rIns="0" bIns="0" rtlCol="0" anchor="t">
            <a:spAutoFit/>
          </a:bodyPr>
          <a:lstStyle/>
          <a:p>
            <a:pPr algn="ctr">
              <a:lnSpc>
                <a:spcPts val="3410"/>
              </a:lnSpc>
              <a:spcBef>
                <a:spcPct val="0"/>
              </a:spcBef>
            </a:pPr>
            <a:r>
              <a:rPr lang="en-US" sz="3100" b="1" spc="-15">
                <a:solidFill>
                  <a:srgbClr val="0076BF"/>
                </a:solidFill>
                <a:latin typeface="Poppins Semi-Bold"/>
                <a:ea typeface="Poppins Semi-Bold"/>
                <a:cs typeface="Poppins Semi-Bold"/>
                <a:sym typeface="Poppins Semi-Bold"/>
              </a:rPr>
              <a:t>Textile Waste in Ireland </a:t>
            </a:r>
          </a:p>
        </p:txBody>
      </p:sp>
      <p:sp>
        <p:nvSpPr>
          <p:cNvPr id="58" name="TextBox 58"/>
          <p:cNvSpPr txBox="1"/>
          <p:nvPr/>
        </p:nvSpPr>
        <p:spPr>
          <a:xfrm>
            <a:off x="1028700" y="1171575"/>
            <a:ext cx="14773304" cy="1076326"/>
          </a:xfrm>
          <a:prstGeom prst="rect">
            <a:avLst/>
          </a:prstGeom>
        </p:spPr>
        <p:txBody>
          <a:bodyPr lIns="0" tIns="0" rIns="0" bIns="0" rtlCol="0" anchor="t">
            <a:spAutoFit/>
          </a:bodyPr>
          <a:lstStyle/>
          <a:p>
            <a:pPr marL="0" lvl="0" indent="0" algn="l">
              <a:lnSpc>
                <a:spcPts val="7200"/>
              </a:lnSpc>
              <a:spcBef>
                <a:spcPct val="0"/>
              </a:spcBef>
            </a:pPr>
            <a:r>
              <a:rPr lang="en-US" sz="8000" b="1" spc="-40">
                <a:solidFill>
                  <a:srgbClr val="C41188"/>
                </a:solidFill>
                <a:latin typeface="Poppins Bold"/>
                <a:ea typeface="Poppins Bold"/>
                <a:cs typeface="Poppins Bold"/>
                <a:sym typeface="Poppins Bold"/>
              </a:rPr>
              <a:t>The Throwaway Economy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09772" y="0"/>
            <a:ext cx="18497772" cy="13917466"/>
            <a:chOff x="0" y="0"/>
            <a:chExt cx="4871841" cy="3665506"/>
          </a:xfrm>
        </p:grpSpPr>
        <p:sp>
          <p:nvSpPr>
            <p:cNvPr id="3" name="Freeform 3"/>
            <p:cNvSpPr/>
            <p:nvPr/>
          </p:nvSpPr>
          <p:spPr>
            <a:xfrm>
              <a:off x="0" y="0"/>
              <a:ext cx="4871841" cy="3665505"/>
            </a:xfrm>
            <a:custGeom>
              <a:avLst/>
              <a:gdLst/>
              <a:ahLst/>
              <a:cxnLst/>
              <a:rect l="l" t="t" r="r" b="b"/>
              <a:pathLst>
                <a:path w="4871841" h="3665505">
                  <a:moveTo>
                    <a:pt x="0" y="0"/>
                  </a:moveTo>
                  <a:lnTo>
                    <a:pt x="4871841" y="0"/>
                  </a:lnTo>
                  <a:lnTo>
                    <a:pt x="4871841" y="3665505"/>
                  </a:lnTo>
                  <a:lnTo>
                    <a:pt x="0" y="3665505"/>
                  </a:lnTo>
                  <a:close/>
                </a:path>
              </a:pathLst>
            </a:custGeom>
            <a:solidFill>
              <a:srgbClr val="C41188"/>
            </a:solidFill>
          </p:spPr>
          <p:txBody>
            <a:bodyPr/>
            <a:lstStyle/>
            <a:p>
              <a:endParaRPr lang="en-IE"/>
            </a:p>
          </p:txBody>
        </p:sp>
        <p:sp>
          <p:nvSpPr>
            <p:cNvPr id="4" name="TextBox 4"/>
            <p:cNvSpPr txBox="1"/>
            <p:nvPr/>
          </p:nvSpPr>
          <p:spPr>
            <a:xfrm>
              <a:off x="0" y="57150"/>
              <a:ext cx="4871841" cy="3608356"/>
            </a:xfrm>
            <a:prstGeom prst="rect">
              <a:avLst/>
            </a:prstGeom>
          </p:spPr>
          <p:txBody>
            <a:bodyPr lIns="50800" tIns="50800" rIns="50800" bIns="50800" rtlCol="0" anchor="ctr"/>
            <a:lstStyle/>
            <a:p>
              <a:pPr algn="ctr">
                <a:lnSpc>
                  <a:spcPts val="1840"/>
                </a:lnSpc>
              </a:pPr>
              <a:endParaRPr/>
            </a:p>
          </p:txBody>
        </p:sp>
      </p:grpSp>
      <p:grpSp>
        <p:nvGrpSpPr>
          <p:cNvPr id="6" name="Group 6"/>
          <p:cNvGrpSpPr/>
          <p:nvPr/>
        </p:nvGrpSpPr>
        <p:grpSpPr>
          <a:xfrm>
            <a:off x="1028700" y="2821549"/>
            <a:ext cx="4978483" cy="6436751"/>
            <a:chOff x="0" y="0"/>
            <a:chExt cx="1311205" cy="1695276"/>
          </a:xfrm>
        </p:grpSpPr>
        <p:sp>
          <p:nvSpPr>
            <p:cNvPr id="7" name="Freeform 7"/>
            <p:cNvSpPr/>
            <p:nvPr/>
          </p:nvSpPr>
          <p:spPr>
            <a:xfrm>
              <a:off x="0" y="0"/>
              <a:ext cx="1311205" cy="1695276"/>
            </a:xfrm>
            <a:custGeom>
              <a:avLst/>
              <a:gdLst/>
              <a:ahLst/>
              <a:cxnLst/>
              <a:rect l="l" t="t" r="r" b="b"/>
              <a:pathLst>
                <a:path w="1311205" h="1695276">
                  <a:moveTo>
                    <a:pt x="79309" y="0"/>
                  </a:moveTo>
                  <a:lnTo>
                    <a:pt x="1231897" y="0"/>
                  </a:lnTo>
                  <a:cubicBezTo>
                    <a:pt x="1275698" y="0"/>
                    <a:pt x="1311205" y="35508"/>
                    <a:pt x="1311205" y="79309"/>
                  </a:cubicBezTo>
                  <a:lnTo>
                    <a:pt x="1311205" y="1615967"/>
                  </a:lnTo>
                  <a:cubicBezTo>
                    <a:pt x="1311205" y="1637001"/>
                    <a:pt x="1302850" y="1657174"/>
                    <a:pt x="1287976" y="1672047"/>
                  </a:cubicBezTo>
                  <a:cubicBezTo>
                    <a:pt x="1273103" y="1686920"/>
                    <a:pt x="1252931" y="1695276"/>
                    <a:pt x="1231897" y="1695276"/>
                  </a:cubicBezTo>
                  <a:lnTo>
                    <a:pt x="79309" y="1695276"/>
                  </a:lnTo>
                  <a:cubicBezTo>
                    <a:pt x="58275" y="1695276"/>
                    <a:pt x="38102" y="1686920"/>
                    <a:pt x="23229" y="1672047"/>
                  </a:cubicBezTo>
                  <a:cubicBezTo>
                    <a:pt x="8356" y="1657174"/>
                    <a:pt x="0" y="1637001"/>
                    <a:pt x="0" y="1615967"/>
                  </a:cubicBezTo>
                  <a:lnTo>
                    <a:pt x="0" y="79309"/>
                  </a:lnTo>
                  <a:cubicBezTo>
                    <a:pt x="0" y="58275"/>
                    <a:pt x="8356" y="38102"/>
                    <a:pt x="23229" y="23229"/>
                  </a:cubicBezTo>
                  <a:cubicBezTo>
                    <a:pt x="38102" y="8356"/>
                    <a:pt x="58275" y="0"/>
                    <a:pt x="79309" y="0"/>
                  </a:cubicBezTo>
                  <a:close/>
                </a:path>
              </a:pathLst>
            </a:custGeom>
            <a:solidFill>
              <a:srgbClr val="FFFFFF"/>
            </a:solidFill>
          </p:spPr>
          <p:txBody>
            <a:bodyPr/>
            <a:lstStyle/>
            <a:p>
              <a:endParaRPr lang="en-IE"/>
            </a:p>
          </p:txBody>
        </p:sp>
        <p:sp>
          <p:nvSpPr>
            <p:cNvPr id="8" name="TextBox 8"/>
            <p:cNvSpPr txBox="1"/>
            <p:nvPr/>
          </p:nvSpPr>
          <p:spPr>
            <a:xfrm>
              <a:off x="0" y="57150"/>
              <a:ext cx="1311205" cy="1638126"/>
            </a:xfrm>
            <a:prstGeom prst="rect">
              <a:avLst/>
            </a:prstGeom>
          </p:spPr>
          <p:txBody>
            <a:bodyPr lIns="50800" tIns="50800" rIns="50800" bIns="50800" rtlCol="0" anchor="ctr"/>
            <a:lstStyle/>
            <a:p>
              <a:pPr algn="ctr">
                <a:lnSpc>
                  <a:spcPts val="1840"/>
                </a:lnSpc>
              </a:pPr>
              <a:endParaRPr/>
            </a:p>
          </p:txBody>
        </p:sp>
      </p:grpSp>
      <p:sp>
        <p:nvSpPr>
          <p:cNvPr id="9" name="Freeform 9"/>
          <p:cNvSpPr/>
          <p:nvPr/>
        </p:nvSpPr>
        <p:spPr>
          <a:xfrm>
            <a:off x="1841380" y="4270868"/>
            <a:ext cx="3353121" cy="4451329"/>
          </a:xfrm>
          <a:custGeom>
            <a:avLst/>
            <a:gdLst/>
            <a:ahLst/>
            <a:cxnLst/>
            <a:rect l="l" t="t" r="r" b="b"/>
            <a:pathLst>
              <a:path w="4470829" h="5935106">
                <a:moveTo>
                  <a:pt x="0" y="0"/>
                </a:moveTo>
                <a:lnTo>
                  <a:pt x="4470830" y="0"/>
                </a:lnTo>
                <a:lnTo>
                  <a:pt x="4470830" y="5935106"/>
                </a:lnTo>
                <a:lnTo>
                  <a:pt x="0" y="5935106"/>
                </a:lnTo>
                <a:lnTo>
                  <a:pt x="0" y="0"/>
                </a:lnTo>
                <a:close/>
              </a:path>
            </a:pathLst>
          </a:custGeom>
          <a:blipFill>
            <a:blip r:embed="rId3"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sp>
        <p:nvSpPr>
          <p:cNvPr id="10" name="TextBox 10"/>
          <p:cNvSpPr txBox="1"/>
          <p:nvPr/>
        </p:nvSpPr>
        <p:spPr>
          <a:xfrm>
            <a:off x="2362200" y="3239819"/>
            <a:ext cx="1947290" cy="425116"/>
          </a:xfrm>
          <a:prstGeom prst="rect">
            <a:avLst/>
          </a:prstGeom>
        </p:spPr>
        <p:txBody>
          <a:bodyPr wrap="square" lIns="0" tIns="0" rIns="0" bIns="0" rtlCol="0" anchor="t">
            <a:spAutoFit/>
          </a:bodyPr>
          <a:lstStyle/>
          <a:p>
            <a:pPr marL="0" lvl="0" indent="0" algn="ctr">
              <a:lnSpc>
                <a:spcPts val="3300"/>
              </a:lnSpc>
              <a:spcBef>
                <a:spcPct val="0"/>
              </a:spcBef>
            </a:pPr>
            <a:r>
              <a:rPr lang="en-US" sz="3000" b="1" u="none" strike="noStrike" spc="-15" dirty="0">
                <a:solidFill>
                  <a:srgbClr val="000000"/>
                </a:solidFill>
                <a:latin typeface="Poppins Semi-Bold"/>
                <a:ea typeface="Poppins Semi-Bold"/>
                <a:cs typeface="Poppins Semi-Bold"/>
                <a:sym typeface="Poppins Semi-Bold"/>
              </a:rPr>
              <a:t>Repair it</a:t>
            </a:r>
          </a:p>
        </p:txBody>
      </p:sp>
      <p:grpSp>
        <p:nvGrpSpPr>
          <p:cNvPr id="11" name="Group 11"/>
          <p:cNvGrpSpPr/>
          <p:nvPr/>
        </p:nvGrpSpPr>
        <p:grpSpPr>
          <a:xfrm>
            <a:off x="6654758" y="2821549"/>
            <a:ext cx="4978483" cy="6436751"/>
            <a:chOff x="0" y="0"/>
            <a:chExt cx="6637978" cy="8582335"/>
          </a:xfrm>
        </p:grpSpPr>
        <p:grpSp>
          <p:nvGrpSpPr>
            <p:cNvPr id="12" name="Group 12"/>
            <p:cNvGrpSpPr/>
            <p:nvPr/>
          </p:nvGrpSpPr>
          <p:grpSpPr>
            <a:xfrm>
              <a:off x="0" y="0"/>
              <a:ext cx="6637978" cy="8582335"/>
              <a:chOff x="0" y="0"/>
              <a:chExt cx="1311205" cy="1695276"/>
            </a:xfrm>
          </p:grpSpPr>
          <p:sp>
            <p:nvSpPr>
              <p:cNvPr id="13" name="Freeform 13"/>
              <p:cNvSpPr/>
              <p:nvPr/>
            </p:nvSpPr>
            <p:spPr>
              <a:xfrm>
                <a:off x="0" y="0"/>
                <a:ext cx="1311205" cy="1695276"/>
              </a:xfrm>
              <a:custGeom>
                <a:avLst/>
                <a:gdLst/>
                <a:ahLst/>
                <a:cxnLst/>
                <a:rect l="l" t="t" r="r" b="b"/>
                <a:pathLst>
                  <a:path w="1311205" h="1695276">
                    <a:moveTo>
                      <a:pt x="79309" y="0"/>
                    </a:moveTo>
                    <a:lnTo>
                      <a:pt x="1231897" y="0"/>
                    </a:lnTo>
                    <a:cubicBezTo>
                      <a:pt x="1275698" y="0"/>
                      <a:pt x="1311205" y="35508"/>
                      <a:pt x="1311205" y="79309"/>
                    </a:cubicBezTo>
                    <a:lnTo>
                      <a:pt x="1311205" y="1615967"/>
                    </a:lnTo>
                    <a:cubicBezTo>
                      <a:pt x="1311205" y="1637001"/>
                      <a:pt x="1302850" y="1657174"/>
                      <a:pt x="1287976" y="1672047"/>
                    </a:cubicBezTo>
                    <a:cubicBezTo>
                      <a:pt x="1273103" y="1686920"/>
                      <a:pt x="1252931" y="1695276"/>
                      <a:pt x="1231897" y="1695276"/>
                    </a:cubicBezTo>
                    <a:lnTo>
                      <a:pt x="79309" y="1695276"/>
                    </a:lnTo>
                    <a:cubicBezTo>
                      <a:pt x="58275" y="1695276"/>
                      <a:pt x="38102" y="1686920"/>
                      <a:pt x="23229" y="1672047"/>
                    </a:cubicBezTo>
                    <a:cubicBezTo>
                      <a:pt x="8356" y="1657174"/>
                      <a:pt x="0" y="1637001"/>
                      <a:pt x="0" y="1615967"/>
                    </a:cubicBezTo>
                    <a:lnTo>
                      <a:pt x="0" y="79309"/>
                    </a:lnTo>
                    <a:cubicBezTo>
                      <a:pt x="0" y="58275"/>
                      <a:pt x="8356" y="38102"/>
                      <a:pt x="23229" y="23229"/>
                    </a:cubicBezTo>
                    <a:cubicBezTo>
                      <a:pt x="38102" y="8356"/>
                      <a:pt x="58275" y="0"/>
                      <a:pt x="79309" y="0"/>
                    </a:cubicBezTo>
                    <a:close/>
                  </a:path>
                </a:pathLst>
              </a:custGeom>
              <a:solidFill>
                <a:srgbClr val="FFFFFF"/>
              </a:solidFill>
            </p:spPr>
            <p:txBody>
              <a:bodyPr/>
              <a:lstStyle/>
              <a:p>
                <a:endParaRPr lang="en-IE"/>
              </a:p>
            </p:txBody>
          </p:sp>
          <p:sp>
            <p:nvSpPr>
              <p:cNvPr id="14" name="TextBox 14"/>
              <p:cNvSpPr txBox="1"/>
              <p:nvPr/>
            </p:nvSpPr>
            <p:spPr>
              <a:xfrm>
                <a:off x="0" y="57150"/>
                <a:ext cx="1311205" cy="1638126"/>
              </a:xfrm>
              <a:prstGeom prst="rect">
                <a:avLst/>
              </a:prstGeom>
            </p:spPr>
            <p:txBody>
              <a:bodyPr lIns="50800" tIns="50800" rIns="50800" bIns="50800" rtlCol="0" anchor="ctr"/>
              <a:lstStyle/>
              <a:p>
                <a:pPr algn="ctr">
                  <a:lnSpc>
                    <a:spcPts val="1840"/>
                  </a:lnSpc>
                </a:pPr>
                <a:endParaRPr/>
              </a:p>
            </p:txBody>
          </p:sp>
        </p:grpSp>
        <p:sp>
          <p:nvSpPr>
            <p:cNvPr id="15" name="Freeform 15"/>
            <p:cNvSpPr/>
            <p:nvPr/>
          </p:nvSpPr>
          <p:spPr>
            <a:xfrm>
              <a:off x="426521" y="1984995"/>
              <a:ext cx="5784936" cy="5648876"/>
            </a:xfrm>
            <a:custGeom>
              <a:avLst/>
              <a:gdLst/>
              <a:ahLst/>
              <a:cxnLst/>
              <a:rect l="l" t="t" r="r" b="b"/>
              <a:pathLst>
                <a:path w="5784936" h="5648876">
                  <a:moveTo>
                    <a:pt x="0" y="0"/>
                  </a:moveTo>
                  <a:lnTo>
                    <a:pt x="5784936" y="0"/>
                  </a:lnTo>
                  <a:lnTo>
                    <a:pt x="5784936" y="5648875"/>
                  </a:lnTo>
                  <a:lnTo>
                    <a:pt x="0" y="5648875"/>
                  </a:lnTo>
                  <a:lnTo>
                    <a:pt x="0" y="0"/>
                  </a:lnTo>
                  <a:close/>
                </a:path>
              </a:pathLst>
            </a:custGeom>
            <a:blipFill>
              <a:blip r:embed="rId4"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sp>
          <p:nvSpPr>
            <p:cNvPr id="16" name="TextBox 16"/>
            <p:cNvSpPr txBox="1"/>
            <p:nvPr/>
          </p:nvSpPr>
          <p:spPr>
            <a:xfrm>
              <a:off x="2048990" y="557693"/>
              <a:ext cx="2540000" cy="566821"/>
            </a:xfrm>
            <a:prstGeom prst="rect">
              <a:avLst/>
            </a:prstGeom>
          </p:spPr>
          <p:txBody>
            <a:bodyPr wrap="square" lIns="0" tIns="0" rIns="0" bIns="0" rtlCol="0" anchor="t">
              <a:spAutoFit/>
            </a:bodyPr>
            <a:lstStyle/>
            <a:p>
              <a:pPr marL="0" lvl="0" indent="0" algn="ctr">
                <a:lnSpc>
                  <a:spcPts val="3300"/>
                </a:lnSpc>
                <a:spcBef>
                  <a:spcPct val="0"/>
                </a:spcBef>
              </a:pPr>
              <a:r>
                <a:rPr lang="en-US" sz="3000" b="1" u="none" strike="noStrike" spc="-15" dirty="0">
                  <a:solidFill>
                    <a:srgbClr val="000000"/>
                  </a:solidFill>
                  <a:latin typeface="Poppins Semi-Bold"/>
                  <a:ea typeface="Poppins Semi-Bold"/>
                  <a:cs typeface="Poppins Semi-Bold"/>
                  <a:sym typeface="Poppins Semi-Bold"/>
                </a:rPr>
                <a:t>Share it</a:t>
              </a:r>
            </a:p>
          </p:txBody>
        </p:sp>
      </p:grpSp>
      <p:grpSp>
        <p:nvGrpSpPr>
          <p:cNvPr id="17" name="Group 17"/>
          <p:cNvGrpSpPr/>
          <p:nvPr/>
        </p:nvGrpSpPr>
        <p:grpSpPr>
          <a:xfrm>
            <a:off x="12280817" y="2821549"/>
            <a:ext cx="4978483" cy="6436751"/>
            <a:chOff x="0" y="0"/>
            <a:chExt cx="6637978" cy="8582335"/>
          </a:xfrm>
        </p:grpSpPr>
        <p:grpSp>
          <p:nvGrpSpPr>
            <p:cNvPr id="18" name="Group 18"/>
            <p:cNvGrpSpPr/>
            <p:nvPr/>
          </p:nvGrpSpPr>
          <p:grpSpPr>
            <a:xfrm>
              <a:off x="0" y="0"/>
              <a:ext cx="6637978" cy="8582335"/>
              <a:chOff x="0" y="0"/>
              <a:chExt cx="1311205" cy="1695276"/>
            </a:xfrm>
          </p:grpSpPr>
          <p:sp>
            <p:nvSpPr>
              <p:cNvPr id="19" name="Freeform 19"/>
              <p:cNvSpPr/>
              <p:nvPr/>
            </p:nvSpPr>
            <p:spPr>
              <a:xfrm>
                <a:off x="0" y="0"/>
                <a:ext cx="1311205" cy="1695276"/>
              </a:xfrm>
              <a:custGeom>
                <a:avLst/>
                <a:gdLst/>
                <a:ahLst/>
                <a:cxnLst/>
                <a:rect l="l" t="t" r="r" b="b"/>
                <a:pathLst>
                  <a:path w="1311205" h="1695276">
                    <a:moveTo>
                      <a:pt x="79309" y="0"/>
                    </a:moveTo>
                    <a:lnTo>
                      <a:pt x="1231897" y="0"/>
                    </a:lnTo>
                    <a:cubicBezTo>
                      <a:pt x="1275698" y="0"/>
                      <a:pt x="1311205" y="35508"/>
                      <a:pt x="1311205" y="79309"/>
                    </a:cubicBezTo>
                    <a:lnTo>
                      <a:pt x="1311205" y="1615967"/>
                    </a:lnTo>
                    <a:cubicBezTo>
                      <a:pt x="1311205" y="1637001"/>
                      <a:pt x="1302850" y="1657174"/>
                      <a:pt x="1287976" y="1672047"/>
                    </a:cubicBezTo>
                    <a:cubicBezTo>
                      <a:pt x="1273103" y="1686920"/>
                      <a:pt x="1252931" y="1695276"/>
                      <a:pt x="1231897" y="1695276"/>
                    </a:cubicBezTo>
                    <a:lnTo>
                      <a:pt x="79309" y="1695276"/>
                    </a:lnTo>
                    <a:cubicBezTo>
                      <a:pt x="58275" y="1695276"/>
                      <a:pt x="38102" y="1686920"/>
                      <a:pt x="23229" y="1672047"/>
                    </a:cubicBezTo>
                    <a:cubicBezTo>
                      <a:pt x="8356" y="1657174"/>
                      <a:pt x="0" y="1637001"/>
                      <a:pt x="0" y="1615967"/>
                    </a:cubicBezTo>
                    <a:lnTo>
                      <a:pt x="0" y="79309"/>
                    </a:lnTo>
                    <a:cubicBezTo>
                      <a:pt x="0" y="58275"/>
                      <a:pt x="8356" y="38102"/>
                      <a:pt x="23229" y="23229"/>
                    </a:cubicBezTo>
                    <a:cubicBezTo>
                      <a:pt x="38102" y="8356"/>
                      <a:pt x="58275" y="0"/>
                      <a:pt x="79309" y="0"/>
                    </a:cubicBezTo>
                    <a:close/>
                  </a:path>
                </a:pathLst>
              </a:custGeom>
              <a:solidFill>
                <a:srgbClr val="FFFFFF"/>
              </a:solidFill>
            </p:spPr>
            <p:txBody>
              <a:bodyPr/>
              <a:lstStyle/>
              <a:p>
                <a:endParaRPr lang="en-IE"/>
              </a:p>
            </p:txBody>
          </p:sp>
          <p:sp>
            <p:nvSpPr>
              <p:cNvPr id="20" name="TextBox 20"/>
              <p:cNvSpPr txBox="1"/>
              <p:nvPr/>
            </p:nvSpPr>
            <p:spPr>
              <a:xfrm>
                <a:off x="0" y="57150"/>
                <a:ext cx="1311205" cy="1638126"/>
              </a:xfrm>
              <a:prstGeom prst="rect">
                <a:avLst/>
              </a:prstGeom>
            </p:spPr>
            <p:txBody>
              <a:bodyPr lIns="50800" tIns="50800" rIns="50800" bIns="50800" rtlCol="0" anchor="ctr"/>
              <a:lstStyle/>
              <a:p>
                <a:pPr algn="ctr">
                  <a:lnSpc>
                    <a:spcPts val="1840"/>
                  </a:lnSpc>
                </a:pPr>
                <a:endParaRPr/>
              </a:p>
            </p:txBody>
          </p:sp>
        </p:grpSp>
        <p:sp>
          <p:nvSpPr>
            <p:cNvPr id="21" name="Freeform 21"/>
            <p:cNvSpPr/>
            <p:nvPr/>
          </p:nvSpPr>
          <p:spPr>
            <a:xfrm>
              <a:off x="356313" y="2610079"/>
              <a:ext cx="5925352" cy="4579797"/>
            </a:xfrm>
            <a:custGeom>
              <a:avLst/>
              <a:gdLst/>
              <a:ahLst/>
              <a:cxnLst/>
              <a:rect l="l" t="t" r="r" b="b"/>
              <a:pathLst>
                <a:path w="5925352" h="4579797">
                  <a:moveTo>
                    <a:pt x="0" y="0"/>
                  </a:moveTo>
                  <a:lnTo>
                    <a:pt x="5925352" y="0"/>
                  </a:lnTo>
                  <a:lnTo>
                    <a:pt x="5925352" y="4579798"/>
                  </a:lnTo>
                  <a:lnTo>
                    <a:pt x="0" y="4579798"/>
                  </a:lnTo>
                  <a:lnTo>
                    <a:pt x="0" y="0"/>
                  </a:lnTo>
                  <a:close/>
                </a:path>
              </a:pathLst>
            </a:custGeom>
            <a:blipFill>
              <a:blip r:embed="rId5"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sp>
          <p:nvSpPr>
            <p:cNvPr id="22" name="TextBox 22"/>
            <p:cNvSpPr txBox="1"/>
            <p:nvPr/>
          </p:nvSpPr>
          <p:spPr>
            <a:xfrm>
              <a:off x="230036" y="584200"/>
              <a:ext cx="6189815" cy="1168400"/>
            </a:xfrm>
            <a:prstGeom prst="rect">
              <a:avLst/>
            </a:prstGeom>
          </p:spPr>
          <p:txBody>
            <a:bodyPr lIns="0" tIns="0" rIns="0" bIns="0" rtlCol="0" anchor="t">
              <a:spAutoFit/>
            </a:bodyPr>
            <a:lstStyle/>
            <a:p>
              <a:pPr algn="ctr">
                <a:lnSpc>
                  <a:spcPts val="3300"/>
                </a:lnSpc>
                <a:spcBef>
                  <a:spcPct val="0"/>
                </a:spcBef>
              </a:pPr>
              <a:r>
                <a:rPr lang="en-US" sz="3000" b="1" spc="-15">
                  <a:solidFill>
                    <a:srgbClr val="000000"/>
                  </a:solidFill>
                  <a:latin typeface="Poppins Semi-Bold"/>
                  <a:ea typeface="Poppins Semi-Bold"/>
                  <a:cs typeface="Poppins Semi-Bold"/>
                  <a:sym typeface="Poppins Semi-Bold"/>
                </a:rPr>
                <a:t>Change it into something new</a:t>
              </a:r>
            </a:p>
          </p:txBody>
        </p:sp>
      </p:grpSp>
      <p:sp>
        <p:nvSpPr>
          <p:cNvPr id="23" name="TextBox 23"/>
          <p:cNvSpPr txBox="1"/>
          <p:nvPr/>
        </p:nvSpPr>
        <p:spPr>
          <a:xfrm>
            <a:off x="1028700" y="1235928"/>
            <a:ext cx="10960964" cy="1076326"/>
          </a:xfrm>
          <a:prstGeom prst="rect">
            <a:avLst/>
          </a:prstGeom>
        </p:spPr>
        <p:txBody>
          <a:bodyPr lIns="0" tIns="0" rIns="0" bIns="0" rtlCol="0" anchor="t">
            <a:spAutoFit/>
          </a:bodyPr>
          <a:lstStyle/>
          <a:p>
            <a:pPr marL="0" lvl="0" indent="0" algn="l">
              <a:lnSpc>
                <a:spcPts val="7200"/>
              </a:lnSpc>
              <a:spcBef>
                <a:spcPct val="0"/>
              </a:spcBef>
            </a:pPr>
            <a:r>
              <a:rPr lang="en-US" sz="8000" b="1" spc="-40">
                <a:solidFill>
                  <a:srgbClr val="FFFFFF"/>
                </a:solidFill>
                <a:latin typeface="Poppins Bold"/>
                <a:ea typeface="Poppins Bold"/>
                <a:cs typeface="Poppins Bold"/>
                <a:sym typeface="Poppins Bold"/>
              </a:rPr>
              <a:t>Don’t Toss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171575"/>
            <a:ext cx="11019721" cy="1076326"/>
          </a:xfrm>
          <a:prstGeom prst="rect">
            <a:avLst/>
          </a:prstGeom>
        </p:spPr>
        <p:txBody>
          <a:bodyPr lIns="0" tIns="0" rIns="0" bIns="0" rtlCol="0" anchor="t">
            <a:spAutoFit/>
          </a:bodyPr>
          <a:lstStyle/>
          <a:p>
            <a:pPr marL="0" lvl="0" indent="0" algn="l">
              <a:lnSpc>
                <a:spcPts val="7200"/>
              </a:lnSpc>
              <a:spcBef>
                <a:spcPct val="0"/>
              </a:spcBef>
            </a:pPr>
            <a:r>
              <a:rPr lang="en-US" sz="8000" b="1" spc="-40">
                <a:solidFill>
                  <a:srgbClr val="C41188"/>
                </a:solidFill>
                <a:latin typeface="Poppins Bold"/>
                <a:ea typeface="Poppins Bold"/>
                <a:cs typeface="Poppins Bold"/>
                <a:sym typeface="Poppins Bold"/>
              </a:rPr>
              <a:t>What Will You Do?</a:t>
            </a:r>
          </a:p>
        </p:txBody>
      </p:sp>
      <p:sp>
        <p:nvSpPr>
          <p:cNvPr id="3" name="Freeform 3"/>
          <p:cNvSpPr/>
          <p:nvPr/>
        </p:nvSpPr>
        <p:spPr>
          <a:xfrm>
            <a:off x="7376391" y="3135301"/>
            <a:ext cx="3760877" cy="5320428"/>
          </a:xfrm>
          <a:custGeom>
            <a:avLst/>
            <a:gdLst/>
            <a:ahLst/>
            <a:cxnLst/>
            <a:rect l="l" t="t" r="r" b="b"/>
            <a:pathLst>
              <a:path w="3760877" h="5320428">
                <a:moveTo>
                  <a:pt x="0" y="0"/>
                </a:moveTo>
                <a:lnTo>
                  <a:pt x="3760877" y="0"/>
                </a:lnTo>
                <a:lnTo>
                  <a:pt x="3760877" y="5320427"/>
                </a:lnTo>
                <a:lnTo>
                  <a:pt x="0" y="5320427"/>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IE"/>
          </a:p>
        </p:txBody>
      </p:sp>
      <p:sp>
        <p:nvSpPr>
          <p:cNvPr id="4" name="Freeform 4"/>
          <p:cNvSpPr/>
          <p:nvPr/>
        </p:nvSpPr>
        <p:spPr>
          <a:xfrm rot="1070428">
            <a:off x="9981409" y="2744955"/>
            <a:ext cx="3760877" cy="5320428"/>
          </a:xfrm>
          <a:custGeom>
            <a:avLst/>
            <a:gdLst/>
            <a:ahLst/>
            <a:cxnLst/>
            <a:rect l="l" t="t" r="r" b="b"/>
            <a:pathLst>
              <a:path w="3760877" h="5320428">
                <a:moveTo>
                  <a:pt x="0" y="0"/>
                </a:moveTo>
                <a:lnTo>
                  <a:pt x="3760877" y="0"/>
                </a:lnTo>
                <a:lnTo>
                  <a:pt x="3760877" y="5320428"/>
                </a:lnTo>
                <a:lnTo>
                  <a:pt x="0" y="532042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IE"/>
          </a:p>
        </p:txBody>
      </p:sp>
      <p:sp>
        <p:nvSpPr>
          <p:cNvPr id="5" name="TextBox 5"/>
          <p:cNvSpPr txBox="1"/>
          <p:nvPr/>
        </p:nvSpPr>
        <p:spPr>
          <a:xfrm>
            <a:off x="10761393" y="1249681"/>
            <a:ext cx="6497907" cy="998220"/>
          </a:xfrm>
          <a:prstGeom prst="rect">
            <a:avLst/>
          </a:prstGeom>
        </p:spPr>
        <p:txBody>
          <a:bodyPr lIns="0" tIns="0" rIns="0" bIns="0" rtlCol="0" anchor="t">
            <a:spAutoFit/>
          </a:bodyPr>
          <a:lstStyle/>
          <a:p>
            <a:pPr marL="0" lvl="0" indent="0" algn="r">
              <a:lnSpc>
                <a:spcPts val="3960"/>
              </a:lnSpc>
              <a:spcBef>
                <a:spcPct val="0"/>
              </a:spcBef>
            </a:pPr>
            <a:r>
              <a:rPr lang="en-US" sz="3600" spc="-18">
                <a:solidFill>
                  <a:srgbClr val="000000"/>
                </a:solidFill>
                <a:latin typeface="Tahoma"/>
                <a:ea typeface="Tahoma"/>
                <a:cs typeface="Tahoma"/>
                <a:sym typeface="Tahoma"/>
              </a:rPr>
              <a:t>E</a:t>
            </a:r>
            <a:r>
              <a:rPr lang="en-US" sz="3600" u="none" strike="noStrike" spc="-18">
                <a:solidFill>
                  <a:srgbClr val="000000"/>
                </a:solidFill>
                <a:latin typeface="Tahoma"/>
                <a:ea typeface="Tahoma"/>
                <a:cs typeface="Tahoma"/>
                <a:sym typeface="Tahoma"/>
              </a:rPr>
              <a:t>xplore the Green-Schools </a:t>
            </a:r>
            <a:r>
              <a:rPr lang="en-US" sz="3600" b="1" u="none" strike="noStrike" spc="-18">
                <a:solidFill>
                  <a:srgbClr val="C41188"/>
                </a:solidFill>
                <a:latin typeface="Tahoma Bold"/>
                <a:ea typeface="Tahoma Bold"/>
                <a:cs typeface="Tahoma Bold"/>
                <a:sym typeface="Tahoma Bold"/>
              </a:rPr>
              <a:t>Water Action Cards</a:t>
            </a:r>
            <a:r>
              <a:rPr lang="en-US" sz="3600" u="none" strike="noStrike" spc="-18">
                <a:solidFill>
                  <a:srgbClr val="000000"/>
                </a:solidFill>
                <a:latin typeface="Tahoma"/>
                <a:ea typeface="Tahoma"/>
                <a:cs typeface="Tahoma"/>
                <a:sym typeface="Tahoma"/>
              </a:rPr>
              <a:t>.</a:t>
            </a:r>
          </a:p>
        </p:txBody>
      </p:sp>
      <p:sp>
        <p:nvSpPr>
          <p:cNvPr id="6" name="TextBox 6"/>
          <p:cNvSpPr txBox="1"/>
          <p:nvPr/>
        </p:nvSpPr>
        <p:spPr>
          <a:xfrm>
            <a:off x="2584083" y="8755380"/>
            <a:ext cx="13119834" cy="502920"/>
          </a:xfrm>
          <a:prstGeom prst="rect">
            <a:avLst/>
          </a:prstGeom>
        </p:spPr>
        <p:txBody>
          <a:bodyPr lIns="0" tIns="0" rIns="0" bIns="0" rtlCol="0" anchor="t">
            <a:spAutoFit/>
          </a:bodyPr>
          <a:lstStyle/>
          <a:p>
            <a:pPr marL="0" lvl="0" indent="0" algn="ctr">
              <a:lnSpc>
                <a:spcPts val="3960"/>
              </a:lnSpc>
              <a:spcBef>
                <a:spcPct val="0"/>
              </a:spcBef>
            </a:pPr>
            <a:r>
              <a:rPr lang="en-US" sz="3600" spc="-18">
                <a:solidFill>
                  <a:srgbClr val="000000"/>
                </a:solidFill>
                <a:latin typeface="Tahoma"/>
                <a:ea typeface="Tahoma"/>
                <a:cs typeface="Tahoma"/>
                <a:sym typeface="Tahoma"/>
              </a:rPr>
              <a:t>Choose an action. Get others involved. Make a difference. </a:t>
            </a:r>
          </a:p>
        </p:txBody>
      </p:sp>
      <p:sp>
        <p:nvSpPr>
          <p:cNvPr id="7" name="Freeform 7"/>
          <p:cNvSpPr/>
          <p:nvPr/>
        </p:nvSpPr>
        <p:spPr>
          <a:xfrm rot="-1054729">
            <a:off x="4536753" y="2691601"/>
            <a:ext cx="3760877" cy="5320428"/>
          </a:xfrm>
          <a:custGeom>
            <a:avLst/>
            <a:gdLst/>
            <a:ahLst/>
            <a:cxnLst/>
            <a:rect l="l" t="t" r="r" b="b"/>
            <a:pathLst>
              <a:path w="3760877" h="5320428">
                <a:moveTo>
                  <a:pt x="0" y="0"/>
                </a:moveTo>
                <a:lnTo>
                  <a:pt x="3760878" y="0"/>
                </a:lnTo>
                <a:lnTo>
                  <a:pt x="3760878" y="5320427"/>
                </a:lnTo>
                <a:lnTo>
                  <a:pt x="0" y="5320427"/>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IE"/>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1319</Words>
  <Application>Microsoft Office PowerPoint</Application>
  <PresentationFormat>Custom</PresentationFormat>
  <Paragraphs>161</Paragraphs>
  <Slides>10</Slides>
  <Notes>9</Notes>
  <HiddenSlides>1</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10</vt:i4>
      </vt:variant>
    </vt:vector>
  </HeadingPairs>
  <TitlesOfParts>
    <vt:vector size="21" baseType="lpstr">
      <vt:lpstr>Poppins Bold</vt:lpstr>
      <vt:lpstr>Poppins Semi-Bold</vt:lpstr>
      <vt:lpstr>Poppins</vt:lpstr>
      <vt:lpstr>Arial</vt:lpstr>
      <vt:lpstr>Tahoma</vt:lpstr>
      <vt:lpstr>Hitchcut</vt:lpstr>
      <vt:lpstr>Poppins Medium</vt:lpstr>
      <vt:lpstr>Calibri</vt:lpstr>
      <vt:lpstr>Tahoma W01</vt:lpstr>
      <vt:lpstr>Tahoma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 Learning Series (Part 3): Hidden Water</dc:title>
  <cp:lastModifiedBy>Tori Rickman</cp:lastModifiedBy>
  <cp:revision>1</cp:revision>
  <dcterms:created xsi:type="dcterms:W3CDTF">2006-08-16T00:00:00Z</dcterms:created>
  <dcterms:modified xsi:type="dcterms:W3CDTF">2026-08-26T15:00:23Z</dcterms:modified>
  <dc:identifier>DAHR4ceSgXk</dc:identifier>
</cp:coreProperties>
</file>