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8288000" cy="10287000"/>
  <p:notesSz cx="6858000" cy="9144000"/>
  <p:embeddedFontLst>
    <p:embeddedFont>
      <p:font typeface="Glacial Indifference" panose="020B0604020202020204" charset="0"/>
      <p:regular r:id="rId19"/>
    </p:embeddedFont>
    <p:embeddedFont>
      <p:font typeface="Poppins" panose="00000500000000000000" pitchFamily="2" charset="0"/>
      <p:regular r:id="rId20"/>
    </p:embeddedFont>
    <p:embeddedFont>
      <p:font typeface="Poppins Bold" panose="020B0604020202020204" charset="0"/>
      <p:regular r:id="rId21"/>
    </p:embeddedFont>
    <p:embeddedFont>
      <p:font typeface="Poppins Medium" panose="00000600000000000000" pitchFamily="2" charset="0"/>
      <p:regular r:id="rId22"/>
    </p:embeddedFont>
    <p:embeddedFont>
      <p:font typeface="Poppins Medium Italics" panose="020B0604020202020204" charset="0"/>
      <p:regular r:id="rId23"/>
    </p:embeddedFont>
    <p:embeddedFont>
      <p:font typeface="Poppins Semi-Bold" panose="020B0604020202020204" charset="0"/>
      <p:regular r:id="rId24"/>
    </p:embeddedFont>
    <p:embeddedFont>
      <p:font typeface="Tahoma 1" panose="020B0804030504040204" charset="0"/>
      <p:regular r:id="rId25"/>
    </p:embeddedFont>
    <p:embeddedFont>
      <p:font typeface="Tahoma 1 Bold" panose="020B0804030504040204" charset="0"/>
      <p:regular r:id="rId26"/>
    </p:embeddedFont>
    <p:embeddedFont>
      <p:font typeface="Tahoma 2" panose="020B0604020202020204" charset="0"/>
      <p:regular r:id="rId27"/>
    </p:embeddedFont>
    <p:embeddedFont>
      <p:font typeface="Tahoma W01" panose="020B0604020202020204" charset="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8DE5ED-F0E8-464B-ADBF-A73C4BADF2E3}" v="4" dt="2026-08-26T14:59:45.4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ri Rickman" userId="7ea6d38b-8bf2-42ad-91c4-f334a5a217fb" providerId="ADAL" clId="{9A452A06-86CD-4FD9-98C6-D0F7E1FC488A}"/>
    <pc:docChg chg="modSld">
      <pc:chgData name="Tori Rickman" userId="7ea6d38b-8bf2-42ad-91c4-f334a5a217fb" providerId="ADAL" clId="{9A452A06-86CD-4FD9-98C6-D0F7E1FC488A}" dt="2026-08-26T14:30:30.856" v="31" actId="1076"/>
      <pc:docMkLst>
        <pc:docMk/>
      </pc:docMkLst>
      <pc:sldChg chg="delSp modSp mod modNotes">
        <pc:chgData name="Tori Rickman" userId="7ea6d38b-8bf2-42ad-91c4-f334a5a217fb" providerId="ADAL" clId="{9A452A06-86CD-4FD9-98C6-D0F7E1FC488A}" dt="2026-08-26T14:29:55.169" v="28" actId="1076"/>
        <pc:sldMkLst>
          <pc:docMk/>
          <pc:sldMk cId="0" sldId="258"/>
        </pc:sldMkLst>
        <pc:spChg chg="mod">
          <ac:chgData name="Tori Rickman" userId="7ea6d38b-8bf2-42ad-91c4-f334a5a217fb" providerId="ADAL" clId="{9A452A06-86CD-4FD9-98C6-D0F7E1FC488A}" dt="2026-08-26T14:29:51.596" v="27" actId="1076"/>
          <ac:spMkLst>
            <pc:docMk/>
            <pc:sldMk cId="0" sldId="258"/>
            <ac:spMk id="8" creationId="{00000000-0000-0000-0000-000000000000}"/>
          </ac:spMkLst>
        </pc:spChg>
        <pc:spChg chg="mod">
          <ac:chgData name="Tori Rickman" userId="7ea6d38b-8bf2-42ad-91c4-f334a5a217fb" providerId="ADAL" clId="{9A452A06-86CD-4FD9-98C6-D0F7E1FC488A}" dt="2026-08-26T14:29:55.169" v="28" actId="1076"/>
          <ac:spMkLst>
            <pc:docMk/>
            <pc:sldMk cId="0" sldId="258"/>
            <ac:spMk id="9" creationId="{00000000-0000-0000-0000-000000000000}"/>
          </ac:spMkLst>
        </pc:spChg>
        <pc:spChg chg="mod topLvl">
          <ac:chgData name="Tori Rickman" userId="7ea6d38b-8bf2-42ad-91c4-f334a5a217fb" providerId="ADAL" clId="{9A452A06-86CD-4FD9-98C6-D0F7E1FC488A}" dt="2026-08-26T14:29:25.764" v="13" actId="1035"/>
          <ac:spMkLst>
            <pc:docMk/>
            <pc:sldMk cId="0" sldId="258"/>
            <ac:spMk id="12" creationId="{00000000-0000-0000-0000-000000000000}"/>
          </ac:spMkLst>
        </pc:spChg>
        <pc:spChg chg="mod topLvl">
          <ac:chgData name="Tori Rickman" userId="7ea6d38b-8bf2-42ad-91c4-f334a5a217fb" providerId="ADAL" clId="{9A452A06-86CD-4FD9-98C6-D0F7E1FC488A}" dt="2026-08-26T14:29:17.031" v="1" actId="165"/>
          <ac:spMkLst>
            <pc:docMk/>
            <pc:sldMk cId="0" sldId="258"/>
            <ac:spMk id="13" creationId="{00000000-0000-0000-0000-000000000000}"/>
          </ac:spMkLst>
        </pc:spChg>
        <pc:spChg chg="mod topLvl">
          <ac:chgData name="Tori Rickman" userId="7ea6d38b-8bf2-42ad-91c4-f334a5a217fb" providerId="ADAL" clId="{9A452A06-86CD-4FD9-98C6-D0F7E1FC488A}" dt="2026-08-26T14:29:17.031" v="1" actId="165"/>
          <ac:spMkLst>
            <pc:docMk/>
            <pc:sldMk cId="0" sldId="258"/>
            <ac:spMk id="14" creationId="{00000000-0000-0000-0000-000000000000}"/>
          </ac:spMkLst>
        </pc:spChg>
        <pc:spChg chg="mod topLvl">
          <ac:chgData name="Tori Rickman" userId="7ea6d38b-8bf2-42ad-91c4-f334a5a217fb" providerId="ADAL" clId="{9A452A06-86CD-4FD9-98C6-D0F7E1FC488A}" dt="2026-08-26T14:29:29.827" v="24" actId="1036"/>
          <ac:spMkLst>
            <pc:docMk/>
            <pc:sldMk cId="0" sldId="258"/>
            <ac:spMk id="16" creationId="{00000000-0000-0000-0000-000000000000}"/>
          </ac:spMkLst>
        </pc:spChg>
        <pc:spChg chg="mod topLvl">
          <ac:chgData name="Tori Rickman" userId="7ea6d38b-8bf2-42ad-91c4-f334a5a217fb" providerId="ADAL" clId="{9A452A06-86CD-4FD9-98C6-D0F7E1FC488A}" dt="2026-08-26T14:29:21.479" v="2" actId="165"/>
          <ac:spMkLst>
            <pc:docMk/>
            <pc:sldMk cId="0" sldId="258"/>
            <ac:spMk id="17" creationId="{00000000-0000-0000-0000-000000000000}"/>
          </ac:spMkLst>
        </pc:spChg>
        <pc:spChg chg="mod topLvl">
          <ac:chgData name="Tori Rickman" userId="7ea6d38b-8bf2-42ad-91c4-f334a5a217fb" providerId="ADAL" clId="{9A452A06-86CD-4FD9-98C6-D0F7E1FC488A}" dt="2026-08-26T14:29:21.479" v="2" actId="165"/>
          <ac:spMkLst>
            <pc:docMk/>
            <pc:sldMk cId="0" sldId="258"/>
            <ac:spMk id="18" creationId="{00000000-0000-0000-0000-000000000000}"/>
          </ac:spMkLst>
        </pc:spChg>
        <pc:spChg chg="mod topLvl">
          <ac:chgData name="Tori Rickman" userId="7ea6d38b-8bf2-42ad-91c4-f334a5a217fb" providerId="ADAL" clId="{9A452A06-86CD-4FD9-98C6-D0F7E1FC488A}" dt="2026-08-26T14:29:23.596" v="8" actId="1035"/>
          <ac:spMkLst>
            <pc:docMk/>
            <pc:sldMk cId="0" sldId="258"/>
            <ac:spMk id="20" creationId="{00000000-0000-0000-0000-000000000000}"/>
          </ac:spMkLst>
        </pc:spChg>
        <pc:spChg chg="mod topLvl">
          <ac:chgData name="Tori Rickman" userId="7ea6d38b-8bf2-42ad-91c4-f334a5a217fb" providerId="ADAL" clId="{9A452A06-86CD-4FD9-98C6-D0F7E1FC488A}" dt="2026-08-26T14:29:11.537" v="0" actId="165"/>
          <ac:spMkLst>
            <pc:docMk/>
            <pc:sldMk cId="0" sldId="258"/>
            <ac:spMk id="21" creationId="{00000000-0000-0000-0000-000000000000}"/>
          </ac:spMkLst>
        </pc:spChg>
        <pc:spChg chg="mod topLvl">
          <ac:chgData name="Tori Rickman" userId="7ea6d38b-8bf2-42ad-91c4-f334a5a217fb" providerId="ADAL" clId="{9A452A06-86CD-4FD9-98C6-D0F7E1FC488A}" dt="2026-08-26T14:29:38.605" v="26" actId="1076"/>
          <ac:spMkLst>
            <pc:docMk/>
            <pc:sldMk cId="0" sldId="258"/>
            <ac:spMk id="22" creationId="{00000000-0000-0000-0000-000000000000}"/>
          </ac:spMkLst>
        </pc:spChg>
        <pc:grpChg chg="del">
          <ac:chgData name="Tori Rickman" userId="7ea6d38b-8bf2-42ad-91c4-f334a5a217fb" providerId="ADAL" clId="{9A452A06-86CD-4FD9-98C6-D0F7E1FC488A}" dt="2026-08-26T14:29:17.031" v="1" actId="165"/>
          <ac:grpSpMkLst>
            <pc:docMk/>
            <pc:sldMk cId="0" sldId="258"/>
            <ac:grpSpMk id="11" creationId="{00000000-0000-0000-0000-000000000000}"/>
          </ac:grpSpMkLst>
        </pc:grpChg>
        <pc:grpChg chg="del">
          <ac:chgData name="Tori Rickman" userId="7ea6d38b-8bf2-42ad-91c4-f334a5a217fb" providerId="ADAL" clId="{9A452A06-86CD-4FD9-98C6-D0F7E1FC488A}" dt="2026-08-26T14:29:21.479" v="2" actId="165"/>
          <ac:grpSpMkLst>
            <pc:docMk/>
            <pc:sldMk cId="0" sldId="258"/>
            <ac:grpSpMk id="15" creationId="{00000000-0000-0000-0000-000000000000}"/>
          </ac:grpSpMkLst>
        </pc:grpChg>
        <pc:grpChg chg="del">
          <ac:chgData name="Tori Rickman" userId="7ea6d38b-8bf2-42ad-91c4-f334a5a217fb" providerId="ADAL" clId="{9A452A06-86CD-4FD9-98C6-D0F7E1FC488A}" dt="2026-08-26T14:29:11.537" v="0" actId="165"/>
          <ac:grpSpMkLst>
            <pc:docMk/>
            <pc:sldMk cId="0" sldId="258"/>
            <ac:grpSpMk id="19" creationId="{00000000-0000-0000-0000-000000000000}"/>
          </ac:grpSpMkLst>
        </pc:grpChg>
      </pc:sldChg>
      <pc:sldChg chg="modSp mod">
        <pc:chgData name="Tori Rickman" userId="7ea6d38b-8bf2-42ad-91c4-f334a5a217fb" providerId="ADAL" clId="{9A452A06-86CD-4FD9-98C6-D0F7E1FC488A}" dt="2026-08-26T14:30:30.856" v="31" actId="1076"/>
        <pc:sldMkLst>
          <pc:docMk/>
          <pc:sldMk cId="0" sldId="269"/>
        </pc:sldMkLst>
        <pc:spChg chg="mod">
          <ac:chgData name="Tori Rickman" userId="7ea6d38b-8bf2-42ad-91c4-f334a5a217fb" providerId="ADAL" clId="{9A452A06-86CD-4FD9-98C6-D0F7E1FC488A}" dt="2026-08-26T14:30:19.155" v="29" actId="207"/>
          <ac:spMkLst>
            <pc:docMk/>
            <pc:sldMk cId="0" sldId="269"/>
            <ac:spMk id="56" creationId="{00000000-0000-0000-0000-000000000000}"/>
          </ac:spMkLst>
        </pc:spChg>
        <pc:spChg chg="mod">
          <ac:chgData name="Tori Rickman" userId="7ea6d38b-8bf2-42ad-91c4-f334a5a217fb" providerId="ADAL" clId="{9A452A06-86CD-4FD9-98C6-D0F7E1FC488A}" dt="2026-08-26T14:30:23.631" v="30" actId="207"/>
          <ac:spMkLst>
            <pc:docMk/>
            <pc:sldMk cId="0" sldId="269"/>
            <ac:spMk id="57" creationId="{00000000-0000-0000-0000-000000000000}"/>
          </ac:spMkLst>
        </pc:spChg>
        <pc:spChg chg="mod">
          <ac:chgData name="Tori Rickman" userId="7ea6d38b-8bf2-42ad-91c4-f334a5a217fb" providerId="ADAL" clId="{9A452A06-86CD-4FD9-98C6-D0F7E1FC488A}" dt="2026-08-26T14:30:30.856" v="31" actId="1076"/>
          <ac:spMkLst>
            <pc:docMk/>
            <pc:sldMk cId="0" sldId="269"/>
            <ac:spMk id="6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follow that drop as it becomes “everyday water” – the water that comes from taps, showers and water fountains, and the water that disappears down drains and toilets.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follow our drop as it becomes “used water”. After you wash your hands, shower or flush the toilet, the water disappears down the drain. But it does not vanish. It travels through a different set of underground pipes to a wastewater treatment plant. </a:t>
            </a:r>
          </a:p>
          <a:p>
            <a:endParaRPr lang="en-US"/>
          </a:p>
          <a:p>
            <a:r>
              <a:rPr lang="en-US"/>
              <a:t>Here, machines and helpful microorganisms remove poo, food scraps, dirt, oils and many germs from the water. Step by step, the water is cleaned so that when it is released into a river, lake or the sea, it will not harm nature.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take a break from the presentation for a short activity. </a:t>
            </a:r>
          </a:p>
          <a:p>
            <a:endParaRPr lang="en-US"/>
          </a:p>
          <a:p>
            <a:r>
              <a:rPr lang="en-US"/>
              <a:t>You'll get two post-its. On each post-it, write your answer to each of these questions:</a:t>
            </a:r>
          </a:p>
          <a:p>
            <a:endParaRPr lang="en-US"/>
          </a:p>
          <a:p>
            <a:r>
              <a:rPr lang="en-US"/>
              <a:t>1. Why does it matter to conserve water?</a:t>
            </a:r>
          </a:p>
          <a:p>
            <a:endParaRPr lang="en-US"/>
          </a:p>
          <a:p>
            <a:r>
              <a:rPr lang="en-US"/>
              <a:t>2. How can you conserve water?</a:t>
            </a:r>
          </a:p>
          <a:p>
            <a:endParaRPr lang="en-US"/>
          </a:p>
          <a:p>
            <a:r>
              <a:rPr lang="en-US"/>
              <a:t>After you're done writing, stick your post-it on the board.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why does it matter to conserve water? </a:t>
            </a:r>
          </a:p>
          <a:p>
            <a:endParaRPr lang="en-US"/>
          </a:p>
          <a:p>
            <a:r>
              <a:rPr lang="en-US"/>
              <a:t>Reasons to save water: </a:t>
            </a:r>
          </a:p>
          <a:p>
            <a:endParaRPr lang="en-US"/>
          </a:p>
          <a:p>
            <a:r>
              <a:rPr lang="en-US"/>
              <a:t>Cleaning and pumping water costs money and energy, including for schools. Using less means less cost and less energy used overall. </a:t>
            </a:r>
          </a:p>
          <a:p>
            <a:endParaRPr lang="en-US"/>
          </a:p>
          <a:p>
            <a:r>
              <a:rPr lang="en-US"/>
              <a:t>Even though your parents do not pay direct water charges now, wasting water still uses public money that could be used for other things. </a:t>
            </a:r>
          </a:p>
          <a:p>
            <a:endParaRPr lang="en-US"/>
          </a:p>
          <a:p>
            <a:r>
              <a:rPr lang="en-US"/>
              <a:t>Rivers, lakes and wetlands are home to many plants and animals. They need enough clean water left in nature to survive; we cannot take it all.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Those are all great reasons for why we should save water, but what can we do in our daily lives to conserve it?</a:t>
            </a:r>
          </a:p>
          <a:p>
            <a:endParaRPr lang="en-US"/>
          </a:p>
          <a:p>
            <a:r>
              <a:rPr lang="en-US"/>
              <a:t>Some way you could save water in your day are: </a:t>
            </a:r>
          </a:p>
          <a:p>
            <a:endParaRPr lang="en-US"/>
          </a:p>
          <a:p>
            <a:r>
              <a:rPr lang="en-US"/>
              <a:t>Take shorter showers; showers usually use less water than baths. </a:t>
            </a:r>
          </a:p>
          <a:p>
            <a:endParaRPr lang="en-US"/>
          </a:p>
          <a:p>
            <a:r>
              <a:rPr lang="en-US"/>
              <a:t>Fix dripping taps and leaky toilets quickly so drops do not become buckets. </a:t>
            </a:r>
          </a:p>
          <a:p>
            <a:endParaRPr lang="en-US"/>
          </a:p>
          <a:p>
            <a:r>
              <a:rPr lang="en-US"/>
              <a:t>Collect rainwater in a water butt for watering plants – most plants love rainwater. </a:t>
            </a:r>
          </a:p>
          <a:p>
            <a:endParaRPr lang="en-US"/>
          </a:p>
          <a:p>
            <a:r>
              <a:rPr lang="en-US"/>
              <a:t>Only run washing machines and dishwashers when they are full.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water drop also needs us to keep pipes and rivers clean. </a:t>
            </a:r>
          </a:p>
          <a:p>
            <a:endParaRPr lang="en-US"/>
          </a:p>
          <a:p>
            <a:r>
              <a:rPr lang="en-US"/>
              <a:t>Never pour cooking oil or grease down the sink – when they cool down, they harden and stick to pipes. </a:t>
            </a:r>
          </a:p>
          <a:p>
            <a:endParaRPr lang="en-US"/>
          </a:p>
          <a:p>
            <a:r>
              <a:rPr lang="en-US"/>
              <a:t>Remember the 3Ps for toilets: only pee, poo and paper go down. Wipes, cotton buds and other items go in the bin. </a:t>
            </a:r>
          </a:p>
          <a:p>
            <a:endParaRPr lang="en-US"/>
          </a:p>
          <a:p>
            <a:r>
              <a:rPr lang="en-US"/>
              <a:t>If oils and wipes mix together, they can form a horrible lump called a “fatberg” that blocks sewer pipes.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Picture your morning. Maybe you flush the toilet, wash your face, have a shower, fill a bottle. The water from your kitchen tap, shower and toilet tank has all been cleaned to drinking-water standard – at least before we use it to wash and flush!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 average, one person in Ireland uses about 133 litres of water every day. That is equal to 532 glasses of water, 133 bottles of MiWadi, or 13 large cooking pots, for just one person, in one day. </a:t>
            </a:r>
          </a:p>
          <a:p>
            <a:endParaRPr lang="en-US"/>
          </a:p>
          <a:p>
            <a:r>
              <a:rPr lang="en-US"/>
              <a:t>Of course, we're not actually drinking 532 glasses of water, so where is all of it going?</a:t>
            </a:r>
          </a:p>
          <a:p>
            <a:endParaRPr lang="en-US"/>
          </a:p>
          <a:p>
            <a:r>
              <a:rPr lang="en-US"/>
              <a:t>Guess where your water drop is most likely to be used in your home.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Most water is used for: </a:t>
            </a:r>
          </a:p>
          <a:p>
            <a:endParaRPr lang="en-US"/>
          </a:p>
          <a:p>
            <a:r>
              <a:rPr lang="en-US"/>
              <a:t>-Flushing toilets </a:t>
            </a:r>
          </a:p>
          <a:p>
            <a:r>
              <a:rPr lang="en-US"/>
              <a:t>-Showers and baths </a:t>
            </a:r>
          </a:p>
          <a:p>
            <a:r>
              <a:rPr lang="en-US"/>
              <a:t>-Washing clothes in the washing machine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water drop does not start life in a tap. In Ireland, it usually starts in a river or lake. Before it reaches homes and schools, Uisce Éireann cleans and treats it in a water treatment plant so it is safe to drink.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At the start, the river water may look brown from peat soils and can contain bits of plants, bacteria and sometimes chemicals from farms and roads, so it is not safe to drink yet.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water drop goes through several stages: </a:t>
            </a:r>
          </a:p>
          <a:p>
            <a:endParaRPr lang="en-US"/>
          </a:p>
          <a:p>
            <a:r>
              <a:rPr lang="en-US"/>
              <a:t>Screens remove big things like leaves, twigs and bits of rubbish. </a:t>
            </a:r>
          </a:p>
          <a:p>
            <a:endParaRPr lang="en-US"/>
          </a:p>
          <a:p>
            <a:r>
              <a:rPr lang="en-US"/>
              <a:t>Chemicals are added so very small particles stick together and sink. </a:t>
            </a:r>
          </a:p>
          <a:p>
            <a:endParaRPr lang="en-US"/>
          </a:p>
          <a:p>
            <a:r>
              <a:rPr lang="en-US"/>
              <a:t>The water passes through filters of sand and gravel to trap soil and many microbes. </a:t>
            </a:r>
          </a:p>
          <a:p>
            <a:endParaRPr lang="en-US"/>
          </a:p>
          <a:p>
            <a:r>
              <a:rPr lang="en-US"/>
              <a:t>Finally, disinfectants such as chlorine and sometimes UV light are used to kill harmful germs.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our drop is clear and safe to drink. It travels through a huge network of underground pipes to homes, schools, hospitals and businesses. If you could see underground, it would look a bit like a map of veins in a body, delivering “fresh blood” (clean water) everywhere.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That's the end of water's journey...or is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svg"/><Relationship Id="rId12" Type="http://schemas.openxmlformats.org/officeDocument/2006/relationships/image" Target="../media/image46.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1.svg"/><Relationship Id="rId11" Type="http://schemas.openxmlformats.org/officeDocument/2006/relationships/hyperlink" Target="https://www.water.ie/help/wastewater/treatment/from-drain-to-sea" TargetMode="External"/><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svg"/><Relationship Id="rId7" Type="http://schemas.openxmlformats.org/officeDocument/2006/relationships/image" Target="../media/image51.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 Id="rId9" Type="http://schemas.openxmlformats.org/officeDocument/2006/relationships/image" Target="../media/image53.svg"/></Relationships>
</file>

<file path=ppt/slides/_rels/slide12.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0" Type="http://schemas.openxmlformats.org/officeDocument/2006/relationships/image" Target="../media/image61.svg"/><Relationship Id="rId4" Type="http://schemas.openxmlformats.org/officeDocument/2006/relationships/image" Target="../media/image55.svg"/><Relationship Id="rId9" Type="http://schemas.openxmlformats.org/officeDocument/2006/relationships/image" Target="../media/image60.png"/></Relationships>
</file>

<file path=ppt/slides/_rels/slide13.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73.svg"/><Relationship Id="rId3" Type="http://schemas.openxmlformats.org/officeDocument/2006/relationships/image" Target="../media/image63.svg"/><Relationship Id="rId7" Type="http://schemas.openxmlformats.org/officeDocument/2006/relationships/image" Target="../media/image67.svg"/><Relationship Id="rId12" Type="http://schemas.openxmlformats.org/officeDocument/2006/relationships/image" Target="../media/image72.svg"/><Relationship Id="rId17" Type="http://schemas.openxmlformats.org/officeDocument/2006/relationships/hyperlink" Target="https://www.water.ie/conservation" TargetMode="External"/><Relationship Id="rId2" Type="http://schemas.openxmlformats.org/officeDocument/2006/relationships/notesSlide" Target="../notesSlides/notesSlide13.xml"/><Relationship Id="rId16"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1.svg"/><Relationship Id="rId5" Type="http://schemas.openxmlformats.org/officeDocument/2006/relationships/image" Target="../media/image65.svg"/><Relationship Id="rId15" Type="http://schemas.openxmlformats.org/officeDocument/2006/relationships/image" Target="../media/image43.svg"/><Relationship Id="rId10" Type="http://schemas.openxmlformats.org/officeDocument/2006/relationships/image" Target="../media/image70.svg"/><Relationship Id="rId4" Type="http://schemas.openxmlformats.org/officeDocument/2006/relationships/image" Target="../media/image64.png"/><Relationship Id="rId9" Type="http://schemas.openxmlformats.org/officeDocument/2006/relationships/image" Target="../media/image69.svg"/><Relationship Id="rId14" Type="http://schemas.openxmlformats.org/officeDocument/2006/relationships/image" Target="../media/image74.svg"/></Relationships>
</file>

<file path=ppt/slides/_rels/slide14.xml.rels><?xml version="1.0" encoding="UTF-8" standalone="yes"?>
<Relationships xmlns="http://schemas.openxmlformats.org/package/2006/relationships"><Relationship Id="rId8" Type="http://schemas.openxmlformats.org/officeDocument/2006/relationships/image" Target="../media/image81.svg"/><Relationship Id="rId13" Type="http://schemas.openxmlformats.org/officeDocument/2006/relationships/image" Target="../media/image86.png"/><Relationship Id="rId18" Type="http://schemas.openxmlformats.org/officeDocument/2006/relationships/image" Target="../media/image91.svg"/><Relationship Id="rId3" Type="http://schemas.openxmlformats.org/officeDocument/2006/relationships/image" Target="../media/image76.svg"/><Relationship Id="rId21" Type="http://schemas.openxmlformats.org/officeDocument/2006/relationships/image" Target="../media/image94.png"/><Relationship Id="rId7" Type="http://schemas.openxmlformats.org/officeDocument/2006/relationships/image" Target="../media/image80.svg"/><Relationship Id="rId12" Type="http://schemas.openxmlformats.org/officeDocument/2006/relationships/image" Target="../media/image85.svg"/><Relationship Id="rId17" Type="http://schemas.openxmlformats.org/officeDocument/2006/relationships/image" Target="../media/image90.svg"/><Relationship Id="rId2" Type="http://schemas.openxmlformats.org/officeDocument/2006/relationships/notesSlide" Target="../notesSlides/notesSlide14.xml"/><Relationship Id="rId16" Type="http://schemas.openxmlformats.org/officeDocument/2006/relationships/image" Target="../media/image89.png"/><Relationship Id="rId20" Type="http://schemas.openxmlformats.org/officeDocument/2006/relationships/image" Target="../media/image93.png"/><Relationship Id="rId1" Type="http://schemas.openxmlformats.org/officeDocument/2006/relationships/slideLayout" Target="../slideLayouts/slideLayout7.xml"/><Relationship Id="rId6" Type="http://schemas.openxmlformats.org/officeDocument/2006/relationships/image" Target="../media/image79.svg"/><Relationship Id="rId11" Type="http://schemas.openxmlformats.org/officeDocument/2006/relationships/image" Target="../media/image84.png"/><Relationship Id="rId5" Type="http://schemas.openxmlformats.org/officeDocument/2006/relationships/image" Target="../media/image78.svg"/><Relationship Id="rId15" Type="http://schemas.openxmlformats.org/officeDocument/2006/relationships/image" Target="../media/image88.svg"/><Relationship Id="rId23" Type="http://schemas.openxmlformats.org/officeDocument/2006/relationships/hyperlink" Target="https://thinkbeforeyouflush.org" TargetMode="External"/><Relationship Id="rId10" Type="http://schemas.openxmlformats.org/officeDocument/2006/relationships/image" Target="../media/image83.svg"/><Relationship Id="rId19" Type="http://schemas.openxmlformats.org/officeDocument/2006/relationships/image" Target="../media/image92.png"/><Relationship Id="rId4" Type="http://schemas.openxmlformats.org/officeDocument/2006/relationships/image" Target="../media/image77.svg"/><Relationship Id="rId9" Type="http://schemas.openxmlformats.org/officeDocument/2006/relationships/image" Target="../media/image82.png"/><Relationship Id="rId14" Type="http://schemas.openxmlformats.org/officeDocument/2006/relationships/image" Target="../media/image87.png"/><Relationship Id="rId22" Type="http://schemas.openxmlformats.org/officeDocument/2006/relationships/hyperlink" Target="https://thinkbeforeyouflush.org/think-before-you-pour/"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png"/><Relationship Id="rId2" Type="http://schemas.openxmlformats.org/officeDocument/2006/relationships/image" Target="../media/image95.png"/><Relationship Id="rId1" Type="http://schemas.openxmlformats.org/officeDocument/2006/relationships/slideLayout" Target="../slideLayouts/slideLayout7.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2.png"/></Relationships>
</file>

<file path=ppt/slides/_rels/slide16.xml.rels><?xml version="1.0" encoding="UTF-8" standalone="yes"?>
<Relationships xmlns="http://schemas.openxmlformats.org/package/2006/relationships"><Relationship Id="rId3" Type="http://schemas.openxmlformats.org/officeDocument/2006/relationships/hyperlink" Target="https://greenschoolsireland.org/the-programme/themes/water/" TargetMode="External"/><Relationship Id="rId7" Type="http://schemas.openxmlformats.org/officeDocument/2006/relationships/image" Target="../media/image106.png"/><Relationship Id="rId2" Type="http://schemas.openxmlformats.org/officeDocument/2006/relationships/image" Target="../media/image103.svg"/><Relationship Id="rId1" Type="http://schemas.openxmlformats.org/officeDocument/2006/relationships/slideLayout" Target="../slideLayouts/slideLayout7.xml"/><Relationship Id="rId6" Type="http://schemas.openxmlformats.org/officeDocument/2006/relationships/image" Target="../media/image105.png"/><Relationship Id="rId5" Type="http://schemas.openxmlformats.org/officeDocument/2006/relationships/hyperlink" Target="mailto:water@greenschoolsireland.org" TargetMode="External"/><Relationship Id="rId4" Type="http://schemas.openxmlformats.org/officeDocument/2006/relationships/image" Target="../media/image104.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svg"/></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1.sv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9.svg"/><Relationship Id="rId5" Type="http://schemas.openxmlformats.org/officeDocument/2006/relationships/image" Target="../media/image28.svg"/><Relationship Id="rId4" Type="http://schemas.openxmlformats.org/officeDocument/2006/relationships/image" Target="../media/image27.svg"/><Relationship Id="rId9" Type="http://schemas.openxmlformats.org/officeDocument/2006/relationships/image" Target="../media/image32.svg"/></Relationships>
</file>

<file path=ppt/slides/_rels/slide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76BF"/>
        </a:solidFill>
        <a:effectLst/>
      </p:bgPr>
    </p:bg>
    <p:spTree>
      <p:nvGrpSpPr>
        <p:cNvPr id="1" name=""/>
        <p:cNvGrpSpPr/>
        <p:nvPr/>
      </p:nvGrpSpPr>
      <p:grpSpPr>
        <a:xfrm>
          <a:off x="0" y="0"/>
          <a:ext cx="0" cy="0"/>
          <a:chOff x="0" y="0"/>
          <a:chExt cx="0" cy="0"/>
        </a:xfrm>
      </p:grpSpPr>
      <p:sp>
        <p:nvSpPr>
          <p:cNvPr id="2" name="Freeform 2"/>
          <p:cNvSpPr/>
          <p:nvPr/>
        </p:nvSpPr>
        <p:spPr>
          <a:xfrm>
            <a:off x="2137019" y="-8782"/>
            <a:ext cx="16150981" cy="10287000"/>
          </a:xfrm>
          <a:custGeom>
            <a:avLst/>
            <a:gdLst/>
            <a:ahLst/>
            <a:cxnLst/>
            <a:rect l="l" t="t" r="r" b="b"/>
            <a:pathLst>
              <a:path w="16150981" h="10287000">
                <a:moveTo>
                  <a:pt x="0" y="0"/>
                </a:moveTo>
                <a:lnTo>
                  <a:pt x="16150981" y="0"/>
                </a:lnTo>
                <a:lnTo>
                  <a:pt x="16150981" y="10287000"/>
                </a:lnTo>
                <a:lnTo>
                  <a:pt x="0" y="1028700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3" name="Group 3"/>
          <p:cNvGrpSpPr/>
          <p:nvPr/>
        </p:nvGrpSpPr>
        <p:grpSpPr>
          <a:xfrm>
            <a:off x="2137019" y="-106801"/>
            <a:ext cx="16150981" cy="10500602"/>
            <a:chOff x="0" y="0"/>
            <a:chExt cx="4253756" cy="2765591"/>
          </a:xfrm>
        </p:grpSpPr>
        <p:sp>
          <p:nvSpPr>
            <p:cNvPr id="4" name="Freeform 4"/>
            <p:cNvSpPr/>
            <p:nvPr/>
          </p:nvSpPr>
          <p:spPr>
            <a:xfrm>
              <a:off x="0" y="0"/>
              <a:ext cx="4253756" cy="2765591"/>
            </a:xfrm>
            <a:custGeom>
              <a:avLst/>
              <a:gdLst/>
              <a:ahLst/>
              <a:cxnLst/>
              <a:rect l="l" t="t" r="r" b="b"/>
              <a:pathLst>
                <a:path w="4253756" h="2765591">
                  <a:moveTo>
                    <a:pt x="0" y="0"/>
                  </a:moveTo>
                  <a:lnTo>
                    <a:pt x="4253756" y="0"/>
                  </a:lnTo>
                  <a:lnTo>
                    <a:pt x="4253756" y="2765591"/>
                  </a:lnTo>
                  <a:lnTo>
                    <a:pt x="0" y="2765591"/>
                  </a:lnTo>
                  <a:close/>
                </a:path>
              </a:pathLst>
            </a:custGeom>
            <a:solidFill>
              <a:srgbClr val="02240F">
                <a:alpha val="75686"/>
              </a:srgbClr>
            </a:solidFill>
          </p:spPr>
          <p:txBody>
            <a:bodyPr/>
            <a:lstStyle/>
            <a:p>
              <a:endParaRPr lang="en-IE"/>
            </a:p>
          </p:txBody>
        </p:sp>
        <p:sp>
          <p:nvSpPr>
            <p:cNvPr id="5" name="TextBox 5"/>
            <p:cNvSpPr txBox="1"/>
            <p:nvPr/>
          </p:nvSpPr>
          <p:spPr>
            <a:xfrm>
              <a:off x="0" y="57150"/>
              <a:ext cx="4253756" cy="2708441"/>
            </a:xfrm>
            <a:prstGeom prst="rect">
              <a:avLst/>
            </a:prstGeom>
          </p:spPr>
          <p:txBody>
            <a:bodyPr lIns="50800" tIns="50800" rIns="50800" bIns="50800" rtlCol="0" anchor="ctr"/>
            <a:lstStyle/>
            <a:p>
              <a:pPr algn="ctr">
                <a:lnSpc>
                  <a:spcPts val="1840"/>
                </a:lnSpc>
              </a:pPr>
              <a:endParaRPr/>
            </a:p>
          </p:txBody>
        </p:sp>
      </p:grpSp>
      <p:sp>
        <p:nvSpPr>
          <p:cNvPr id="6" name="Freeform 6"/>
          <p:cNvSpPr/>
          <p:nvPr/>
        </p:nvSpPr>
        <p:spPr>
          <a:xfrm>
            <a:off x="15634996" y="6930801"/>
            <a:ext cx="1616319" cy="2327499"/>
          </a:xfrm>
          <a:custGeom>
            <a:avLst/>
            <a:gdLst/>
            <a:ahLst/>
            <a:cxnLst/>
            <a:rect l="l" t="t" r="r" b="b"/>
            <a:pathLst>
              <a:path w="1616319" h="2327499">
                <a:moveTo>
                  <a:pt x="0" y="0"/>
                </a:moveTo>
                <a:lnTo>
                  <a:pt x="1616318" y="0"/>
                </a:lnTo>
                <a:lnTo>
                  <a:pt x="1616318" y="2327499"/>
                </a:lnTo>
                <a:lnTo>
                  <a:pt x="0" y="2327499"/>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a:off x="12194880" y="8017223"/>
            <a:ext cx="3087914" cy="1241077"/>
          </a:xfrm>
          <a:custGeom>
            <a:avLst/>
            <a:gdLst/>
            <a:ahLst/>
            <a:cxnLst/>
            <a:rect l="l" t="t" r="r" b="b"/>
            <a:pathLst>
              <a:path w="3087914" h="1241077">
                <a:moveTo>
                  <a:pt x="0" y="0"/>
                </a:moveTo>
                <a:lnTo>
                  <a:pt x="3087914" y="0"/>
                </a:lnTo>
                <a:lnTo>
                  <a:pt x="3087914" y="1241077"/>
                </a:lnTo>
                <a:lnTo>
                  <a:pt x="0" y="124107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TextBox 8"/>
          <p:cNvSpPr txBox="1"/>
          <p:nvPr/>
        </p:nvSpPr>
        <p:spPr>
          <a:xfrm>
            <a:off x="3625131" y="3294069"/>
            <a:ext cx="13626183" cy="1672716"/>
          </a:xfrm>
          <a:prstGeom prst="rect">
            <a:avLst/>
          </a:prstGeom>
        </p:spPr>
        <p:txBody>
          <a:bodyPr lIns="0" tIns="0" rIns="0" bIns="0" rtlCol="0" anchor="t">
            <a:spAutoFit/>
          </a:bodyPr>
          <a:lstStyle/>
          <a:p>
            <a:pPr marL="0" lvl="0" indent="0" algn="l">
              <a:lnSpc>
                <a:spcPts val="11296"/>
              </a:lnSpc>
              <a:spcBef>
                <a:spcPct val="0"/>
              </a:spcBef>
            </a:pPr>
            <a:r>
              <a:rPr lang="en-US" sz="12552" b="1" spc="-62">
                <a:solidFill>
                  <a:srgbClr val="FFFFFF"/>
                </a:solidFill>
                <a:latin typeface="Poppins Bold"/>
                <a:ea typeface="Poppins Bold"/>
                <a:cs typeface="Poppins Bold"/>
                <a:sym typeface="Poppins Bold"/>
              </a:rPr>
              <a:t>Everyday Water</a:t>
            </a:r>
          </a:p>
        </p:txBody>
      </p:sp>
      <p:sp>
        <p:nvSpPr>
          <p:cNvPr id="9" name="TextBox 9"/>
          <p:cNvSpPr txBox="1"/>
          <p:nvPr/>
        </p:nvSpPr>
        <p:spPr>
          <a:xfrm>
            <a:off x="3625131" y="5098659"/>
            <a:ext cx="11291902" cy="611433"/>
          </a:xfrm>
          <a:prstGeom prst="rect">
            <a:avLst/>
          </a:prstGeom>
        </p:spPr>
        <p:txBody>
          <a:bodyPr lIns="0" tIns="0" rIns="0" bIns="0" rtlCol="0" anchor="t">
            <a:spAutoFit/>
          </a:bodyPr>
          <a:lstStyle/>
          <a:p>
            <a:pPr algn="l">
              <a:lnSpc>
                <a:spcPts val="4745"/>
              </a:lnSpc>
            </a:pPr>
            <a:r>
              <a:rPr lang="en-US" sz="4314">
                <a:solidFill>
                  <a:srgbClr val="FFFFFF"/>
                </a:solidFill>
                <a:latin typeface="Tahoma W01"/>
                <a:ea typeface="Tahoma W01"/>
                <a:cs typeface="Tahoma W01"/>
                <a:sym typeface="Tahoma W01"/>
              </a:rPr>
              <a:t>The journey of water through our daily lives</a:t>
            </a:r>
          </a:p>
        </p:txBody>
      </p:sp>
      <p:grpSp>
        <p:nvGrpSpPr>
          <p:cNvPr id="10" name="Group 10"/>
          <p:cNvGrpSpPr/>
          <p:nvPr/>
        </p:nvGrpSpPr>
        <p:grpSpPr>
          <a:xfrm rot="-10800000">
            <a:off x="-1631159" y="787437"/>
            <a:ext cx="7002889" cy="1050517"/>
            <a:chOff x="0" y="0"/>
            <a:chExt cx="2660283" cy="399074"/>
          </a:xfrm>
        </p:grpSpPr>
        <p:sp>
          <p:nvSpPr>
            <p:cNvPr id="11" name="Freeform 11"/>
            <p:cNvSpPr/>
            <p:nvPr/>
          </p:nvSpPr>
          <p:spPr>
            <a:xfrm>
              <a:off x="0" y="0"/>
              <a:ext cx="2660283" cy="399074"/>
            </a:xfrm>
            <a:custGeom>
              <a:avLst/>
              <a:gdLst/>
              <a:ahLst/>
              <a:cxnLst/>
              <a:rect l="l" t="t" r="r" b="b"/>
              <a:pathLst>
                <a:path w="2660283" h="399074">
                  <a:moveTo>
                    <a:pt x="2457083" y="0"/>
                  </a:moveTo>
                  <a:cubicBezTo>
                    <a:pt x="2569313" y="0"/>
                    <a:pt x="2660283" y="89330"/>
                    <a:pt x="2660283" y="199537"/>
                  </a:cubicBezTo>
                  <a:cubicBezTo>
                    <a:pt x="2660283" y="309744"/>
                    <a:pt x="2569313" y="399074"/>
                    <a:pt x="2457083" y="399074"/>
                  </a:cubicBezTo>
                  <a:lnTo>
                    <a:pt x="203200" y="399074"/>
                  </a:lnTo>
                  <a:cubicBezTo>
                    <a:pt x="90970" y="399074"/>
                    <a:pt x="0" y="309744"/>
                    <a:pt x="0" y="199537"/>
                  </a:cubicBezTo>
                  <a:cubicBezTo>
                    <a:pt x="0" y="89330"/>
                    <a:pt x="90970" y="0"/>
                    <a:pt x="203200" y="0"/>
                  </a:cubicBezTo>
                  <a:lnTo>
                    <a:pt x="2457083" y="0"/>
                  </a:lnTo>
                </a:path>
              </a:pathLst>
            </a:custGeom>
            <a:solidFill>
              <a:srgbClr val="FFFFFF"/>
            </a:solidFill>
          </p:spPr>
          <p:txBody>
            <a:bodyPr/>
            <a:lstStyle/>
            <a:p>
              <a:endParaRPr lang="en-IE"/>
            </a:p>
          </p:txBody>
        </p:sp>
      </p:grpSp>
      <p:sp>
        <p:nvSpPr>
          <p:cNvPr id="12" name="TextBox 12"/>
          <p:cNvSpPr txBox="1"/>
          <p:nvPr/>
        </p:nvSpPr>
        <p:spPr>
          <a:xfrm>
            <a:off x="489102" y="933288"/>
            <a:ext cx="4589756" cy="777866"/>
          </a:xfrm>
          <a:prstGeom prst="rect">
            <a:avLst/>
          </a:prstGeom>
        </p:spPr>
        <p:txBody>
          <a:bodyPr lIns="0" tIns="0" rIns="0" bIns="0" rtlCol="0" anchor="t">
            <a:spAutoFit/>
          </a:bodyPr>
          <a:lstStyle/>
          <a:p>
            <a:pPr marL="0" lvl="0" indent="0" algn="l">
              <a:lnSpc>
                <a:spcPts val="3024"/>
              </a:lnSpc>
            </a:pPr>
            <a:r>
              <a:rPr lang="en-US" sz="2749" b="1" spc="-68">
                <a:solidFill>
                  <a:srgbClr val="0077C0"/>
                </a:solidFill>
                <a:latin typeface="Tahoma 1 Bold"/>
                <a:ea typeface="Tahoma 1 Bold"/>
                <a:cs typeface="Tahoma 1 Bold"/>
                <a:sym typeface="Tahoma 1 Bold"/>
              </a:rPr>
              <a:t>WATER LEARNING SERIES (PART 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flipH="1">
            <a:off x="1028700" y="6235659"/>
            <a:ext cx="0" cy="1092159"/>
          </a:xfrm>
          <a:prstGeom prst="line">
            <a:avLst/>
          </a:prstGeom>
          <a:ln w="247650" cap="flat">
            <a:solidFill>
              <a:srgbClr val="717073"/>
            </a:solidFill>
            <a:prstDash val="solid"/>
            <a:headEnd type="none" w="sm" len="sm"/>
            <a:tailEnd type="none" w="sm" len="sm"/>
          </a:ln>
        </p:spPr>
        <p:txBody>
          <a:bodyPr/>
          <a:lstStyle/>
          <a:p>
            <a:endParaRPr lang="en-IE"/>
          </a:p>
        </p:txBody>
      </p:sp>
      <p:grpSp>
        <p:nvGrpSpPr>
          <p:cNvPr id="3" name="Group 3"/>
          <p:cNvGrpSpPr/>
          <p:nvPr/>
        </p:nvGrpSpPr>
        <p:grpSpPr>
          <a:xfrm>
            <a:off x="0" y="5890260"/>
            <a:ext cx="14067361" cy="5198968"/>
            <a:chOff x="0" y="0"/>
            <a:chExt cx="18756481" cy="6931957"/>
          </a:xfrm>
        </p:grpSpPr>
        <p:sp>
          <p:nvSpPr>
            <p:cNvPr id="4" name="Freeform 4"/>
            <p:cNvSpPr/>
            <p:nvPr/>
          </p:nvSpPr>
          <p:spPr>
            <a:xfrm>
              <a:off x="0" y="1955384"/>
              <a:ext cx="8915751" cy="4003319"/>
            </a:xfrm>
            <a:custGeom>
              <a:avLst/>
              <a:gdLst/>
              <a:ahLst/>
              <a:cxnLst/>
              <a:rect l="l" t="t" r="r" b="b"/>
              <a:pathLst>
                <a:path w="8915751" h="4003319">
                  <a:moveTo>
                    <a:pt x="0" y="0"/>
                  </a:moveTo>
                  <a:lnTo>
                    <a:pt x="8915751" y="0"/>
                  </a:lnTo>
                  <a:lnTo>
                    <a:pt x="8915751" y="4003319"/>
                  </a:lnTo>
                  <a:lnTo>
                    <a:pt x="0" y="400331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 name="Freeform 5"/>
            <p:cNvSpPr/>
            <p:nvPr/>
          </p:nvSpPr>
          <p:spPr>
            <a:xfrm>
              <a:off x="8915751" y="0"/>
              <a:ext cx="9840730" cy="5719835"/>
            </a:xfrm>
            <a:custGeom>
              <a:avLst/>
              <a:gdLst/>
              <a:ahLst/>
              <a:cxnLst/>
              <a:rect l="l" t="t" r="r" b="b"/>
              <a:pathLst>
                <a:path w="9840730" h="5719835">
                  <a:moveTo>
                    <a:pt x="0" y="0"/>
                  </a:moveTo>
                  <a:lnTo>
                    <a:pt x="9840730" y="0"/>
                  </a:lnTo>
                  <a:lnTo>
                    <a:pt x="9840730" y="5719835"/>
                  </a:lnTo>
                  <a:lnTo>
                    <a:pt x="0" y="5719835"/>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6" name="Group 6"/>
            <p:cNvGrpSpPr/>
            <p:nvPr/>
          </p:nvGrpSpPr>
          <p:grpSpPr>
            <a:xfrm>
              <a:off x="0" y="5260864"/>
              <a:ext cx="16400765" cy="697839"/>
              <a:chOff x="0" y="0"/>
              <a:chExt cx="3190373" cy="135748"/>
            </a:xfrm>
          </p:grpSpPr>
          <p:sp>
            <p:nvSpPr>
              <p:cNvPr id="7" name="Freeform 7"/>
              <p:cNvSpPr/>
              <p:nvPr/>
            </p:nvSpPr>
            <p:spPr>
              <a:xfrm>
                <a:off x="0" y="0"/>
                <a:ext cx="3190373" cy="135748"/>
              </a:xfrm>
              <a:custGeom>
                <a:avLst/>
                <a:gdLst/>
                <a:ahLst/>
                <a:cxnLst/>
                <a:rect l="l" t="t" r="r" b="b"/>
                <a:pathLst>
                  <a:path w="3190373" h="135748">
                    <a:moveTo>
                      <a:pt x="0" y="0"/>
                    </a:moveTo>
                    <a:lnTo>
                      <a:pt x="3190373" y="0"/>
                    </a:lnTo>
                    <a:lnTo>
                      <a:pt x="3190373" y="135748"/>
                    </a:lnTo>
                    <a:lnTo>
                      <a:pt x="0" y="135748"/>
                    </a:lnTo>
                    <a:close/>
                  </a:path>
                </a:pathLst>
              </a:custGeom>
              <a:solidFill>
                <a:srgbClr val="F5F4F1"/>
              </a:solidFill>
            </p:spPr>
            <p:txBody>
              <a:bodyPr/>
              <a:lstStyle/>
              <a:p>
                <a:endParaRPr lang="en-IE"/>
              </a:p>
            </p:txBody>
          </p:sp>
          <p:sp>
            <p:nvSpPr>
              <p:cNvPr id="8" name="TextBox 8"/>
              <p:cNvSpPr txBox="1"/>
              <p:nvPr/>
            </p:nvSpPr>
            <p:spPr>
              <a:xfrm>
                <a:off x="0" y="57150"/>
                <a:ext cx="3190373" cy="78598"/>
              </a:xfrm>
              <a:prstGeom prst="rect">
                <a:avLst/>
              </a:prstGeom>
            </p:spPr>
            <p:txBody>
              <a:bodyPr lIns="51585" tIns="51585" rIns="51585" bIns="51585" rtlCol="0" anchor="ctr"/>
              <a:lstStyle/>
              <a:p>
                <a:pPr algn="ctr">
                  <a:lnSpc>
                    <a:spcPts val="1840"/>
                  </a:lnSpc>
                </a:pPr>
                <a:endParaRPr/>
              </a:p>
            </p:txBody>
          </p:sp>
        </p:grpSp>
        <p:grpSp>
          <p:nvGrpSpPr>
            <p:cNvPr id="9" name="Group 9"/>
            <p:cNvGrpSpPr/>
            <p:nvPr/>
          </p:nvGrpSpPr>
          <p:grpSpPr>
            <a:xfrm>
              <a:off x="13124131" y="2637062"/>
              <a:ext cx="4267105" cy="4294895"/>
              <a:chOff x="0" y="0"/>
              <a:chExt cx="830062" cy="835468"/>
            </a:xfrm>
          </p:grpSpPr>
          <p:sp>
            <p:nvSpPr>
              <p:cNvPr id="10" name="Freeform 10"/>
              <p:cNvSpPr/>
              <p:nvPr/>
            </p:nvSpPr>
            <p:spPr>
              <a:xfrm>
                <a:off x="0" y="0"/>
                <a:ext cx="830062" cy="835468"/>
              </a:xfrm>
              <a:custGeom>
                <a:avLst/>
                <a:gdLst/>
                <a:ahLst/>
                <a:cxnLst/>
                <a:rect l="l" t="t" r="r" b="b"/>
                <a:pathLst>
                  <a:path w="830062" h="835468">
                    <a:moveTo>
                      <a:pt x="0" y="0"/>
                    </a:moveTo>
                    <a:lnTo>
                      <a:pt x="830062" y="0"/>
                    </a:lnTo>
                    <a:lnTo>
                      <a:pt x="830062" y="835468"/>
                    </a:lnTo>
                    <a:lnTo>
                      <a:pt x="0" y="835468"/>
                    </a:lnTo>
                    <a:close/>
                  </a:path>
                </a:pathLst>
              </a:custGeom>
              <a:solidFill>
                <a:srgbClr val="F5F4F1"/>
              </a:solidFill>
            </p:spPr>
            <p:txBody>
              <a:bodyPr/>
              <a:lstStyle/>
              <a:p>
                <a:endParaRPr lang="en-IE"/>
              </a:p>
            </p:txBody>
          </p:sp>
          <p:sp>
            <p:nvSpPr>
              <p:cNvPr id="11" name="TextBox 11"/>
              <p:cNvSpPr txBox="1"/>
              <p:nvPr/>
            </p:nvSpPr>
            <p:spPr>
              <a:xfrm>
                <a:off x="0" y="57150"/>
                <a:ext cx="830062" cy="778318"/>
              </a:xfrm>
              <a:prstGeom prst="rect">
                <a:avLst/>
              </a:prstGeom>
            </p:spPr>
            <p:txBody>
              <a:bodyPr lIns="51585" tIns="51585" rIns="51585" bIns="51585" rtlCol="0" anchor="ctr"/>
              <a:lstStyle/>
              <a:p>
                <a:pPr algn="ctr">
                  <a:lnSpc>
                    <a:spcPts val="1840"/>
                  </a:lnSpc>
                </a:pPr>
                <a:endParaRPr/>
              </a:p>
            </p:txBody>
          </p:sp>
        </p:grpSp>
      </p:grpSp>
      <p:sp>
        <p:nvSpPr>
          <p:cNvPr id="12" name="Freeform 12"/>
          <p:cNvSpPr/>
          <p:nvPr/>
        </p:nvSpPr>
        <p:spPr>
          <a:xfrm>
            <a:off x="13043427" y="3948028"/>
            <a:ext cx="6886874" cy="7840057"/>
          </a:xfrm>
          <a:custGeom>
            <a:avLst/>
            <a:gdLst/>
            <a:ahLst/>
            <a:cxnLst/>
            <a:rect l="l" t="t" r="r" b="b"/>
            <a:pathLst>
              <a:path w="6886874" h="7840057">
                <a:moveTo>
                  <a:pt x="0" y="0"/>
                </a:moveTo>
                <a:lnTo>
                  <a:pt x="6886874" y="0"/>
                </a:lnTo>
                <a:lnTo>
                  <a:pt x="6886874" y="7840057"/>
                </a:lnTo>
                <a:lnTo>
                  <a:pt x="0" y="7840057"/>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3" name="Freeform 13"/>
          <p:cNvSpPr/>
          <p:nvPr/>
        </p:nvSpPr>
        <p:spPr>
          <a:xfrm>
            <a:off x="15825711" y="7694733"/>
            <a:ext cx="1801626" cy="2592267"/>
          </a:xfrm>
          <a:custGeom>
            <a:avLst/>
            <a:gdLst/>
            <a:ahLst/>
            <a:cxnLst/>
            <a:rect l="l" t="t" r="r" b="b"/>
            <a:pathLst>
              <a:path w="1801626" h="2592267">
                <a:moveTo>
                  <a:pt x="0" y="0"/>
                </a:moveTo>
                <a:lnTo>
                  <a:pt x="1801626" y="0"/>
                </a:lnTo>
                <a:lnTo>
                  <a:pt x="1801626" y="2592267"/>
                </a:lnTo>
                <a:lnTo>
                  <a:pt x="0" y="259226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14" name="Freeform 14"/>
          <p:cNvSpPr/>
          <p:nvPr/>
        </p:nvSpPr>
        <p:spPr>
          <a:xfrm>
            <a:off x="12630351" y="4101665"/>
            <a:ext cx="4096173" cy="3747998"/>
          </a:xfrm>
          <a:custGeom>
            <a:avLst/>
            <a:gdLst/>
            <a:ahLst/>
            <a:cxnLst/>
            <a:rect l="l" t="t" r="r" b="b"/>
            <a:pathLst>
              <a:path w="4096173" h="3747998">
                <a:moveTo>
                  <a:pt x="0" y="0"/>
                </a:moveTo>
                <a:lnTo>
                  <a:pt x="4096173" y="0"/>
                </a:lnTo>
                <a:lnTo>
                  <a:pt x="4096173" y="3747998"/>
                </a:lnTo>
                <a:lnTo>
                  <a:pt x="0" y="3747998"/>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grpSp>
        <p:nvGrpSpPr>
          <p:cNvPr id="15" name="Group 15"/>
          <p:cNvGrpSpPr/>
          <p:nvPr/>
        </p:nvGrpSpPr>
        <p:grpSpPr>
          <a:xfrm>
            <a:off x="13160844" y="1402822"/>
            <a:ext cx="5716118" cy="2474695"/>
            <a:chOff x="0" y="0"/>
            <a:chExt cx="1505480" cy="651771"/>
          </a:xfrm>
        </p:grpSpPr>
        <p:sp>
          <p:nvSpPr>
            <p:cNvPr id="16" name="Freeform 16"/>
            <p:cNvSpPr/>
            <p:nvPr/>
          </p:nvSpPr>
          <p:spPr>
            <a:xfrm>
              <a:off x="0" y="0"/>
              <a:ext cx="1505480" cy="651771"/>
            </a:xfrm>
            <a:custGeom>
              <a:avLst/>
              <a:gdLst/>
              <a:ahLst/>
              <a:cxnLst/>
              <a:rect l="l" t="t" r="r" b="b"/>
              <a:pathLst>
                <a:path w="1505480" h="651771">
                  <a:moveTo>
                    <a:pt x="37923" y="0"/>
                  </a:moveTo>
                  <a:lnTo>
                    <a:pt x="1467556" y="0"/>
                  </a:lnTo>
                  <a:cubicBezTo>
                    <a:pt x="1477614" y="0"/>
                    <a:pt x="1487260" y="3995"/>
                    <a:pt x="1494372" y="11107"/>
                  </a:cubicBezTo>
                  <a:cubicBezTo>
                    <a:pt x="1501484" y="18219"/>
                    <a:pt x="1505480" y="27865"/>
                    <a:pt x="1505480" y="37923"/>
                  </a:cubicBezTo>
                  <a:lnTo>
                    <a:pt x="1505480" y="613848"/>
                  </a:lnTo>
                  <a:cubicBezTo>
                    <a:pt x="1505480" y="623906"/>
                    <a:pt x="1501484" y="633552"/>
                    <a:pt x="1494372" y="640664"/>
                  </a:cubicBezTo>
                  <a:cubicBezTo>
                    <a:pt x="1487260" y="647776"/>
                    <a:pt x="1477614" y="651771"/>
                    <a:pt x="1467556" y="651771"/>
                  </a:cubicBezTo>
                  <a:lnTo>
                    <a:pt x="37923" y="651771"/>
                  </a:lnTo>
                  <a:cubicBezTo>
                    <a:pt x="27865" y="651771"/>
                    <a:pt x="18219" y="647776"/>
                    <a:pt x="11107" y="640664"/>
                  </a:cubicBezTo>
                  <a:cubicBezTo>
                    <a:pt x="3995" y="633552"/>
                    <a:pt x="0" y="623906"/>
                    <a:pt x="0" y="613848"/>
                  </a:cubicBezTo>
                  <a:lnTo>
                    <a:pt x="0" y="37923"/>
                  </a:lnTo>
                  <a:cubicBezTo>
                    <a:pt x="0" y="27865"/>
                    <a:pt x="3995" y="18219"/>
                    <a:pt x="11107" y="11107"/>
                  </a:cubicBezTo>
                  <a:cubicBezTo>
                    <a:pt x="18219" y="3995"/>
                    <a:pt x="27865" y="0"/>
                    <a:pt x="37923" y="0"/>
                  </a:cubicBezTo>
                  <a:close/>
                </a:path>
              </a:pathLst>
            </a:custGeom>
            <a:solidFill>
              <a:srgbClr val="B5D5F0"/>
            </a:solidFill>
          </p:spPr>
          <p:txBody>
            <a:bodyPr/>
            <a:lstStyle/>
            <a:p>
              <a:endParaRPr lang="en-IE"/>
            </a:p>
          </p:txBody>
        </p:sp>
        <p:sp>
          <p:nvSpPr>
            <p:cNvPr id="17" name="TextBox 17"/>
            <p:cNvSpPr txBox="1"/>
            <p:nvPr/>
          </p:nvSpPr>
          <p:spPr>
            <a:xfrm>
              <a:off x="0" y="57150"/>
              <a:ext cx="1505480" cy="594621"/>
            </a:xfrm>
            <a:prstGeom prst="rect">
              <a:avLst/>
            </a:prstGeom>
          </p:spPr>
          <p:txBody>
            <a:bodyPr lIns="50800" tIns="50800" rIns="50800" bIns="50800" rtlCol="0" anchor="ctr"/>
            <a:lstStyle/>
            <a:p>
              <a:pPr algn="ctr">
                <a:lnSpc>
                  <a:spcPts val="1840"/>
                </a:lnSpc>
              </a:pPr>
              <a:endParaRPr/>
            </a:p>
          </p:txBody>
        </p:sp>
      </p:grpSp>
      <p:grpSp>
        <p:nvGrpSpPr>
          <p:cNvPr id="18" name="Group 18"/>
          <p:cNvGrpSpPr/>
          <p:nvPr/>
        </p:nvGrpSpPr>
        <p:grpSpPr>
          <a:xfrm>
            <a:off x="12881061" y="985527"/>
            <a:ext cx="5883456" cy="834590"/>
            <a:chOff x="0" y="0"/>
            <a:chExt cx="1549552" cy="219810"/>
          </a:xfrm>
        </p:grpSpPr>
        <p:sp>
          <p:nvSpPr>
            <p:cNvPr id="19" name="Freeform 19"/>
            <p:cNvSpPr/>
            <p:nvPr/>
          </p:nvSpPr>
          <p:spPr>
            <a:xfrm>
              <a:off x="0" y="0"/>
              <a:ext cx="1549552" cy="219810"/>
            </a:xfrm>
            <a:custGeom>
              <a:avLst/>
              <a:gdLst/>
              <a:ahLst/>
              <a:cxnLst/>
              <a:rect l="l" t="t" r="r" b="b"/>
              <a:pathLst>
                <a:path w="1549552" h="219810">
                  <a:moveTo>
                    <a:pt x="36845" y="0"/>
                  </a:moveTo>
                  <a:lnTo>
                    <a:pt x="1512708" y="0"/>
                  </a:lnTo>
                  <a:cubicBezTo>
                    <a:pt x="1522479" y="0"/>
                    <a:pt x="1531851" y="3882"/>
                    <a:pt x="1538761" y="10792"/>
                  </a:cubicBezTo>
                  <a:cubicBezTo>
                    <a:pt x="1545670" y="17701"/>
                    <a:pt x="1549552" y="27073"/>
                    <a:pt x="1549552" y="36845"/>
                  </a:cubicBezTo>
                  <a:lnTo>
                    <a:pt x="1549552" y="182965"/>
                  </a:lnTo>
                  <a:cubicBezTo>
                    <a:pt x="1549552" y="192737"/>
                    <a:pt x="1545670" y="202108"/>
                    <a:pt x="1538761" y="209018"/>
                  </a:cubicBezTo>
                  <a:cubicBezTo>
                    <a:pt x="1531851" y="215928"/>
                    <a:pt x="1522479" y="219810"/>
                    <a:pt x="1512708" y="219810"/>
                  </a:cubicBezTo>
                  <a:lnTo>
                    <a:pt x="36845" y="219810"/>
                  </a:lnTo>
                  <a:cubicBezTo>
                    <a:pt x="16496" y="219810"/>
                    <a:pt x="0" y="203314"/>
                    <a:pt x="0" y="182965"/>
                  </a:cubicBezTo>
                  <a:lnTo>
                    <a:pt x="0" y="36845"/>
                  </a:lnTo>
                  <a:cubicBezTo>
                    <a:pt x="0" y="27073"/>
                    <a:pt x="3882" y="17701"/>
                    <a:pt x="10792" y="10792"/>
                  </a:cubicBezTo>
                  <a:cubicBezTo>
                    <a:pt x="17701" y="3882"/>
                    <a:pt x="27073" y="0"/>
                    <a:pt x="36845" y="0"/>
                  </a:cubicBezTo>
                  <a:close/>
                </a:path>
              </a:pathLst>
            </a:custGeom>
            <a:solidFill>
              <a:srgbClr val="0076BF"/>
            </a:solidFill>
          </p:spPr>
          <p:txBody>
            <a:bodyPr/>
            <a:lstStyle/>
            <a:p>
              <a:endParaRPr lang="en-IE"/>
            </a:p>
          </p:txBody>
        </p:sp>
        <p:sp>
          <p:nvSpPr>
            <p:cNvPr id="20" name="TextBox 20"/>
            <p:cNvSpPr txBox="1"/>
            <p:nvPr/>
          </p:nvSpPr>
          <p:spPr>
            <a:xfrm>
              <a:off x="0" y="57150"/>
              <a:ext cx="1549552" cy="162660"/>
            </a:xfrm>
            <a:prstGeom prst="rect">
              <a:avLst/>
            </a:prstGeom>
          </p:spPr>
          <p:txBody>
            <a:bodyPr lIns="50800" tIns="50800" rIns="50800" bIns="50800" rtlCol="0" anchor="ctr"/>
            <a:lstStyle/>
            <a:p>
              <a:pPr algn="ctr">
                <a:lnSpc>
                  <a:spcPts val="1840"/>
                </a:lnSpc>
              </a:pPr>
              <a:endParaRPr/>
            </a:p>
          </p:txBody>
        </p:sp>
      </p:grpSp>
      <p:sp>
        <p:nvSpPr>
          <p:cNvPr id="21" name="Freeform 21"/>
          <p:cNvSpPr/>
          <p:nvPr/>
        </p:nvSpPr>
        <p:spPr>
          <a:xfrm>
            <a:off x="13513295" y="3075955"/>
            <a:ext cx="454530" cy="431803"/>
          </a:xfrm>
          <a:custGeom>
            <a:avLst/>
            <a:gdLst/>
            <a:ahLst/>
            <a:cxnLst/>
            <a:rect l="l" t="t" r="r" b="b"/>
            <a:pathLst>
              <a:path w="454530" h="431803">
                <a:moveTo>
                  <a:pt x="0" y="0"/>
                </a:moveTo>
                <a:lnTo>
                  <a:pt x="454530" y="0"/>
                </a:lnTo>
                <a:lnTo>
                  <a:pt x="454530" y="431803"/>
                </a:lnTo>
                <a:lnTo>
                  <a:pt x="0" y="43180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22" name="TextBox 22"/>
          <p:cNvSpPr txBox="1"/>
          <p:nvPr/>
        </p:nvSpPr>
        <p:spPr>
          <a:xfrm>
            <a:off x="1028700" y="662738"/>
            <a:ext cx="9977248" cy="2905126"/>
          </a:xfrm>
          <a:prstGeom prst="rect">
            <a:avLst/>
          </a:prstGeom>
        </p:spPr>
        <p:txBody>
          <a:bodyPr lIns="0" tIns="0" rIns="0" bIns="0" rtlCol="0" anchor="t">
            <a:spAutoFit/>
          </a:bodyPr>
          <a:lstStyle/>
          <a:p>
            <a:pPr algn="l">
              <a:lnSpc>
                <a:spcPts val="7200"/>
              </a:lnSpc>
            </a:pPr>
            <a:r>
              <a:rPr lang="en-US" sz="8000" b="1" spc="-40">
                <a:solidFill>
                  <a:srgbClr val="0077C0"/>
                </a:solidFill>
                <a:latin typeface="Poppins Bold"/>
                <a:ea typeface="Poppins Bold"/>
                <a:cs typeface="Poppins Bold"/>
                <a:sym typeface="Poppins Bold"/>
              </a:rPr>
              <a:t>The Journey Continues: </a:t>
            </a:r>
          </a:p>
          <a:p>
            <a:pPr marL="0" lvl="0" indent="0" algn="l">
              <a:lnSpc>
                <a:spcPts val="7200"/>
              </a:lnSpc>
              <a:spcBef>
                <a:spcPct val="0"/>
              </a:spcBef>
            </a:pPr>
            <a:r>
              <a:rPr lang="en-US" sz="8000" b="1" spc="-40">
                <a:solidFill>
                  <a:srgbClr val="003E7E"/>
                </a:solidFill>
                <a:latin typeface="Poppins Bold"/>
                <a:ea typeface="Poppins Bold"/>
                <a:cs typeface="Poppins Bold"/>
                <a:sym typeface="Poppins Bold"/>
              </a:rPr>
              <a:t>Down the Drain</a:t>
            </a:r>
          </a:p>
        </p:txBody>
      </p:sp>
      <p:grpSp>
        <p:nvGrpSpPr>
          <p:cNvPr id="23" name="Group 23"/>
          <p:cNvGrpSpPr/>
          <p:nvPr/>
        </p:nvGrpSpPr>
        <p:grpSpPr>
          <a:xfrm>
            <a:off x="754844" y="4101665"/>
            <a:ext cx="5257055" cy="2902655"/>
            <a:chOff x="0" y="0"/>
            <a:chExt cx="1384574" cy="764485"/>
          </a:xfrm>
        </p:grpSpPr>
        <p:sp>
          <p:nvSpPr>
            <p:cNvPr id="24" name="Freeform 24"/>
            <p:cNvSpPr/>
            <p:nvPr/>
          </p:nvSpPr>
          <p:spPr>
            <a:xfrm>
              <a:off x="0" y="0"/>
              <a:ext cx="1384574" cy="764485"/>
            </a:xfrm>
            <a:custGeom>
              <a:avLst/>
              <a:gdLst/>
              <a:ahLst/>
              <a:cxnLst/>
              <a:rect l="l" t="t" r="r" b="b"/>
              <a:pathLst>
                <a:path w="1384574" h="764485">
                  <a:moveTo>
                    <a:pt x="75106" y="0"/>
                  </a:moveTo>
                  <a:lnTo>
                    <a:pt x="1309468" y="0"/>
                  </a:lnTo>
                  <a:cubicBezTo>
                    <a:pt x="1350948" y="0"/>
                    <a:pt x="1384574" y="33626"/>
                    <a:pt x="1384574" y="75106"/>
                  </a:cubicBezTo>
                  <a:lnTo>
                    <a:pt x="1384574" y="689379"/>
                  </a:lnTo>
                  <a:cubicBezTo>
                    <a:pt x="1384574" y="730859"/>
                    <a:pt x="1350948" y="764485"/>
                    <a:pt x="1309468" y="764485"/>
                  </a:cubicBezTo>
                  <a:lnTo>
                    <a:pt x="75106" y="764485"/>
                  </a:lnTo>
                  <a:cubicBezTo>
                    <a:pt x="33626" y="764485"/>
                    <a:pt x="0" y="730859"/>
                    <a:pt x="0" y="689379"/>
                  </a:cubicBezTo>
                  <a:lnTo>
                    <a:pt x="0" y="75106"/>
                  </a:lnTo>
                  <a:cubicBezTo>
                    <a:pt x="0" y="33626"/>
                    <a:pt x="33626" y="0"/>
                    <a:pt x="75106" y="0"/>
                  </a:cubicBezTo>
                  <a:close/>
                </a:path>
              </a:pathLst>
            </a:custGeom>
            <a:solidFill>
              <a:srgbClr val="E2EDC3"/>
            </a:solidFill>
            <a:ln w="114300" cap="rnd">
              <a:solidFill>
                <a:srgbClr val="717073"/>
              </a:solidFill>
              <a:prstDash val="solid"/>
              <a:round/>
            </a:ln>
          </p:spPr>
          <p:txBody>
            <a:bodyPr/>
            <a:lstStyle/>
            <a:p>
              <a:endParaRPr lang="en-IE"/>
            </a:p>
          </p:txBody>
        </p:sp>
        <p:sp>
          <p:nvSpPr>
            <p:cNvPr id="25" name="TextBox 25"/>
            <p:cNvSpPr txBox="1"/>
            <p:nvPr/>
          </p:nvSpPr>
          <p:spPr>
            <a:xfrm>
              <a:off x="0" y="57150"/>
              <a:ext cx="1384574" cy="707335"/>
            </a:xfrm>
            <a:prstGeom prst="rect">
              <a:avLst/>
            </a:prstGeom>
          </p:spPr>
          <p:txBody>
            <a:bodyPr lIns="50800" tIns="50800" rIns="50800" bIns="50800" rtlCol="0" anchor="ctr"/>
            <a:lstStyle/>
            <a:p>
              <a:pPr algn="ctr">
                <a:lnSpc>
                  <a:spcPts val="1840"/>
                </a:lnSpc>
              </a:pPr>
              <a:endParaRPr/>
            </a:p>
          </p:txBody>
        </p:sp>
      </p:grpSp>
      <p:sp>
        <p:nvSpPr>
          <p:cNvPr id="26" name="Freeform 26"/>
          <p:cNvSpPr/>
          <p:nvPr/>
        </p:nvSpPr>
        <p:spPr>
          <a:xfrm>
            <a:off x="1119256" y="4333389"/>
            <a:ext cx="2545880" cy="2278563"/>
          </a:xfrm>
          <a:custGeom>
            <a:avLst/>
            <a:gdLst/>
            <a:ahLst/>
            <a:cxnLst/>
            <a:rect l="l" t="t" r="r" b="b"/>
            <a:pathLst>
              <a:path w="2545880" h="2278563">
                <a:moveTo>
                  <a:pt x="0" y="0"/>
                </a:moveTo>
                <a:lnTo>
                  <a:pt x="2545881" y="0"/>
                </a:lnTo>
                <a:lnTo>
                  <a:pt x="2545881" y="2278563"/>
                </a:lnTo>
                <a:lnTo>
                  <a:pt x="0" y="2278563"/>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27" name="Freeform 27"/>
          <p:cNvSpPr/>
          <p:nvPr/>
        </p:nvSpPr>
        <p:spPr>
          <a:xfrm>
            <a:off x="3665137" y="4333389"/>
            <a:ext cx="1982350" cy="2278563"/>
          </a:xfrm>
          <a:custGeom>
            <a:avLst/>
            <a:gdLst/>
            <a:ahLst/>
            <a:cxnLst/>
            <a:rect l="l" t="t" r="r" b="b"/>
            <a:pathLst>
              <a:path w="1982350" h="2278563">
                <a:moveTo>
                  <a:pt x="0" y="0"/>
                </a:moveTo>
                <a:lnTo>
                  <a:pt x="1982349" y="0"/>
                </a:lnTo>
                <a:lnTo>
                  <a:pt x="1982349" y="2278563"/>
                </a:lnTo>
                <a:lnTo>
                  <a:pt x="0" y="2278563"/>
                </a:lnTo>
                <a:lnTo>
                  <a:pt x="0" y="0"/>
                </a:lnTo>
                <a:close/>
              </a:path>
            </a:pathLst>
          </a:custGeom>
          <a:blipFill>
            <a:blip r:embed="rId10"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28" name="TextBox 28"/>
          <p:cNvSpPr txBox="1"/>
          <p:nvPr/>
        </p:nvSpPr>
        <p:spPr>
          <a:xfrm>
            <a:off x="7695243" y="4977444"/>
            <a:ext cx="3996314" cy="998220"/>
          </a:xfrm>
          <a:prstGeom prst="rect">
            <a:avLst/>
          </a:prstGeom>
        </p:spPr>
        <p:txBody>
          <a:bodyPr lIns="0" tIns="0" rIns="0" bIns="0" rtlCol="0" anchor="t">
            <a:spAutoFit/>
          </a:bodyPr>
          <a:lstStyle/>
          <a:p>
            <a:pPr algn="ctr">
              <a:lnSpc>
                <a:spcPts val="3960"/>
              </a:lnSpc>
              <a:spcBef>
                <a:spcPct val="0"/>
              </a:spcBef>
            </a:pPr>
            <a:r>
              <a:rPr lang="en-US" sz="3600" b="1" spc="-18">
                <a:solidFill>
                  <a:srgbClr val="000000"/>
                </a:solidFill>
                <a:latin typeface="Tahoma 1 Bold"/>
                <a:ea typeface="Tahoma 1 Bold"/>
                <a:cs typeface="Tahoma 1 Bold"/>
                <a:sym typeface="Tahoma 1 Bold"/>
              </a:rPr>
              <a:t>Wastewater Treatment Plant</a:t>
            </a:r>
          </a:p>
        </p:txBody>
      </p:sp>
      <p:sp>
        <p:nvSpPr>
          <p:cNvPr id="29" name="TextBox 29"/>
          <p:cNvSpPr txBox="1"/>
          <p:nvPr/>
        </p:nvSpPr>
        <p:spPr>
          <a:xfrm>
            <a:off x="13374901" y="4778608"/>
            <a:ext cx="2904999" cy="1833344"/>
          </a:xfrm>
          <a:prstGeom prst="rect">
            <a:avLst/>
          </a:prstGeom>
        </p:spPr>
        <p:txBody>
          <a:bodyPr lIns="0" tIns="0" rIns="0" bIns="0" rtlCol="0" anchor="t">
            <a:spAutoFit/>
          </a:bodyPr>
          <a:lstStyle/>
          <a:p>
            <a:pPr algn="ctr">
              <a:lnSpc>
                <a:spcPts val="3619"/>
              </a:lnSpc>
              <a:spcBef>
                <a:spcPct val="0"/>
              </a:spcBef>
            </a:pPr>
            <a:r>
              <a:rPr lang="en-US" sz="3290" spc="-16">
                <a:solidFill>
                  <a:srgbClr val="000000"/>
                </a:solidFill>
                <a:latin typeface="Tahoma 1"/>
                <a:ea typeface="Tahoma 1"/>
                <a:cs typeface="Tahoma 1"/>
                <a:sym typeface="Tahoma 1"/>
              </a:rPr>
              <a:t>The water is now safe for rivers, lakes, and the sea!</a:t>
            </a:r>
          </a:p>
        </p:txBody>
      </p:sp>
      <p:sp>
        <p:nvSpPr>
          <p:cNvPr id="30" name="TextBox 30"/>
          <p:cNvSpPr txBox="1"/>
          <p:nvPr/>
        </p:nvSpPr>
        <p:spPr>
          <a:xfrm>
            <a:off x="13587748" y="2011791"/>
            <a:ext cx="4187301" cy="939165"/>
          </a:xfrm>
          <a:prstGeom prst="rect">
            <a:avLst/>
          </a:prstGeom>
        </p:spPr>
        <p:txBody>
          <a:bodyPr lIns="0" tIns="0" rIns="0" bIns="0" rtlCol="0" anchor="t">
            <a:spAutoFit/>
          </a:bodyPr>
          <a:lstStyle/>
          <a:p>
            <a:pPr algn="l">
              <a:lnSpc>
                <a:spcPts val="3600"/>
              </a:lnSpc>
            </a:pPr>
            <a:r>
              <a:rPr lang="en-US" sz="3600">
                <a:solidFill>
                  <a:srgbClr val="000000"/>
                </a:solidFill>
                <a:latin typeface="Tahoma 2"/>
                <a:ea typeface="Tahoma 2"/>
                <a:cs typeface="Tahoma 2"/>
                <a:sym typeface="Tahoma 2"/>
              </a:rPr>
              <a:t>Watch this short clip from Uisce Éireann.</a:t>
            </a:r>
          </a:p>
        </p:txBody>
      </p:sp>
      <p:sp>
        <p:nvSpPr>
          <p:cNvPr id="31" name="TextBox 31"/>
          <p:cNvSpPr txBox="1"/>
          <p:nvPr/>
        </p:nvSpPr>
        <p:spPr>
          <a:xfrm>
            <a:off x="13587748" y="1062779"/>
            <a:ext cx="2748558" cy="613410"/>
          </a:xfrm>
          <a:prstGeom prst="rect">
            <a:avLst/>
          </a:prstGeom>
        </p:spPr>
        <p:txBody>
          <a:bodyPr lIns="0" tIns="0" rIns="0" bIns="0" rtlCol="0" anchor="t">
            <a:spAutoFit/>
          </a:bodyPr>
          <a:lstStyle/>
          <a:p>
            <a:pPr algn="ctr">
              <a:lnSpc>
                <a:spcPts val="5040"/>
              </a:lnSpc>
            </a:pPr>
            <a:r>
              <a:rPr lang="en-US" sz="3600" b="1">
                <a:solidFill>
                  <a:srgbClr val="FFFFFF"/>
                </a:solidFill>
                <a:latin typeface="Tahoma 1 Bold"/>
                <a:ea typeface="Tahoma 1 Bold"/>
                <a:cs typeface="Tahoma 1 Bold"/>
                <a:sym typeface="Tahoma 1 Bold"/>
              </a:rPr>
              <a:t>Learn More!</a:t>
            </a:r>
          </a:p>
        </p:txBody>
      </p:sp>
      <p:sp>
        <p:nvSpPr>
          <p:cNvPr id="32" name="TextBox 32"/>
          <p:cNvSpPr txBox="1"/>
          <p:nvPr/>
        </p:nvSpPr>
        <p:spPr>
          <a:xfrm>
            <a:off x="14144238" y="3133105"/>
            <a:ext cx="3630811" cy="434760"/>
          </a:xfrm>
          <a:prstGeom prst="rect">
            <a:avLst/>
          </a:prstGeom>
        </p:spPr>
        <p:txBody>
          <a:bodyPr lIns="0" tIns="0" rIns="0" bIns="0" rtlCol="0" anchor="t">
            <a:spAutoFit/>
          </a:bodyPr>
          <a:lstStyle/>
          <a:p>
            <a:pPr marL="0" lvl="0" indent="0" algn="l">
              <a:lnSpc>
                <a:spcPts val="3241"/>
              </a:lnSpc>
              <a:spcBef>
                <a:spcPct val="0"/>
              </a:spcBef>
            </a:pPr>
            <a:r>
              <a:rPr lang="en-US" sz="3241" u="sng" strike="noStrike">
                <a:solidFill>
                  <a:srgbClr val="003E7E"/>
                </a:solidFill>
                <a:latin typeface="Tahoma 2"/>
                <a:ea typeface="Tahoma 2"/>
                <a:cs typeface="Tahoma 2"/>
                <a:sym typeface="Tahoma 2"/>
                <a:hlinkClick r:id="rId11" tooltip="https://www.water.ie/help/wastewater/treatment/from-drain-to-sea"/>
              </a:rPr>
              <a:t>“From Drain to Sea”</a:t>
            </a:r>
          </a:p>
        </p:txBody>
      </p:sp>
      <p:grpSp>
        <p:nvGrpSpPr>
          <p:cNvPr id="33" name="Group 33"/>
          <p:cNvGrpSpPr/>
          <p:nvPr/>
        </p:nvGrpSpPr>
        <p:grpSpPr>
          <a:xfrm>
            <a:off x="12110848" y="809914"/>
            <a:ext cx="1185815" cy="1185815"/>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35" name="TextBox 35"/>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36" name="Freeform 36"/>
          <p:cNvSpPr/>
          <p:nvPr/>
        </p:nvSpPr>
        <p:spPr>
          <a:xfrm>
            <a:off x="12372588" y="1074966"/>
            <a:ext cx="662335" cy="655712"/>
          </a:xfrm>
          <a:custGeom>
            <a:avLst/>
            <a:gdLst/>
            <a:ahLst/>
            <a:cxnLst/>
            <a:rect l="l" t="t" r="r" b="b"/>
            <a:pathLst>
              <a:path w="662335" h="655712">
                <a:moveTo>
                  <a:pt x="0" y="0"/>
                </a:moveTo>
                <a:lnTo>
                  <a:pt x="662335" y="0"/>
                </a:lnTo>
                <a:lnTo>
                  <a:pt x="662335" y="655711"/>
                </a:lnTo>
                <a:lnTo>
                  <a:pt x="0" y="65571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50149" y="924706"/>
            <a:ext cx="10209016" cy="8932889"/>
          </a:xfrm>
          <a:custGeom>
            <a:avLst/>
            <a:gdLst/>
            <a:ahLst/>
            <a:cxnLst/>
            <a:rect l="l" t="t" r="r" b="b"/>
            <a:pathLst>
              <a:path w="10209016" h="8932889">
                <a:moveTo>
                  <a:pt x="0" y="0"/>
                </a:moveTo>
                <a:lnTo>
                  <a:pt x="10209016" y="0"/>
                </a:lnTo>
                <a:lnTo>
                  <a:pt x="10209016" y="8932888"/>
                </a:lnTo>
                <a:lnTo>
                  <a:pt x="0" y="893288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grpSp>
        <p:nvGrpSpPr>
          <p:cNvPr id="3" name="Group 3"/>
          <p:cNvGrpSpPr/>
          <p:nvPr/>
        </p:nvGrpSpPr>
        <p:grpSpPr>
          <a:xfrm>
            <a:off x="10418016" y="7100805"/>
            <a:ext cx="4873283" cy="740103"/>
            <a:chOff x="0" y="0"/>
            <a:chExt cx="6497711" cy="986804"/>
          </a:xfrm>
        </p:grpSpPr>
        <p:sp>
          <p:nvSpPr>
            <p:cNvPr id="4" name="Freeform 4"/>
            <p:cNvSpPr/>
            <p:nvPr/>
          </p:nvSpPr>
          <p:spPr>
            <a:xfrm>
              <a:off x="0" y="0"/>
              <a:ext cx="917728" cy="986804"/>
            </a:xfrm>
            <a:custGeom>
              <a:avLst/>
              <a:gdLst/>
              <a:ahLst/>
              <a:cxnLst/>
              <a:rect l="l" t="t" r="r" b="b"/>
              <a:pathLst>
                <a:path w="917728" h="986804">
                  <a:moveTo>
                    <a:pt x="0" y="0"/>
                  </a:moveTo>
                  <a:lnTo>
                    <a:pt x="917728" y="0"/>
                  </a:lnTo>
                  <a:lnTo>
                    <a:pt x="917728" y="986804"/>
                  </a:lnTo>
                  <a:lnTo>
                    <a:pt x="0" y="9868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5" name="Freeform 5"/>
            <p:cNvSpPr/>
            <p:nvPr/>
          </p:nvSpPr>
          <p:spPr>
            <a:xfrm>
              <a:off x="1394996" y="0"/>
              <a:ext cx="917728" cy="986804"/>
            </a:xfrm>
            <a:custGeom>
              <a:avLst/>
              <a:gdLst/>
              <a:ahLst/>
              <a:cxnLst/>
              <a:rect l="l" t="t" r="r" b="b"/>
              <a:pathLst>
                <a:path w="917728" h="986804">
                  <a:moveTo>
                    <a:pt x="0" y="0"/>
                  </a:moveTo>
                  <a:lnTo>
                    <a:pt x="917728" y="0"/>
                  </a:lnTo>
                  <a:lnTo>
                    <a:pt x="917728" y="986804"/>
                  </a:lnTo>
                  <a:lnTo>
                    <a:pt x="0" y="9868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6" name="Freeform 6"/>
            <p:cNvSpPr/>
            <p:nvPr/>
          </p:nvSpPr>
          <p:spPr>
            <a:xfrm>
              <a:off x="2789991" y="0"/>
              <a:ext cx="917728" cy="986804"/>
            </a:xfrm>
            <a:custGeom>
              <a:avLst/>
              <a:gdLst/>
              <a:ahLst/>
              <a:cxnLst/>
              <a:rect l="l" t="t" r="r" b="b"/>
              <a:pathLst>
                <a:path w="917728" h="986804">
                  <a:moveTo>
                    <a:pt x="0" y="0"/>
                  </a:moveTo>
                  <a:lnTo>
                    <a:pt x="917728" y="0"/>
                  </a:lnTo>
                  <a:lnTo>
                    <a:pt x="917728" y="986804"/>
                  </a:lnTo>
                  <a:lnTo>
                    <a:pt x="0" y="9868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7" name="Freeform 7"/>
            <p:cNvSpPr/>
            <p:nvPr/>
          </p:nvSpPr>
          <p:spPr>
            <a:xfrm>
              <a:off x="4184987" y="0"/>
              <a:ext cx="917728" cy="986804"/>
            </a:xfrm>
            <a:custGeom>
              <a:avLst/>
              <a:gdLst/>
              <a:ahLst/>
              <a:cxnLst/>
              <a:rect l="l" t="t" r="r" b="b"/>
              <a:pathLst>
                <a:path w="917728" h="986804">
                  <a:moveTo>
                    <a:pt x="0" y="0"/>
                  </a:moveTo>
                  <a:lnTo>
                    <a:pt x="917728" y="0"/>
                  </a:lnTo>
                  <a:lnTo>
                    <a:pt x="917728" y="986804"/>
                  </a:lnTo>
                  <a:lnTo>
                    <a:pt x="0" y="9868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8" name="Freeform 8"/>
            <p:cNvSpPr/>
            <p:nvPr/>
          </p:nvSpPr>
          <p:spPr>
            <a:xfrm>
              <a:off x="5579983" y="0"/>
              <a:ext cx="917728" cy="986804"/>
            </a:xfrm>
            <a:custGeom>
              <a:avLst/>
              <a:gdLst/>
              <a:ahLst/>
              <a:cxnLst/>
              <a:rect l="l" t="t" r="r" b="b"/>
              <a:pathLst>
                <a:path w="917728" h="986804">
                  <a:moveTo>
                    <a:pt x="0" y="0"/>
                  </a:moveTo>
                  <a:lnTo>
                    <a:pt x="917728" y="0"/>
                  </a:lnTo>
                  <a:lnTo>
                    <a:pt x="917728" y="986804"/>
                  </a:lnTo>
                  <a:lnTo>
                    <a:pt x="0" y="98680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grpSp>
      <p:grpSp>
        <p:nvGrpSpPr>
          <p:cNvPr id="9" name="Group 9"/>
          <p:cNvGrpSpPr/>
          <p:nvPr/>
        </p:nvGrpSpPr>
        <p:grpSpPr>
          <a:xfrm>
            <a:off x="10581425" y="4047285"/>
            <a:ext cx="4520071" cy="740103"/>
            <a:chOff x="0" y="0"/>
            <a:chExt cx="6026761" cy="986804"/>
          </a:xfrm>
        </p:grpSpPr>
        <p:sp>
          <p:nvSpPr>
            <p:cNvPr id="10" name="Freeform 10"/>
            <p:cNvSpPr/>
            <p:nvPr/>
          </p:nvSpPr>
          <p:spPr>
            <a:xfrm>
              <a:off x="0" y="0"/>
              <a:ext cx="932530" cy="986804"/>
            </a:xfrm>
            <a:custGeom>
              <a:avLst/>
              <a:gdLst/>
              <a:ahLst/>
              <a:cxnLst/>
              <a:rect l="l" t="t" r="r" b="b"/>
              <a:pathLst>
                <a:path w="932530" h="986804">
                  <a:moveTo>
                    <a:pt x="0" y="0"/>
                  </a:moveTo>
                  <a:lnTo>
                    <a:pt x="932530" y="0"/>
                  </a:lnTo>
                  <a:lnTo>
                    <a:pt x="932530" y="986804"/>
                  </a:lnTo>
                  <a:lnTo>
                    <a:pt x="0" y="986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1" name="Freeform 11"/>
            <p:cNvSpPr/>
            <p:nvPr/>
          </p:nvSpPr>
          <p:spPr>
            <a:xfrm>
              <a:off x="1273558" y="0"/>
              <a:ext cx="932530" cy="986804"/>
            </a:xfrm>
            <a:custGeom>
              <a:avLst/>
              <a:gdLst/>
              <a:ahLst/>
              <a:cxnLst/>
              <a:rect l="l" t="t" r="r" b="b"/>
              <a:pathLst>
                <a:path w="932530" h="986804">
                  <a:moveTo>
                    <a:pt x="0" y="0"/>
                  </a:moveTo>
                  <a:lnTo>
                    <a:pt x="932530" y="0"/>
                  </a:lnTo>
                  <a:lnTo>
                    <a:pt x="932530" y="986804"/>
                  </a:lnTo>
                  <a:lnTo>
                    <a:pt x="0" y="986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2" name="Freeform 12"/>
            <p:cNvSpPr/>
            <p:nvPr/>
          </p:nvSpPr>
          <p:spPr>
            <a:xfrm>
              <a:off x="2547116" y="0"/>
              <a:ext cx="932530" cy="986804"/>
            </a:xfrm>
            <a:custGeom>
              <a:avLst/>
              <a:gdLst/>
              <a:ahLst/>
              <a:cxnLst/>
              <a:rect l="l" t="t" r="r" b="b"/>
              <a:pathLst>
                <a:path w="932530" h="986804">
                  <a:moveTo>
                    <a:pt x="0" y="0"/>
                  </a:moveTo>
                  <a:lnTo>
                    <a:pt x="932530" y="0"/>
                  </a:lnTo>
                  <a:lnTo>
                    <a:pt x="932530" y="986804"/>
                  </a:lnTo>
                  <a:lnTo>
                    <a:pt x="0" y="986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3" name="Freeform 13"/>
            <p:cNvSpPr/>
            <p:nvPr/>
          </p:nvSpPr>
          <p:spPr>
            <a:xfrm>
              <a:off x="3820674" y="0"/>
              <a:ext cx="932530" cy="986804"/>
            </a:xfrm>
            <a:custGeom>
              <a:avLst/>
              <a:gdLst/>
              <a:ahLst/>
              <a:cxnLst/>
              <a:rect l="l" t="t" r="r" b="b"/>
              <a:pathLst>
                <a:path w="932530" h="986804">
                  <a:moveTo>
                    <a:pt x="0" y="0"/>
                  </a:moveTo>
                  <a:lnTo>
                    <a:pt x="932529" y="0"/>
                  </a:lnTo>
                  <a:lnTo>
                    <a:pt x="932529" y="986804"/>
                  </a:lnTo>
                  <a:lnTo>
                    <a:pt x="0" y="986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4" name="Freeform 14"/>
            <p:cNvSpPr/>
            <p:nvPr/>
          </p:nvSpPr>
          <p:spPr>
            <a:xfrm>
              <a:off x="5094231" y="0"/>
              <a:ext cx="932530" cy="986804"/>
            </a:xfrm>
            <a:custGeom>
              <a:avLst/>
              <a:gdLst/>
              <a:ahLst/>
              <a:cxnLst/>
              <a:rect l="l" t="t" r="r" b="b"/>
              <a:pathLst>
                <a:path w="932530" h="986804">
                  <a:moveTo>
                    <a:pt x="0" y="0"/>
                  </a:moveTo>
                  <a:lnTo>
                    <a:pt x="932530" y="0"/>
                  </a:lnTo>
                  <a:lnTo>
                    <a:pt x="932530" y="986804"/>
                  </a:lnTo>
                  <a:lnTo>
                    <a:pt x="0" y="98680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grpSp>
      <p:sp>
        <p:nvSpPr>
          <p:cNvPr id="15" name="TextBox 15"/>
          <p:cNvSpPr txBox="1"/>
          <p:nvPr/>
        </p:nvSpPr>
        <p:spPr>
          <a:xfrm>
            <a:off x="9803514" y="2674539"/>
            <a:ext cx="6102287" cy="1238250"/>
          </a:xfrm>
          <a:prstGeom prst="rect">
            <a:avLst/>
          </a:prstGeom>
        </p:spPr>
        <p:txBody>
          <a:bodyPr lIns="0" tIns="0" rIns="0" bIns="0" rtlCol="0" anchor="t">
            <a:spAutoFit/>
          </a:bodyPr>
          <a:lstStyle/>
          <a:p>
            <a:pPr marL="0" lvl="0" indent="0" algn="ctr">
              <a:lnSpc>
                <a:spcPts val="4500"/>
              </a:lnSpc>
              <a:spcBef>
                <a:spcPct val="0"/>
              </a:spcBef>
            </a:pPr>
            <a:r>
              <a:rPr lang="en-US" sz="5000" b="1" spc="-25">
                <a:solidFill>
                  <a:srgbClr val="0077C0"/>
                </a:solidFill>
                <a:latin typeface="Poppins Semi-Bold"/>
                <a:ea typeface="Poppins Semi-Bold"/>
                <a:cs typeface="Poppins Semi-Bold"/>
                <a:sym typeface="Poppins Semi-Bold"/>
              </a:rPr>
              <a:t>Why does it matter to conserve water?</a:t>
            </a:r>
          </a:p>
        </p:txBody>
      </p:sp>
      <p:sp>
        <p:nvSpPr>
          <p:cNvPr id="16" name="TextBox 16"/>
          <p:cNvSpPr txBox="1"/>
          <p:nvPr/>
        </p:nvSpPr>
        <p:spPr>
          <a:xfrm>
            <a:off x="10178805" y="5729205"/>
            <a:ext cx="5325310" cy="1238250"/>
          </a:xfrm>
          <a:prstGeom prst="rect">
            <a:avLst/>
          </a:prstGeom>
        </p:spPr>
        <p:txBody>
          <a:bodyPr lIns="0" tIns="0" rIns="0" bIns="0" rtlCol="0" anchor="t">
            <a:spAutoFit/>
          </a:bodyPr>
          <a:lstStyle/>
          <a:p>
            <a:pPr marL="0" lvl="0" indent="0" algn="ctr">
              <a:lnSpc>
                <a:spcPts val="4500"/>
              </a:lnSpc>
              <a:spcBef>
                <a:spcPct val="0"/>
              </a:spcBef>
            </a:pPr>
            <a:r>
              <a:rPr lang="en-US" sz="5000" b="1" spc="-25">
                <a:solidFill>
                  <a:srgbClr val="0077C0"/>
                </a:solidFill>
                <a:latin typeface="Poppins Semi-Bold"/>
                <a:ea typeface="Poppins Semi-Bold"/>
                <a:cs typeface="Poppins Semi-Bold"/>
                <a:sym typeface="Poppins Semi-Bold"/>
              </a:rPr>
              <a:t>How can you conserve water?</a:t>
            </a:r>
          </a:p>
        </p:txBody>
      </p:sp>
      <p:grpSp>
        <p:nvGrpSpPr>
          <p:cNvPr id="17" name="Group 17"/>
          <p:cNvGrpSpPr/>
          <p:nvPr/>
        </p:nvGrpSpPr>
        <p:grpSpPr>
          <a:xfrm>
            <a:off x="1028700" y="5705641"/>
            <a:ext cx="6404172" cy="3552659"/>
            <a:chOff x="0" y="0"/>
            <a:chExt cx="8538896" cy="4736879"/>
          </a:xfrm>
        </p:grpSpPr>
        <p:sp>
          <p:nvSpPr>
            <p:cNvPr id="18" name="TextBox 18"/>
            <p:cNvSpPr txBox="1"/>
            <p:nvPr/>
          </p:nvSpPr>
          <p:spPr>
            <a:xfrm>
              <a:off x="1129790" y="57150"/>
              <a:ext cx="7409106" cy="4591050"/>
            </a:xfrm>
            <a:prstGeom prst="rect">
              <a:avLst/>
            </a:prstGeom>
          </p:spPr>
          <p:txBody>
            <a:bodyPr lIns="0" tIns="0" rIns="0" bIns="0" rtlCol="0" anchor="t">
              <a:spAutoFit/>
            </a:bodyPr>
            <a:lstStyle/>
            <a:p>
              <a:pPr algn="l">
                <a:lnSpc>
                  <a:spcPts val="3000"/>
                </a:lnSpc>
              </a:pPr>
              <a:r>
                <a:rPr lang="en-US" sz="3000">
                  <a:solidFill>
                    <a:srgbClr val="000000"/>
                  </a:solidFill>
                  <a:latin typeface="Tahoma 1"/>
                  <a:ea typeface="Tahoma 1"/>
                  <a:cs typeface="Tahoma 1"/>
                  <a:sym typeface="Tahoma 1"/>
                </a:rPr>
                <a:t>Write the two questions on the board.</a:t>
              </a:r>
            </a:p>
            <a:p>
              <a:pPr algn="l">
                <a:lnSpc>
                  <a:spcPts val="2000"/>
                </a:lnSpc>
              </a:pPr>
              <a:endParaRPr lang="en-US" sz="3000">
                <a:solidFill>
                  <a:srgbClr val="000000"/>
                </a:solidFill>
                <a:latin typeface="Tahoma 1"/>
                <a:ea typeface="Tahoma 1"/>
                <a:cs typeface="Tahoma 1"/>
                <a:sym typeface="Tahoma 1"/>
              </a:endParaRPr>
            </a:p>
            <a:p>
              <a:pPr algn="l">
                <a:lnSpc>
                  <a:spcPts val="3000"/>
                </a:lnSpc>
              </a:pPr>
              <a:r>
                <a:rPr lang="en-US" sz="3000">
                  <a:solidFill>
                    <a:srgbClr val="000000"/>
                  </a:solidFill>
                  <a:latin typeface="Tahoma 1"/>
                  <a:ea typeface="Tahoma 1"/>
                  <a:cs typeface="Tahoma 1"/>
                  <a:sym typeface="Tahoma 1"/>
                </a:rPr>
                <a:t>Brainstorm individually or in groups. </a:t>
              </a:r>
            </a:p>
            <a:p>
              <a:pPr algn="l">
                <a:lnSpc>
                  <a:spcPts val="2000"/>
                </a:lnSpc>
              </a:pPr>
              <a:endParaRPr lang="en-US" sz="3000">
                <a:solidFill>
                  <a:srgbClr val="000000"/>
                </a:solidFill>
                <a:latin typeface="Tahoma 1"/>
                <a:ea typeface="Tahoma 1"/>
                <a:cs typeface="Tahoma 1"/>
                <a:sym typeface="Tahoma 1"/>
              </a:endParaRPr>
            </a:p>
            <a:p>
              <a:pPr algn="l">
                <a:lnSpc>
                  <a:spcPts val="3000"/>
                </a:lnSpc>
              </a:pPr>
              <a:r>
                <a:rPr lang="en-US" sz="3000">
                  <a:solidFill>
                    <a:srgbClr val="000000"/>
                  </a:solidFill>
                  <a:latin typeface="Tahoma 1"/>
                  <a:ea typeface="Tahoma 1"/>
                  <a:cs typeface="Tahoma 1"/>
                  <a:sym typeface="Tahoma 1"/>
                </a:rPr>
                <a:t>Record your answers on post-its and put them up on the board.</a:t>
              </a:r>
            </a:p>
            <a:p>
              <a:pPr algn="l">
                <a:lnSpc>
                  <a:spcPts val="2000"/>
                </a:lnSpc>
              </a:pPr>
              <a:endParaRPr lang="en-US" sz="3000">
                <a:solidFill>
                  <a:srgbClr val="000000"/>
                </a:solidFill>
                <a:latin typeface="Tahoma 1"/>
                <a:ea typeface="Tahoma 1"/>
                <a:cs typeface="Tahoma 1"/>
                <a:sym typeface="Tahoma 1"/>
              </a:endParaRPr>
            </a:p>
            <a:p>
              <a:pPr algn="l">
                <a:lnSpc>
                  <a:spcPts val="3000"/>
                </a:lnSpc>
              </a:pPr>
              <a:r>
                <a:rPr lang="en-US" sz="3000">
                  <a:solidFill>
                    <a:srgbClr val="000000"/>
                  </a:solidFill>
                  <a:latin typeface="Tahoma 1"/>
                  <a:ea typeface="Tahoma 1"/>
                  <a:cs typeface="Tahoma 1"/>
                  <a:sym typeface="Tahoma 1"/>
                </a:rPr>
                <a:t>Share and discuss as a group.</a:t>
              </a:r>
            </a:p>
          </p:txBody>
        </p:sp>
        <p:sp>
          <p:nvSpPr>
            <p:cNvPr id="19" name="Freeform 19"/>
            <p:cNvSpPr/>
            <p:nvPr/>
          </p:nvSpPr>
          <p:spPr>
            <a:xfrm>
              <a:off x="0" y="17006"/>
              <a:ext cx="774589" cy="774589"/>
            </a:xfrm>
            <a:custGeom>
              <a:avLst/>
              <a:gdLst/>
              <a:ahLst/>
              <a:cxnLst/>
              <a:rect l="l" t="t" r="r" b="b"/>
              <a:pathLst>
                <a:path w="774589" h="774589">
                  <a:moveTo>
                    <a:pt x="0" y="0"/>
                  </a:moveTo>
                  <a:lnTo>
                    <a:pt x="774589" y="0"/>
                  </a:lnTo>
                  <a:lnTo>
                    <a:pt x="774589" y="774589"/>
                  </a:lnTo>
                  <a:lnTo>
                    <a:pt x="0" y="77458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20" name="Freeform 20"/>
            <p:cNvSpPr/>
            <p:nvPr/>
          </p:nvSpPr>
          <p:spPr>
            <a:xfrm>
              <a:off x="0" y="1343913"/>
              <a:ext cx="774589" cy="774589"/>
            </a:xfrm>
            <a:custGeom>
              <a:avLst/>
              <a:gdLst/>
              <a:ahLst/>
              <a:cxnLst/>
              <a:rect l="l" t="t" r="r" b="b"/>
              <a:pathLst>
                <a:path w="774589" h="774589">
                  <a:moveTo>
                    <a:pt x="0" y="0"/>
                  </a:moveTo>
                  <a:lnTo>
                    <a:pt x="774589" y="0"/>
                  </a:lnTo>
                  <a:lnTo>
                    <a:pt x="774589" y="774589"/>
                  </a:lnTo>
                  <a:lnTo>
                    <a:pt x="0" y="77458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21" name="Freeform 21"/>
            <p:cNvSpPr/>
            <p:nvPr/>
          </p:nvSpPr>
          <p:spPr>
            <a:xfrm>
              <a:off x="0" y="2692400"/>
              <a:ext cx="774589" cy="774589"/>
            </a:xfrm>
            <a:custGeom>
              <a:avLst/>
              <a:gdLst/>
              <a:ahLst/>
              <a:cxnLst/>
              <a:rect l="l" t="t" r="r" b="b"/>
              <a:pathLst>
                <a:path w="774589" h="774589">
                  <a:moveTo>
                    <a:pt x="0" y="0"/>
                  </a:moveTo>
                  <a:lnTo>
                    <a:pt x="774589" y="0"/>
                  </a:lnTo>
                  <a:lnTo>
                    <a:pt x="774589" y="774589"/>
                  </a:lnTo>
                  <a:lnTo>
                    <a:pt x="0" y="77458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22" name="Freeform 22"/>
            <p:cNvSpPr/>
            <p:nvPr/>
          </p:nvSpPr>
          <p:spPr>
            <a:xfrm>
              <a:off x="0" y="3962289"/>
              <a:ext cx="774589" cy="774589"/>
            </a:xfrm>
            <a:custGeom>
              <a:avLst/>
              <a:gdLst/>
              <a:ahLst/>
              <a:cxnLst/>
              <a:rect l="l" t="t" r="r" b="b"/>
              <a:pathLst>
                <a:path w="774589" h="774589">
                  <a:moveTo>
                    <a:pt x="0" y="0"/>
                  </a:moveTo>
                  <a:lnTo>
                    <a:pt x="774589" y="0"/>
                  </a:lnTo>
                  <a:lnTo>
                    <a:pt x="774589" y="774590"/>
                  </a:lnTo>
                  <a:lnTo>
                    <a:pt x="0" y="77459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grpSp>
      <p:sp>
        <p:nvSpPr>
          <p:cNvPr id="23" name="TextBox 23"/>
          <p:cNvSpPr txBox="1"/>
          <p:nvPr/>
        </p:nvSpPr>
        <p:spPr>
          <a:xfrm>
            <a:off x="1028700" y="1171575"/>
            <a:ext cx="4952110"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Activity </a:t>
            </a:r>
          </a:p>
        </p:txBody>
      </p:sp>
      <p:sp>
        <p:nvSpPr>
          <p:cNvPr id="24" name="TextBox 24"/>
          <p:cNvSpPr txBox="1"/>
          <p:nvPr/>
        </p:nvSpPr>
        <p:spPr>
          <a:xfrm>
            <a:off x="1028700" y="3357014"/>
            <a:ext cx="6222403" cy="1028700"/>
          </a:xfrm>
          <a:prstGeom prst="rect">
            <a:avLst/>
          </a:prstGeom>
        </p:spPr>
        <p:txBody>
          <a:bodyPr lIns="0" tIns="0" rIns="0" bIns="0" rtlCol="0" anchor="t">
            <a:spAutoFit/>
          </a:bodyPr>
          <a:lstStyle/>
          <a:p>
            <a:pPr marL="647700" lvl="1" indent="-323850" algn="l">
              <a:lnSpc>
                <a:spcPts val="3000"/>
              </a:lnSpc>
              <a:buFont typeface="Arial"/>
              <a:buChar char="•"/>
            </a:pPr>
            <a:r>
              <a:rPr lang="en-US" sz="3000">
                <a:solidFill>
                  <a:srgbClr val="000000"/>
                </a:solidFill>
                <a:latin typeface="Tahoma 1"/>
                <a:ea typeface="Tahoma 1"/>
                <a:cs typeface="Tahoma 1"/>
                <a:sym typeface="Tahoma 1"/>
              </a:rPr>
              <a:t>Post-its or scrap paper with tape</a:t>
            </a:r>
          </a:p>
          <a:p>
            <a:pPr algn="l">
              <a:lnSpc>
                <a:spcPts val="2000"/>
              </a:lnSpc>
            </a:pPr>
            <a:endParaRPr lang="en-US" sz="3000">
              <a:solidFill>
                <a:srgbClr val="000000"/>
              </a:solidFill>
              <a:latin typeface="Tahoma 1"/>
              <a:ea typeface="Tahoma 1"/>
              <a:cs typeface="Tahoma 1"/>
              <a:sym typeface="Tahoma 1"/>
            </a:endParaRPr>
          </a:p>
          <a:p>
            <a:pPr marL="647700" lvl="1" indent="-323850" algn="l">
              <a:lnSpc>
                <a:spcPts val="3000"/>
              </a:lnSpc>
              <a:buFont typeface="Arial"/>
              <a:buChar char="•"/>
            </a:pPr>
            <a:r>
              <a:rPr lang="en-US" sz="3000">
                <a:solidFill>
                  <a:srgbClr val="000000"/>
                </a:solidFill>
                <a:latin typeface="Tahoma 1"/>
                <a:ea typeface="Tahoma 1"/>
                <a:cs typeface="Tahoma 1"/>
                <a:sym typeface="Tahoma 1"/>
              </a:rPr>
              <a:t>A big board for brainstorming</a:t>
            </a:r>
          </a:p>
        </p:txBody>
      </p:sp>
      <p:sp>
        <p:nvSpPr>
          <p:cNvPr id="25" name="TextBox 25"/>
          <p:cNvSpPr txBox="1"/>
          <p:nvPr/>
        </p:nvSpPr>
        <p:spPr>
          <a:xfrm>
            <a:off x="1028700" y="2711687"/>
            <a:ext cx="3561822" cy="440690"/>
          </a:xfrm>
          <a:prstGeom prst="rect">
            <a:avLst/>
          </a:prstGeom>
        </p:spPr>
        <p:txBody>
          <a:bodyPr lIns="0" tIns="0" rIns="0" bIns="0" rtlCol="0" anchor="t">
            <a:spAutoFit/>
          </a:bodyPr>
          <a:lstStyle/>
          <a:p>
            <a:pPr algn="l">
              <a:lnSpc>
                <a:spcPts val="3099"/>
              </a:lnSpc>
            </a:pPr>
            <a:r>
              <a:rPr lang="en-US" sz="3099" b="1" i="1">
                <a:solidFill>
                  <a:srgbClr val="03A64A"/>
                </a:solidFill>
                <a:latin typeface="Poppins Medium Italics"/>
                <a:ea typeface="Poppins Medium Italics"/>
                <a:cs typeface="Poppins Medium Italics"/>
                <a:sym typeface="Poppins Medium Italics"/>
              </a:rPr>
              <a:t>What you’ll need:</a:t>
            </a:r>
          </a:p>
        </p:txBody>
      </p:sp>
      <p:sp>
        <p:nvSpPr>
          <p:cNvPr id="26" name="TextBox 26"/>
          <p:cNvSpPr txBox="1"/>
          <p:nvPr/>
        </p:nvSpPr>
        <p:spPr>
          <a:xfrm>
            <a:off x="1028700" y="4950460"/>
            <a:ext cx="3561822" cy="440690"/>
          </a:xfrm>
          <a:prstGeom prst="rect">
            <a:avLst/>
          </a:prstGeom>
        </p:spPr>
        <p:txBody>
          <a:bodyPr lIns="0" tIns="0" rIns="0" bIns="0" rtlCol="0" anchor="t">
            <a:spAutoFit/>
          </a:bodyPr>
          <a:lstStyle/>
          <a:p>
            <a:pPr algn="l">
              <a:lnSpc>
                <a:spcPts val="3099"/>
              </a:lnSpc>
            </a:pPr>
            <a:r>
              <a:rPr lang="en-US" sz="3099" b="1" i="1">
                <a:solidFill>
                  <a:srgbClr val="03A64A"/>
                </a:solidFill>
                <a:latin typeface="Poppins Medium Italics"/>
                <a:ea typeface="Poppins Medium Italics"/>
                <a:cs typeface="Poppins Medium Italics"/>
                <a:sym typeface="Poppins Medium Italics"/>
              </a:rPr>
              <a:t>What you’ll do:</a:t>
            </a:r>
          </a:p>
        </p:txBody>
      </p:sp>
      <p:sp>
        <p:nvSpPr>
          <p:cNvPr id="27" name="TextBox 27"/>
          <p:cNvSpPr txBox="1"/>
          <p:nvPr/>
        </p:nvSpPr>
        <p:spPr>
          <a:xfrm>
            <a:off x="11424267" y="2114787"/>
            <a:ext cx="2860781" cy="568325"/>
          </a:xfrm>
          <a:prstGeom prst="rect">
            <a:avLst/>
          </a:prstGeom>
        </p:spPr>
        <p:txBody>
          <a:bodyPr lIns="0" tIns="0" rIns="0" bIns="0" rtlCol="0" anchor="t">
            <a:spAutoFit/>
          </a:bodyPr>
          <a:lstStyle/>
          <a:p>
            <a:pPr marL="0" lvl="0" indent="0" algn="ctr">
              <a:lnSpc>
                <a:spcPts val="3999"/>
              </a:lnSpc>
              <a:spcBef>
                <a:spcPct val="0"/>
              </a:spcBef>
            </a:pPr>
            <a:r>
              <a:rPr lang="en-US" sz="3999" b="1">
                <a:solidFill>
                  <a:srgbClr val="C41188"/>
                </a:solidFill>
                <a:latin typeface="Poppins Medium"/>
                <a:ea typeface="Poppins Medium"/>
                <a:cs typeface="Poppins Medium"/>
                <a:sym typeface="Poppins Medium"/>
              </a:rPr>
              <a:t>Question 1</a:t>
            </a:r>
          </a:p>
        </p:txBody>
      </p:sp>
      <p:sp>
        <p:nvSpPr>
          <p:cNvPr id="28" name="TextBox 28"/>
          <p:cNvSpPr txBox="1"/>
          <p:nvPr/>
        </p:nvSpPr>
        <p:spPr>
          <a:xfrm>
            <a:off x="11424267" y="5126038"/>
            <a:ext cx="2860781" cy="568325"/>
          </a:xfrm>
          <a:prstGeom prst="rect">
            <a:avLst/>
          </a:prstGeom>
        </p:spPr>
        <p:txBody>
          <a:bodyPr lIns="0" tIns="0" rIns="0" bIns="0" rtlCol="0" anchor="t">
            <a:spAutoFit/>
          </a:bodyPr>
          <a:lstStyle/>
          <a:p>
            <a:pPr algn="ctr">
              <a:lnSpc>
                <a:spcPts val="3999"/>
              </a:lnSpc>
            </a:pPr>
            <a:r>
              <a:rPr lang="en-US" sz="3999" b="1">
                <a:solidFill>
                  <a:srgbClr val="C41188"/>
                </a:solidFill>
                <a:latin typeface="Poppins Medium"/>
                <a:ea typeface="Poppins Medium"/>
                <a:cs typeface="Poppins Medium"/>
                <a:sym typeface="Poppins Medium"/>
              </a:rPr>
              <a:t>Question 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00345" y="4015501"/>
            <a:ext cx="3948451" cy="394845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4" name="TextBox 4"/>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5" name="Group 5"/>
          <p:cNvGrpSpPr/>
          <p:nvPr/>
        </p:nvGrpSpPr>
        <p:grpSpPr>
          <a:xfrm>
            <a:off x="5086315" y="4015501"/>
            <a:ext cx="3948451" cy="3948451"/>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7" name="TextBox 7"/>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8" name="Group 8"/>
          <p:cNvGrpSpPr/>
          <p:nvPr/>
        </p:nvGrpSpPr>
        <p:grpSpPr>
          <a:xfrm>
            <a:off x="9272284" y="4015501"/>
            <a:ext cx="3948451" cy="3948451"/>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10" name="TextBox 10"/>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11" name="Group 11"/>
          <p:cNvGrpSpPr/>
          <p:nvPr/>
        </p:nvGrpSpPr>
        <p:grpSpPr>
          <a:xfrm>
            <a:off x="13458254" y="4015501"/>
            <a:ext cx="3948451" cy="3948451"/>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13" name="TextBox 13"/>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14" name="Group 14"/>
          <p:cNvGrpSpPr/>
          <p:nvPr/>
        </p:nvGrpSpPr>
        <p:grpSpPr>
          <a:xfrm>
            <a:off x="1070560" y="4185716"/>
            <a:ext cx="3608020" cy="3608020"/>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IE"/>
            </a:p>
          </p:txBody>
        </p:sp>
        <p:sp>
          <p:nvSpPr>
            <p:cNvPr id="16" name="TextBox 16"/>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17" name="Group 17"/>
          <p:cNvGrpSpPr/>
          <p:nvPr/>
        </p:nvGrpSpPr>
        <p:grpSpPr>
          <a:xfrm>
            <a:off x="5256530" y="4185716"/>
            <a:ext cx="3608020" cy="360802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IE"/>
            </a:p>
          </p:txBody>
        </p:sp>
        <p:sp>
          <p:nvSpPr>
            <p:cNvPr id="19" name="TextBox 19"/>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20" name="Group 20"/>
          <p:cNvGrpSpPr/>
          <p:nvPr/>
        </p:nvGrpSpPr>
        <p:grpSpPr>
          <a:xfrm>
            <a:off x="9442500" y="4185716"/>
            <a:ext cx="3608020" cy="3608020"/>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IE"/>
            </a:p>
          </p:txBody>
        </p:sp>
        <p:sp>
          <p:nvSpPr>
            <p:cNvPr id="22" name="TextBox 22"/>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23" name="Group 23"/>
          <p:cNvGrpSpPr/>
          <p:nvPr/>
        </p:nvGrpSpPr>
        <p:grpSpPr>
          <a:xfrm>
            <a:off x="13628469" y="4185716"/>
            <a:ext cx="3608020" cy="3608020"/>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IE"/>
            </a:p>
          </p:txBody>
        </p:sp>
        <p:sp>
          <p:nvSpPr>
            <p:cNvPr id="25" name="TextBox 25"/>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26" name="Freeform 26"/>
          <p:cNvSpPr/>
          <p:nvPr/>
        </p:nvSpPr>
        <p:spPr>
          <a:xfrm flipH="1">
            <a:off x="9983385" y="6499576"/>
            <a:ext cx="1680211" cy="1033330"/>
          </a:xfrm>
          <a:custGeom>
            <a:avLst/>
            <a:gdLst/>
            <a:ahLst/>
            <a:cxnLst/>
            <a:rect l="l" t="t" r="r" b="b"/>
            <a:pathLst>
              <a:path w="1680211" h="1033330">
                <a:moveTo>
                  <a:pt x="1680211" y="0"/>
                </a:moveTo>
                <a:lnTo>
                  <a:pt x="0" y="0"/>
                </a:lnTo>
                <a:lnTo>
                  <a:pt x="0" y="1033330"/>
                </a:lnTo>
                <a:lnTo>
                  <a:pt x="1680211" y="1033330"/>
                </a:lnTo>
                <a:lnTo>
                  <a:pt x="1680211"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7" name="Freeform 27"/>
          <p:cNvSpPr/>
          <p:nvPr/>
        </p:nvSpPr>
        <p:spPr>
          <a:xfrm flipH="1">
            <a:off x="10695920" y="5415212"/>
            <a:ext cx="802987" cy="1155377"/>
          </a:xfrm>
          <a:custGeom>
            <a:avLst/>
            <a:gdLst/>
            <a:ahLst/>
            <a:cxnLst/>
            <a:rect l="l" t="t" r="r" b="b"/>
            <a:pathLst>
              <a:path w="802987" h="1155377">
                <a:moveTo>
                  <a:pt x="802987" y="0"/>
                </a:moveTo>
                <a:lnTo>
                  <a:pt x="0" y="0"/>
                </a:lnTo>
                <a:lnTo>
                  <a:pt x="0" y="1155377"/>
                </a:lnTo>
                <a:lnTo>
                  <a:pt x="802987" y="1155377"/>
                </a:lnTo>
                <a:lnTo>
                  <a:pt x="802987"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28" name="Freeform 28"/>
          <p:cNvSpPr/>
          <p:nvPr/>
        </p:nvSpPr>
        <p:spPr>
          <a:xfrm>
            <a:off x="11241427" y="6077656"/>
            <a:ext cx="1424418" cy="1210755"/>
          </a:xfrm>
          <a:custGeom>
            <a:avLst/>
            <a:gdLst/>
            <a:ahLst/>
            <a:cxnLst/>
            <a:rect l="l" t="t" r="r" b="b"/>
            <a:pathLst>
              <a:path w="1424418" h="1210755">
                <a:moveTo>
                  <a:pt x="0" y="0"/>
                </a:moveTo>
                <a:lnTo>
                  <a:pt x="1424418" y="0"/>
                </a:lnTo>
                <a:lnTo>
                  <a:pt x="1424418" y="1210756"/>
                </a:lnTo>
                <a:lnTo>
                  <a:pt x="0" y="121075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9" name="Freeform 29"/>
          <p:cNvSpPr/>
          <p:nvPr/>
        </p:nvSpPr>
        <p:spPr>
          <a:xfrm>
            <a:off x="9827175" y="4542231"/>
            <a:ext cx="996315" cy="1646802"/>
          </a:xfrm>
          <a:custGeom>
            <a:avLst/>
            <a:gdLst/>
            <a:ahLst/>
            <a:cxnLst/>
            <a:rect l="l" t="t" r="r" b="b"/>
            <a:pathLst>
              <a:path w="996315" h="1646802">
                <a:moveTo>
                  <a:pt x="0" y="0"/>
                </a:moveTo>
                <a:lnTo>
                  <a:pt x="996315" y="0"/>
                </a:lnTo>
                <a:lnTo>
                  <a:pt x="996315" y="1646802"/>
                </a:lnTo>
                <a:lnTo>
                  <a:pt x="0" y="1646802"/>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0" name="Freeform 30"/>
          <p:cNvSpPr/>
          <p:nvPr/>
        </p:nvSpPr>
        <p:spPr>
          <a:xfrm>
            <a:off x="11681217" y="4829169"/>
            <a:ext cx="914227" cy="1172086"/>
          </a:xfrm>
          <a:custGeom>
            <a:avLst/>
            <a:gdLst/>
            <a:ahLst/>
            <a:cxnLst/>
            <a:rect l="l" t="t" r="r" b="b"/>
            <a:pathLst>
              <a:path w="914227" h="1172086">
                <a:moveTo>
                  <a:pt x="0" y="0"/>
                </a:moveTo>
                <a:lnTo>
                  <a:pt x="914227" y="0"/>
                </a:lnTo>
                <a:lnTo>
                  <a:pt x="914227" y="1172087"/>
                </a:lnTo>
                <a:lnTo>
                  <a:pt x="0" y="1172087"/>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1" name="Freeform 31"/>
          <p:cNvSpPr/>
          <p:nvPr/>
        </p:nvSpPr>
        <p:spPr>
          <a:xfrm>
            <a:off x="11097414" y="4584659"/>
            <a:ext cx="611061" cy="571342"/>
          </a:xfrm>
          <a:custGeom>
            <a:avLst/>
            <a:gdLst/>
            <a:ahLst/>
            <a:cxnLst/>
            <a:rect l="l" t="t" r="r" b="b"/>
            <a:pathLst>
              <a:path w="611061" h="571342">
                <a:moveTo>
                  <a:pt x="0" y="0"/>
                </a:moveTo>
                <a:lnTo>
                  <a:pt x="611061" y="0"/>
                </a:lnTo>
                <a:lnTo>
                  <a:pt x="611061" y="571342"/>
                </a:lnTo>
                <a:lnTo>
                  <a:pt x="0" y="571342"/>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2" name="Freeform 32"/>
          <p:cNvSpPr/>
          <p:nvPr/>
        </p:nvSpPr>
        <p:spPr>
          <a:xfrm>
            <a:off x="13844536" y="4997262"/>
            <a:ext cx="3175887" cy="1984930"/>
          </a:xfrm>
          <a:custGeom>
            <a:avLst/>
            <a:gdLst/>
            <a:ahLst/>
            <a:cxnLst/>
            <a:rect l="l" t="t" r="r" b="b"/>
            <a:pathLst>
              <a:path w="3175887" h="1984930">
                <a:moveTo>
                  <a:pt x="0" y="0"/>
                </a:moveTo>
                <a:lnTo>
                  <a:pt x="3175887" y="0"/>
                </a:lnTo>
                <a:lnTo>
                  <a:pt x="3175887" y="1984929"/>
                </a:lnTo>
                <a:lnTo>
                  <a:pt x="0" y="1984929"/>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33" name="Freeform 33"/>
          <p:cNvSpPr/>
          <p:nvPr/>
        </p:nvSpPr>
        <p:spPr>
          <a:xfrm>
            <a:off x="5694879" y="4685520"/>
            <a:ext cx="2731323" cy="2608413"/>
          </a:xfrm>
          <a:custGeom>
            <a:avLst/>
            <a:gdLst/>
            <a:ahLst/>
            <a:cxnLst/>
            <a:rect l="l" t="t" r="r" b="b"/>
            <a:pathLst>
              <a:path w="2731323" h="2608413">
                <a:moveTo>
                  <a:pt x="0" y="0"/>
                </a:moveTo>
                <a:lnTo>
                  <a:pt x="2731322" y="0"/>
                </a:lnTo>
                <a:lnTo>
                  <a:pt x="2731322" y="2608413"/>
                </a:lnTo>
                <a:lnTo>
                  <a:pt x="0" y="2608413"/>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34" name="Freeform 34"/>
          <p:cNvSpPr/>
          <p:nvPr/>
        </p:nvSpPr>
        <p:spPr>
          <a:xfrm>
            <a:off x="1959504" y="4815144"/>
            <a:ext cx="1726636" cy="2349164"/>
          </a:xfrm>
          <a:custGeom>
            <a:avLst/>
            <a:gdLst/>
            <a:ahLst/>
            <a:cxnLst/>
            <a:rect l="l" t="t" r="r" b="b"/>
            <a:pathLst>
              <a:path w="1726636" h="2349164">
                <a:moveTo>
                  <a:pt x="0" y="0"/>
                </a:moveTo>
                <a:lnTo>
                  <a:pt x="1726636" y="0"/>
                </a:lnTo>
                <a:lnTo>
                  <a:pt x="1726636" y="2349165"/>
                </a:lnTo>
                <a:lnTo>
                  <a:pt x="0" y="2349165"/>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5" name="TextBox 35"/>
          <p:cNvSpPr txBox="1"/>
          <p:nvPr/>
        </p:nvSpPr>
        <p:spPr>
          <a:xfrm>
            <a:off x="5588366" y="8096300"/>
            <a:ext cx="2889295" cy="412115"/>
          </a:xfrm>
          <a:prstGeom prst="rect">
            <a:avLst/>
          </a:prstGeom>
        </p:spPr>
        <p:txBody>
          <a:bodyPr lIns="0" tIns="0" rIns="0" bIns="0" rtlCol="0" anchor="t">
            <a:spAutoFit/>
          </a:bodyPr>
          <a:lstStyle/>
          <a:p>
            <a:pPr marL="0" lvl="0" indent="0" algn="ctr">
              <a:lnSpc>
                <a:spcPts val="3100"/>
              </a:lnSpc>
              <a:spcBef>
                <a:spcPct val="0"/>
              </a:spcBef>
            </a:pPr>
            <a:r>
              <a:rPr lang="en-US" sz="3100" b="1">
                <a:solidFill>
                  <a:srgbClr val="000000"/>
                </a:solidFill>
                <a:latin typeface="Tahoma 1 Bold"/>
                <a:ea typeface="Tahoma 1 Bold"/>
                <a:cs typeface="Tahoma 1 Bold"/>
                <a:sym typeface="Tahoma 1 Bold"/>
              </a:rPr>
              <a:t>Save Money</a:t>
            </a:r>
          </a:p>
        </p:txBody>
      </p:sp>
      <p:sp>
        <p:nvSpPr>
          <p:cNvPr id="36" name="TextBox 36"/>
          <p:cNvSpPr txBox="1"/>
          <p:nvPr/>
        </p:nvSpPr>
        <p:spPr>
          <a:xfrm>
            <a:off x="10147941" y="8096300"/>
            <a:ext cx="2142083" cy="412115"/>
          </a:xfrm>
          <a:prstGeom prst="rect">
            <a:avLst/>
          </a:prstGeom>
        </p:spPr>
        <p:txBody>
          <a:bodyPr lIns="0" tIns="0" rIns="0" bIns="0" rtlCol="0" anchor="t">
            <a:spAutoFit/>
          </a:bodyPr>
          <a:lstStyle/>
          <a:p>
            <a:pPr marL="0" lvl="0" indent="0" algn="ctr">
              <a:lnSpc>
                <a:spcPts val="3100"/>
              </a:lnSpc>
              <a:spcBef>
                <a:spcPct val="0"/>
              </a:spcBef>
            </a:pPr>
            <a:r>
              <a:rPr lang="en-US" sz="3100" b="1">
                <a:solidFill>
                  <a:srgbClr val="000000"/>
                </a:solidFill>
                <a:latin typeface="Tahoma 1 Bold"/>
                <a:ea typeface="Tahoma 1 Bold"/>
                <a:cs typeface="Tahoma 1 Bold"/>
                <a:sym typeface="Tahoma 1 Bold"/>
              </a:rPr>
              <a:t>Help Life</a:t>
            </a:r>
          </a:p>
        </p:txBody>
      </p:sp>
      <p:sp>
        <p:nvSpPr>
          <p:cNvPr id="37" name="TextBox 37"/>
          <p:cNvSpPr txBox="1"/>
          <p:nvPr/>
        </p:nvSpPr>
        <p:spPr>
          <a:xfrm>
            <a:off x="1776002" y="8096300"/>
            <a:ext cx="2142083" cy="802640"/>
          </a:xfrm>
          <a:prstGeom prst="rect">
            <a:avLst/>
          </a:prstGeom>
        </p:spPr>
        <p:txBody>
          <a:bodyPr lIns="0" tIns="0" rIns="0" bIns="0" rtlCol="0" anchor="t">
            <a:spAutoFit/>
          </a:bodyPr>
          <a:lstStyle/>
          <a:p>
            <a:pPr marL="0" lvl="0" indent="0" algn="ctr">
              <a:lnSpc>
                <a:spcPts val="3100"/>
              </a:lnSpc>
              <a:spcBef>
                <a:spcPct val="0"/>
              </a:spcBef>
            </a:pPr>
            <a:r>
              <a:rPr lang="en-US" sz="3100" b="1" u="none" strike="noStrike">
                <a:solidFill>
                  <a:srgbClr val="000000"/>
                </a:solidFill>
                <a:latin typeface="Tahoma 1 Bold"/>
                <a:ea typeface="Tahoma 1 Bold"/>
                <a:cs typeface="Tahoma 1 Bold"/>
                <a:sym typeface="Tahoma 1 Bold"/>
              </a:rPr>
              <a:t>Limited Supply</a:t>
            </a:r>
          </a:p>
        </p:txBody>
      </p:sp>
      <p:sp>
        <p:nvSpPr>
          <p:cNvPr id="38" name="TextBox 38"/>
          <p:cNvSpPr txBox="1"/>
          <p:nvPr/>
        </p:nvSpPr>
        <p:spPr>
          <a:xfrm>
            <a:off x="13808531" y="8096300"/>
            <a:ext cx="3211892" cy="802640"/>
          </a:xfrm>
          <a:prstGeom prst="rect">
            <a:avLst/>
          </a:prstGeom>
        </p:spPr>
        <p:txBody>
          <a:bodyPr lIns="0" tIns="0" rIns="0" bIns="0" rtlCol="0" anchor="t">
            <a:spAutoFit/>
          </a:bodyPr>
          <a:lstStyle/>
          <a:p>
            <a:pPr algn="ctr">
              <a:lnSpc>
                <a:spcPts val="3100"/>
              </a:lnSpc>
            </a:pPr>
            <a:r>
              <a:rPr lang="en-US" sz="3100" b="1">
                <a:solidFill>
                  <a:srgbClr val="000000"/>
                </a:solidFill>
                <a:latin typeface="Tahoma 1 Bold"/>
                <a:ea typeface="Tahoma 1 Bold"/>
                <a:cs typeface="Tahoma 1 Bold"/>
                <a:sym typeface="Tahoma 1 Bold"/>
              </a:rPr>
              <a:t>Protect for Tomorrow</a:t>
            </a:r>
          </a:p>
        </p:txBody>
      </p:sp>
      <p:grpSp>
        <p:nvGrpSpPr>
          <p:cNvPr id="39" name="Group 39"/>
          <p:cNvGrpSpPr/>
          <p:nvPr/>
        </p:nvGrpSpPr>
        <p:grpSpPr>
          <a:xfrm>
            <a:off x="-642705" y="-189787"/>
            <a:ext cx="23493646" cy="3657600"/>
            <a:chOff x="0" y="0"/>
            <a:chExt cx="6187627" cy="963319"/>
          </a:xfrm>
        </p:grpSpPr>
        <p:sp>
          <p:nvSpPr>
            <p:cNvPr id="40" name="Freeform 40"/>
            <p:cNvSpPr/>
            <p:nvPr/>
          </p:nvSpPr>
          <p:spPr>
            <a:xfrm>
              <a:off x="0" y="0"/>
              <a:ext cx="6187627" cy="963319"/>
            </a:xfrm>
            <a:custGeom>
              <a:avLst/>
              <a:gdLst/>
              <a:ahLst/>
              <a:cxnLst/>
              <a:rect l="l" t="t" r="r" b="b"/>
              <a:pathLst>
                <a:path w="6187627" h="963319">
                  <a:moveTo>
                    <a:pt x="0" y="0"/>
                  </a:moveTo>
                  <a:lnTo>
                    <a:pt x="6187627" y="0"/>
                  </a:lnTo>
                  <a:lnTo>
                    <a:pt x="6187627" y="963319"/>
                  </a:lnTo>
                  <a:lnTo>
                    <a:pt x="0" y="963319"/>
                  </a:lnTo>
                  <a:close/>
                </a:path>
              </a:pathLst>
            </a:custGeom>
            <a:solidFill>
              <a:srgbClr val="0076BF"/>
            </a:solidFill>
          </p:spPr>
          <p:txBody>
            <a:bodyPr/>
            <a:lstStyle/>
            <a:p>
              <a:endParaRPr lang="en-IE"/>
            </a:p>
          </p:txBody>
        </p:sp>
        <p:sp>
          <p:nvSpPr>
            <p:cNvPr id="41" name="TextBox 41"/>
            <p:cNvSpPr txBox="1"/>
            <p:nvPr/>
          </p:nvSpPr>
          <p:spPr>
            <a:xfrm>
              <a:off x="0" y="57150"/>
              <a:ext cx="6187627" cy="906169"/>
            </a:xfrm>
            <a:prstGeom prst="rect">
              <a:avLst/>
            </a:prstGeom>
          </p:spPr>
          <p:txBody>
            <a:bodyPr lIns="50800" tIns="50800" rIns="50800" bIns="50800" rtlCol="0" anchor="ctr"/>
            <a:lstStyle/>
            <a:p>
              <a:pPr algn="ctr">
                <a:lnSpc>
                  <a:spcPts val="1840"/>
                </a:lnSpc>
              </a:pPr>
              <a:endParaRPr/>
            </a:p>
          </p:txBody>
        </p:sp>
      </p:grpSp>
      <p:grpSp>
        <p:nvGrpSpPr>
          <p:cNvPr id="42" name="Group 42"/>
          <p:cNvGrpSpPr/>
          <p:nvPr/>
        </p:nvGrpSpPr>
        <p:grpSpPr>
          <a:xfrm>
            <a:off x="7339746" y="2508513"/>
            <a:ext cx="3608507" cy="1918602"/>
            <a:chOff x="0" y="0"/>
            <a:chExt cx="950389" cy="505311"/>
          </a:xfrm>
        </p:grpSpPr>
        <p:sp>
          <p:nvSpPr>
            <p:cNvPr id="43" name="Freeform 43"/>
            <p:cNvSpPr/>
            <p:nvPr/>
          </p:nvSpPr>
          <p:spPr>
            <a:xfrm>
              <a:off x="0" y="0"/>
              <a:ext cx="950389" cy="505311"/>
            </a:xfrm>
            <a:custGeom>
              <a:avLst/>
              <a:gdLst/>
              <a:ahLst/>
              <a:cxnLst/>
              <a:rect l="l" t="t" r="r" b="b"/>
              <a:pathLst>
                <a:path w="950389" h="505311">
                  <a:moveTo>
                    <a:pt x="475194" y="505311"/>
                  </a:moveTo>
                  <a:lnTo>
                    <a:pt x="950389" y="0"/>
                  </a:lnTo>
                  <a:lnTo>
                    <a:pt x="0" y="0"/>
                  </a:lnTo>
                  <a:lnTo>
                    <a:pt x="475194" y="505311"/>
                  </a:lnTo>
                  <a:close/>
                </a:path>
              </a:pathLst>
            </a:custGeom>
            <a:solidFill>
              <a:srgbClr val="0076BF"/>
            </a:solidFill>
          </p:spPr>
          <p:txBody>
            <a:bodyPr/>
            <a:lstStyle/>
            <a:p>
              <a:endParaRPr lang="en-IE"/>
            </a:p>
          </p:txBody>
        </p:sp>
        <p:sp>
          <p:nvSpPr>
            <p:cNvPr id="44" name="TextBox 44"/>
            <p:cNvSpPr txBox="1"/>
            <p:nvPr/>
          </p:nvSpPr>
          <p:spPr>
            <a:xfrm>
              <a:off x="148498" y="93244"/>
              <a:ext cx="653392" cy="177459"/>
            </a:xfrm>
            <a:prstGeom prst="rect">
              <a:avLst/>
            </a:prstGeom>
          </p:spPr>
          <p:txBody>
            <a:bodyPr lIns="50800" tIns="50800" rIns="50800" bIns="50800" rtlCol="0" anchor="ctr"/>
            <a:lstStyle/>
            <a:p>
              <a:pPr algn="ctr">
                <a:lnSpc>
                  <a:spcPts val="1840"/>
                </a:lnSpc>
              </a:pPr>
              <a:endParaRPr/>
            </a:p>
          </p:txBody>
        </p:sp>
      </p:grpSp>
      <p:sp>
        <p:nvSpPr>
          <p:cNvPr id="45" name="TextBox 45"/>
          <p:cNvSpPr txBox="1"/>
          <p:nvPr/>
        </p:nvSpPr>
        <p:spPr>
          <a:xfrm>
            <a:off x="1028700" y="1124340"/>
            <a:ext cx="10342677"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Why Does it Matter to Conserve Water?</a:t>
            </a:r>
          </a:p>
        </p:txBody>
      </p:sp>
      <p:sp>
        <p:nvSpPr>
          <p:cNvPr id="46" name="TextBox 46"/>
          <p:cNvSpPr txBox="1"/>
          <p:nvPr/>
        </p:nvSpPr>
        <p:spPr>
          <a:xfrm>
            <a:off x="5398500" y="9251365"/>
            <a:ext cx="7491001" cy="440690"/>
          </a:xfrm>
          <a:prstGeom prst="rect">
            <a:avLst/>
          </a:prstGeom>
        </p:spPr>
        <p:txBody>
          <a:bodyPr lIns="0" tIns="0" rIns="0" bIns="0" rtlCol="0" anchor="t">
            <a:spAutoFit/>
          </a:bodyPr>
          <a:lstStyle/>
          <a:p>
            <a:pPr algn="ctr">
              <a:lnSpc>
                <a:spcPts val="3099"/>
              </a:lnSpc>
            </a:pPr>
            <a:r>
              <a:rPr lang="en-US" sz="3099" b="1">
                <a:solidFill>
                  <a:srgbClr val="0077C0"/>
                </a:solidFill>
                <a:latin typeface="Poppins Bold"/>
                <a:ea typeface="Poppins Bold"/>
                <a:cs typeface="Poppins Bold"/>
                <a:sym typeface="Poppins Bold"/>
              </a:rPr>
              <a:t>What else can you think 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76BF"/>
        </a:solidFill>
        <a:effectLst/>
      </p:bgPr>
    </p:bg>
    <p:spTree>
      <p:nvGrpSpPr>
        <p:cNvPr id="1" name=""/>
        <p:cNvGrpSpPr/>
        <p:nvPr/>
      </p:nvGrpSpPr>
      <p:grpSpPr>
        <a:xfrm>
          <a:off x="0" y="0"/>
          <a:ext cx="0" cy="0"/>
          <a:chOff x="0" y="0"/>
          <a:chExt cx="0" cy="0"/>
        </a:xfrm>
      </p:grpSpPr>
      <p:grpSp>
        <p:nvGrpSpPr>
          <p:cNvPr id="2" name="Group 2"/>
          <p:cNvGrpSpPr/>
          <p:nvPr/>
        </p:nvGrpSpPr>
        <p:grpSpPr>
          <a:xfrm>
            <a:off x="6464928" y="308276"/>
            <a:ext cx="11532335" cy="9670448"/>
            <a:chOff x="0" y="0"/>
            <a:chExt cx="15376447" cy="12893931"/>
          </a:xfrm>
        </p:grpSpPr>
        <p:grpSp>
          <p:nvGrpSpPr>
            <p:cNvPr id="3" name="Group 3"/>
            <p:cNvGrpSpPr/>
            <p:nvPr/>
          </p:nvGrpSpPr>
          <p:grpSpPr>
            <a:xfrm>
              <a:off x="412354" y="0"/>
              <a:ext cx="4602801" cy="4584293"/>
              <a:chOff x="0" y="0"/>
              <a:chExt cx="878366" cy="874834"/>
            </a:xfrm>
          </p:grpSpPr>
          <p:sp>
            <p:nvSpPr>
              <p:cNvPr id="4" name="Freeform 4"/>
              <p:cNvSpPr/>
              <p:nvPr/>
            </p:nvSpPr>
            <p:spPr>
              <a:xfrm>
                <a:off x="0" y="0"/>
                <a:ext cx="878366" cy="874834"/>
              </a:xfrm>
              <a:custGeom>
                <a:avLst/>
                <a:gdLst/>
                <a:ahLst/>
                <a:cxnLst/>
                <a:rect l="l" t="t" r="r" b="b"/>
                <a:pathLst>
                  <a:path w="878366" h="874834">
                    <a:moveTo>
                      <a:pt x="58309" y="0"/>
                    </a:moveTo>
                    <a:lnTo>
                      <a:pt x="820056" y="0"/>
                    </a:lnTo>
                    <a:cubicBezTo>
                      <a:pt x="852260" y="0"/>
                      <a:pt x="878366" y="26106"/>
                      <a:pt x="878366" y="58309"/>
                    </a:cubicBezTo>
                    <a:lnTo>
                      <a:pt x="878366" y="816524"/>
                    </a:lnTo>
                    <a:cubicBezTo>
                      <a:pt x="878366" y="848728"/>
                      <a:pt x="852260" y="874834"/>
                      <a:pt x="820056" y="874834"/>
                    </a:cubicBezTo>
                    <a:lnTo>
                      <a:pt x="58309" y="874834"/>
                    </a:lnTo>
                    <a:cubicBezTo>
                      <a:pt x="42845" y="874834"/>
                      <a:pt x="28014" y="868690"/>
                      <a:pt x="17078" y="857755"/>
                    </a:cubicBezTo>
                    <a:cubicBezTo>
                      <a:pt x="6143" y="846820"/>
                      <a:pt x="0" y="831989"/>
                      <a:pt x="0" y="816524"/>
                    </a:cubicBezTo>
                    <a:lnTo>
                      <a:pt x="0" y="58309"/>
                    </a:lnTo>
                    <a:cubicBezTo>
                      <a:pt x="0" y="26106"/>
                      <a:pt x="26106" y="0"/>
                      <a:pt x="58309" y="0"/>
                    </a:cubicBezTo>
                    <a:close/>
                  </a:path>
                </a:pathLst>
              </a:custGeom>
              <a:solidFill>
                <a:srgbClr val="FCFBF9"/>
              </a:solidFill>
              <a:ln w="123825" cap="rnd">
                <a:solidFill>
                  <a:srgbClr val="B5D5F0"/>
                </a:solidFill>
                <a:prstDash val="solid"/>
                <a:round/>
              </a:ln>
            </p:spPr>
            <p:txBody>
              <a:bodyPr/>
              <a:lstStyle/>
              <a:p>
                <a:endParaRPr lang="en-IE"/>
              </a:p>
            </p:txBody>
          </p:sp>
          <p:sp>
            <p:nvSpPr>
              <p:cNvPr id="5" name="TextBox 5"/>
              <p:cNvSpPr txBox="1"/>
              <p:nvPr/>
            </p:nvSpPr>
            <p:spPr>
              <a:xfrm>
                <a:off x="0" y="-9525"/>
                <a:ext cx="878366" cy="884359"/>
              </a:xfrm>
              <a:prstGeom prst="rect">
                <a:avLst/>
              </a:prstGeom>
            </p:spPr>
            <p:txBody>
              <a:bodyPr lIns="75753" tIns="75753" rIns="75753" bIns="75753" rtlCol="0" anchor="ctr"/>
              <a:lstStyle/>
              <a:p>
                <a:pPr algn="ctr">
                  <a:lnSpc>
                    <a:spcPts val="1374"/>
                  </a:lnSpc>
                </a:pPr>
                <a:endParaRPr/>
              </a:p>
            </p:txBody>
          </p:sp>
        </p:grpSp>
        <p:grpSp>
          <p:nvGrpSpPr>
            <p:cNvPr id="6" name="Group 6"/>
            <p:cNvGrpSpPr/>
            <p:nvPr/>
          </p:nvGrpSpPr>
          <p:grpSpPr>
            <a:xfrm>
              <a:off x="11386505" y="8883435"/>
              <a:ext cx="3989941" cy="4010497"/>
              <a:chOff x="0" y="0"/>
              <a:chExt cx="761412" cy="765335"/>
            </a:xfrm>
          </p:grpSpPr>
          <p:sp>
            <p:nvSpPr>
              <p:cNvPr id="7" name="Freeform 7"/>
              <p:cNvSpPr/>
              <p:nvPr/>
            </p:nvSpPr>
            <p:spPr>
              <a:xfrm>
                <a:off x="0" y="0"/>
                <a:ext cx="761412" cy="765335"/>
              </a:xfrm>
              <a:custGeom>
                <a:avLst/>
                <a:gdLst/>
                <a:ahLst/>
                <a:cxnLst/>
                <a:rect l="l" t="t" r="r" b="b"/>
                <a:pathLst>
                  <a:path w="761412" h="765335">
                    <a:moveTo>
                      <a:pt x="67266" y="0"/>
                    </a:moveTo>
                    <a:lnTo>
                      <a:pt x="694146" y="0"/>
                    </a:lnTo>
                    <a:cubicBezTo>
                      <a:pt x="731296" y="0"/>
                      <a:pt x="761412" y="30116"/>
                      <a:pt x="761412" y="67266"/>
                    </a:cubicBezTo>
                    <a:lnTo>
                      <a:pt x="761412" y="698069"/>
                    </a:lnTo>
                    <a:cubicBezTo>
                      <a:pt x="761412" y="715909"/>
                      <a:pt x="754325" y="733018"/>
                      <a:pt x="741710" y="745633"/>
                    </a:cubicBezTo>
                    <a:cubicBezTo>
                      <a:pt x="729095" y="758248"/>
                      <a:pt x="711986" y="765335"/>
                      <a:pt x="694146" y="765335"/>
                    </a:cubicBezTo>
                    <a:lnTo>
                      <a:pt x="67266" y="765335"/>
                    </a:lnTo>
                    <a:cubicBezTo>
                      <a:pt x="49426" y="765335"/>
                      <a:pt x="32316" y="758248"/>
                      <a:pt x="19702" y="745633"/>
                    </a:cubicBezTo>
                    <a:cubicBezTo>
                      <a:pt x="7087" y="733018"/>
                      <a:pt x="0" y="715909"/>
                      <a:pt x="0" y="698069"/>
                    </a:cubicBezTo>
                    <a:lnTo>
                      <a:pt x="0" y="67266"/>
                    </a:lnTo>
                    <a:cubicBezTo>
                      <a:pt x="0" y="49426"/>
                      <a:pt x="7087" y="32316"/>
                      <a:pt x="19702" y="19702"/>
                    </a:cubicBezTo>
                    <a:cubicBezTo>
                      <a:pt x="32316" y="7087"/>
                      <a:pt x="49426" y="0"/>
                      <a:pt x="67266" y="0"/>
                    </a:cubicBezTo>
                    <a:close/>
                  </a:path>
                </a:pathLst>
              </a:custGeom>
              <a:solidFill>
                <a:srgbClr val="FCFBF9"/>
              </a:solidFill>
              <a:ln w="123825" cap="rnd">
                <a:solidFill>
                  <a:srgbClr val="B5D5F0"/>
                </a:solidFill>
                <a:prstDash val="solid"/>
                <a:round/>
              </a:ln>
            </p:spPr>
            <p:txBody>
              <a:bodyPr/>
              <a:lstStyle/>
              <a:p>
                <a:endParaRPr lang="en-IE"/>
              </a:p>
            </p:txBody>
          </p:sp>
          <p:sp>
            <p:nvSpPr>
              <p:cNvPr id="8" name="TextBox 8"/>
              <p:cNvSpPr txBox="1"/>
              <p:nvPr/>
            </p:nvSpPr>
            <p:spPr>
              <a:xfrm>
                <a:off x="0" y="-9525"/>
                <a:ext cx="761412" cy="774860"/>
              </a:xfrm>
              <a:prstGeom prst="rect">
                <a:avLst/>
              </a:prstGeom>
            </p:spPr>
            <p:txBody>
              <a:bodyPr lIns="75753" tIns="75753" rIns="75753" bIns="75753" rtlCol="0" anchor="ctr"/>
              <a:lstStyle/>
              <a:p>
                <a:pPr algn="ctr">
                  <a:lnSpc>
                    <a:spcPts val="1374"/>
                  </a:lnSpc>
                </a:pPr>
                <a:endParaRPr/>
              </a:p>
            </p:txBody>
          </p:sp>
        </p:grpSp>
        <p:sp>
          <p:nvSpPr>
            <p:cNvPr id="9" name="Freeform 9"/>
            <p:cNvSpPr/>
            <p:nvPr/>
          </p:nvSpPr>
          <p:spPr>
            <a:xfrm>
              <a:off x="11642091" y="9243896"/>
              <a:ext cx="2614516" cy="1949003"/>
            </a:xfrm>
            <a:custGeom>
              <a:avLst/>
              <a:gdLst/>
              <a:ahLst/>
              <a:cxnLst/>
              <a:rect l="l" t="t" r="r" b="b"/>
              <a:pathLst>
                <a:path w="2614516" h="1949003">
                  <a:moveTo>
                    <a:pt x="0" y="0"/>
                  </a:moveTo>
                  <a:lnTo>
                    <a:pt x="2614517" y="0"/>
                  </a:lnTo>
                  <a:lnTo>
                    <a:pt x="2614517" y="1949003"/>
                  </a:lnTo>
                  <a:lnTo>
                    <a:pt x="0" y="194900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 name="Freeform 10"/>
            <p:cNvSpPr/>
            <p:nvPr/>
          </p:nvSpPr>
          <p:spPr>
            <a:xfrm>
              <a:off x="11995555" y="11324362"/>
              <a:ext cx="1082676" cy="1209109"/>
            </a:xfrm>
            <a:custGeom>
              <a:avLst/>
              <a:gdLst/>
              <a:ahLst/>
              <a:cxnLst/>
              <a:rect l="l" t="t" r="r" b="b"/>
              <a:pathLst>
                <a:path w="1082676" h="1209109">
                  <a:moveTo>
                    <a:pt x="0" y="0"/>
                  </a:moveTo>
                  <a:lnTo>
                    <a:pt x="1082676" y="0"/>
                  </a:lnTo>
                  <a:lnTo>
                    <a:pt x="1082676" y="1209108"/>
                  </a:lnTo>
                  <a:lnTo>
                    <a:pt x="0" y="1209108"/>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1" name="TextBox 11"/>
            <p:cNvSpPr txBox="1"/>
            <p:nvPr/>
          </p:nvSpPr>
          <p:spPr>
            <a:xfrm>
              <a:off x="13392354" y="11532590"/>
              <a:ext cx="1728507"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Harvest rainwater.</a:t>
              </a:r>
            </a:p>
          </p:txBody>
        </p:sp>
        <p:grpSp>
          <p:nvGrpSpPr>
            <p:cNvPr id="12" name="Group 12"/>
            <p:cNvGrpSpPr/>
            <p:nvPr/>
          </p:nvGrpSpPr>
          <p:grpSpPr>
            <a:xfrm>
              <a:off x="0" y="4933419"/>
              <a:ext cx="5152028" cy="2598319"/>
              <a:chOff x="0" y="0"/>
              <a:chExt cx="983176" cy="495845"/>
            </a:xfrm>
          </p:grpSpPr>
          <p:sp>
            <p:nvSpPr>
              <p:cNvPr id="13" name="Freeform 13"/>
              <p:cNvSpPr/>
              <p:nvPr/>
            </p:nvSpPr>
            <p:spPr>
              <a:xfrm>
                <a:off x="0" y="0"/>
                <a:ext cx="983176" cy="495845"/>
              </a:xfrm>
              <a:custGeom>
                <a:avLst/>
                <a:gdLst/>
                <a:ahLst/>
                <a:cxnLst/>
                <a:rect l="l" t="t" r="r" b="b"/>
                <a:pathLst>
                  <a:path w="983176" h="495845">
                    <a:moveTo>
                      <a:pt x="52093" y="0"/>
                    </a:moveTo>
                    <a:lnTo>
                      <a:pt x="931083" y="0"/>
                    </a:lnTo>
                    <a:cubicBezTo>
                      <a:pt x="944899" y="0"/>
                      <a:pt x="958149" y="5488"/>
                      <a:pt x="967918" y="15258"/>
                    </a:cubicBezTo>
                    <a:cubicBezTo>
                      <a:pt x="977688" y="25027"/>
                      <a:pt x="983176" y="38277"/>
                      <a:pt x="983176" y="52093"/>
                    </a:cubicBezTo>
                    <a:lnTo>
                      <a:pt x="983176" y="443751"/>
                    </a:lnTo>
                    <a:cubicBezTo>
                      <a:pt x="983176" y="457567"/>
                      <a:pt x="977688" y="470817"/>
                      <a:pt x="967918" y="480587"/>
                    </a:cubicBezTo>
                    <a:cubicBezTo>
                      <a:pt x="958149" y="490356"/>
                      <a:pt x="944899" y="495845"/>
                      <a:pt x="931083" y="495845"/>
                    </a:cubicBezTo>
                    <a:lnTo>
                      <a:pt x="52093" y="495845"/>
                    </a:lnTo>
                    <a:cubicBezTo>
                      <a:pt x="38277" y="495845"/>
                      <a:pt x="25027" y="490356"/>
                      <a:pt x="15258" y="480587"/>
                    </a:cubicBezTo>
                    <a:cubicBezTo>
                      <a:pt x="5488" y="470817"/>
                      <a:pt x="0" y="457567"/>
                      <a:pt x="0" y="443751"/>
                    </a:cubicBezTo>
                    <a:lnTo>
                      <a:pt x="0" y="52093"/>
                    </a:lnTo>
                    <a:cubicBezTo>
                      <a:pt x="0" y="38277"/>
                      <a:pt x="5488" y="25027"/>
                      <a:pt x="15258" y="15258"/>
                    </a:cubicBezTo>
                    <a:cubicBezTo>
                      <a:pt x="25027" y="5488"/>
                      <a:pt x="38277" y="0"/>
                      <a:pt x="52093" y="0"/>
                    </a:cubicBezTo>
                    <a:close/>
                  </a:path>
                </a:pathLst>
              </a:custGeom>
              <a:solidFill>
                <a:srgbClr val="FCFBF9"/>
              </a:solidFill>
              <a:ln w="123825" cap="rnd">
                <a:solidFill>
                  <a:srgbClr val="B5D5F0"/>
                </a:solidFill>
                <a:prstDash val="solid"/>
                <a:round/>
              </a:ln>
            </p:spPr>
            <p:txBody>
              <a:bodyPr/>
              <a:lstStyle/>
              <a:p>
                <a:endParaRPr lang="en-IE"/>
              </a:p>
            </p:txBody>
          </p:sp>
          <p:sp>
            <p:nvSpPr>
              <p:cNvPr id="14" name="TextBox 14"/>
              <p:cNvSpPr txBox="1"/>
              <p:nvPr/>
            </p:nvSpPr>
            <p:spPr>
              <a:xfrm>
                <a:off x="0" y="-9525"/>
                <a:ext cx="983176" cy="505370"/>
              </a:xfrm>
              <a:prstGeom prst="rect">
                <a:avLst/>
              </a:prstGeom>
            </p:spPr>
            <p:txBody>
              <a:bodyPr lIns="52500" tIns="52500" rIns="52500" bIns="52500" rtlCol="0" anchor="ctr"/>
              <a:lstStyle/>
              <a:p>
                <a:pPr algn="ctr">
                  <a:lnSpc>
                    <a:spcPts val="1374"/>
                  </a:lnSpc>
                </a:pPr>
                <a:endParaRPr/>
              </a:p>
            </p:txBody>
          </p:sp>
        </p:grpSp>
        <p:sp>
          <p:nvSpPr>
            <p:cNvPr id="15" name="Freeform 15"/>
            <p:cNvSpPr/>
            <p:nvPr/>
          </p:nvSpPr>
          <p:spPr>
            <a:xfrm>
              <a:off x="3088872" y="5183880"/>
              <a:ext cx="1647410" cy="2097397"/>
            </a:xfrm>
            <a:custGeom>
              <a:avLst/>
              <a:gdLst/>
              <a:ahLst/>
              <a:cxnLst/>
              <a:rect l="l" t="t" r="r" b="b"/>
              <a:pathLst>
                <a:path w="1647410" h="2097397">
                  <a:moveTo>
                    <a:pt x="0" y="0"/>
                  </a:moveTo>
                  <a:lnTo>
                    <a:pt x="1647410" y="0"/>
                  </a:lnTo>
                  <a:lnTo>
                    <a:pt x="1647410" y="2097397"/>
                  </a:lnTo>
                  <a:lnTo>
                    <a:pt x="0" y="209739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16" name="TextBox 16"/>
            <p:cNvSpPr txBox="1"/>
            <p:nvPr/>
          </p:nvSpPr>
          <p:spPr>
            <a:xfrm>
              <a:off x="352567" y="5556327"/>
              <a:ext cx="2644679" cy="1427907"/>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Turn off the tap—avoid wasting running water when possible.</a:t>
              </a:r>
            </a:p>
          </p:txBody>
        </p:sp>
        <p:grpSp>
          <p:nvGrpSpPr>
            <p:cNvPr id="17" name="Group 17"/>
            <p:cNvGrpSpPr/>
            <p:nvPr/>
          </p:nvGrpSpPr>
          <p:grpSpPr>
            <a:xfrm>
              <a:off x="0" y="7967242"/>
              <a:ext cx="4736282" cy="4417949"/>
              <a:chOff x="0" y="0"/>
              <a:chExt cx="903838" cy="843090"/>
            </a:xfrm>
          </p:grpSpPr>
          <p:sp>
            <p:nvSpPr>
              <p:cNvPr id="18" name="Freeform 18"/>
              <p:cNvSpPr/>
              <p:nvPr/>
            </p:nvSpPr>
            <p:spPr>
              <a:xfrm>
                <a:off x="0" y="0"/>
                <a:ext cx="903838" cy="843090"/>
              </a:xfrm>
              <a:custGeom>
                <a:avLst/>
                <a:gdLst/>
                <a:ahLst/>
                <a:cxnLst/>
                <a:rect l="l" t="t" r="r" b="b"/>
                <a:pathLst>
                  <a:path w="903838" h="843090">
                    <a:moveTo>
                      <a:pt x="56666" y="0"/>
                    </a:moveTo>
                    <a:lnTo>
                      <a:pt x="847172" y="0"/>
                    </a:lnTo>
                    <a:cubicBezTo>
                      <a:pt x="878468" y="0"/>
                      <a:pt x="903838" y="25370"/>
                      <a:pt x="903838" y="56666"/>
                    </a:cubicBezTo>
                    <a:lnTo>
                      <a:pt x="903838" y="786424"/>
                    </a:lnTo>
                    <a:cubicBezTo>
                      <a:pt x="903838" y="817720"/>
                      <a:pt x="878468" y="843090"/>
                      <a:pt x="847172" y="843090"/>
                    </a:cubicBezTo>
                    <a:lnTo>
                      <a:pt x="56666" y="843090"/>
                    </a:lnTo>
                    <a:cubicBezTo>
                      <a:pt x="25370" y="843090"/>
                      <a:pt x="0" y="817720"/>
                      <a:pt x="0" y="786424"/>
                    </a:cubicBezTo>
                    <a:lnTo>
                      <a:pt x="0" y="56666"/>
                    </a:lnTo>
                    <a:cubicBezTo>
                      <a:pt x="0" y="25370"/>
                      <a:pt x="25370" y="0"/>
                      <a:pt x="56666" y="0"/>
                    </a:cubicBezTo>
                    <a:close/>
                  </a:path>
                </a:pathLst>
              </a:custGeom>
              <a:solidFill>
                <a:srgbClr val="FCFBF9"/>
              </a:solidFill>
              <a:ln w="123825" cap="rnd">
                <a:solidFill>
                  <a:srgbClr val="B5D5F0"/>
                </a:solidFill>
                <a:prstDash val="solid"/>
                <a:round/>
              </a:ln>
            </p:spPr>
            <p:txBody>
              <a:bodyPr/>
              <a:lstStyle/>
              <a:p>
                <a:endParaRPr lang="en-IE"/>
              </a:p>
            </p:txBody>
          </p:sp>
          <p:sp>
            <p:nvSpPr>
              <p:cNvPr id="19" name="TextBox 19"/>
              <p:cNvSpPr txBox="1"/>
              <p:nvPr/>
            </p:nvSpPr>
            <p:spPr>
              <a:xfrm>
                <a:off x="0" y="-9525"/>
                <a:ext cx="903838" cy="852615"/>
              </a:xfrm>
              <a:prstGeom prst="rect">
                <a:avLst/>
              </a:prstGeom>
            </p:spPr>
            <p:txBody>
              <a:bodyPr lIns="75753" tIns="75753" rIns="75753" bIns="75753" rtlCol="0" anchor="ctr"/>
              <a:lstStyle/>
              <a:p>
                <a:pPr algn="ctr">
                  <a:lnSpc>
                    <a:spcPts val="1374"/>
                  </a:lnSpc>
                </a:pPr>
                <a:endParaRPr/>
              </a:p>
            </p:txBody>
          </p:sp>
        </p:grpSp>
        <p:sp>
          <p:nvSpPr>
            <p:cNvPr id="20" name="Freeform 20"/>
            <p:cNvSpPr/>
            <p:nvPr/>
          </p:nvSpPr>
          <p:spPr>
            <a:xfrm>
              <a:off x="284325" y="8374694"/>
              <a:ext cx="3553503" cy="3603044"/>
            </a:xfrm>
            <a:custGeom>
              <a:avLst/>
              <a:gdLst/>
              <a:ahLst/>
              <a:cxnLst/>
              <a:rect l="l" t="t" r="r" b="b"/>
              <a:pathLst>
                <a:path w="3553503" h="3603044">
                  <a:moveTo>
                    <a:pt x="0" y="0"/>
                  </a:moveTo>
                  <a:lnTo>
                    <a:pt x="3553502" y="0"/>
                  </a:lnTo>
                  <a:lnTo>
                    <a:pt x="3553502" y="3603045"/>
                  </a:lnTo>
                  <a:lnTo>
                    <a:pt x="0" y="3603045"/>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1" name="TextBox 21"/>
            <p:cNvSpPr txBox="1"/>
            <p:nvPr/>
          </p:nvSpPr>
          <p:spPr>
            <a:xfrm>
              <a:off x="1890779" y="10432409"/>
              <a:ext cx="2561178" cy="1427907"/>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Water your plants during the coolest part of the day.</a:t>
              </a:r>
            </a:p>
          </p:txBody>
        </p:sp>
        <p:grpSp>
          <p:nvGrpSpPr>
            <p:cNvPr id="22" name="Group 22"/>
            <p:cNvGrpSpPr/>
            <p:nvPr/>
          </p:nvGrpSpPr>
          <p:grpSpPr>
            <a:xfrm>
              <a:off x="12168765" y="4584293"/>
              <a:ext cx="3207682" cy="3914315"/>
              <a:chOff x="0" y="0"/>
              <a:chExt cx="612131" cy="746980"/>
            </a:xfrm>
          </p:grpSpPr>
          <p:sp>
            <p:nvSpPr>
              <p:cNvPr id="23" name="Freeform 23"/>
              <p:cNvSpPr/>
              <p:nvPr/>
            </p:nvSpPr>
            <p:spPr>
              <a:xfrm>
                <a:off x="0" y="0"/>
                <a:ext cx="612131" cy="746980"/>
              </a:xfrm>
              <a:custGeom>
                <a:avLst/>
                <a:gdLst/>
                <a:ahLst/>
                <a:cxnLst/>
                <a:rect l="l" t="t" r="r" b="b"/>
                <a:pathLst>
                  <a:path w="612131" h="746980">
                    <a:moveTo>
                      <a:pt x="83670" y="0"/>
                    </a:moveTo>
                    <a:lnTo>
                      <a:pt x="528461" y="0"/>
                    </a:lnTo>
                    <a:cubicBezTo>
                      <a:pt x="550652" y="0"/>
                      <a:pt x="571934" y="8815"/>
                      <a:pt x="587625" y="24506"/>
                    </a:cubicBezTo>
                    <a:cubicBezTo>
                      <a:pt x="603316" y="40198"/>
                      <a:pt x="612131" y="61479"/>
                      <a:pt x="612131" y="83670"/>
                    </a:cubicBezTo>
                    <a:lnTo>
                      <a:pt x="612131" y="663310"/>
                    </a:lnTo>
                    <a:cubicBezTo>
                      <a:pt x="612131" y="685501"/>
                      <a:pt x="603316" y="706782"/>
                      <a:pt x="587625" y="722474"/>
                    </a:cubicBezTo>
                    <a:cubicBezTo>
                      <a:pt x="571934" y="738165"/>
                      <a:pt x="550652" y="746980"/>
                      <a:pt x="528461" y="746980"/>
                    </a:cubicBezTo>
                    <a:lnTo>
                      <a:pt x="83670" y="746980"/>
                    </a:lnTo>
                    <a:cubicBezTo>
                      <a:pt x="61479" y="746980"/>
                      <a:pt x="40198" y="738165"/>
                      <a:pt x="24506" y="722474"/>
                    </a:cubicBezTo>
                    <a:cubicBezTo>
                      <a:pt x="8815" y="706782"/>
                      <a:pt x="0" y="685501"/>
                      <a:pt x="0" y="663310"/>
                    </a:cubicBezTo>
                    <a:lnTo>
                      <a:pt x="0" y="83670"/>
                    </a:lnTo>
                    <a:cubicBezTo>
                      <a:pt x="0" y="61479"/>
                      <a:pt x="8815" y="40198"/>
                      <a:pt x="24506" y="24506"/>
                    </a:cubicBezTo>
                    <a:cubicBezTo>
                      <a:pt x="40198" y="8815"/>
                      <a:pt x="61479" y="0"/>
                      <a:pt x="83670" y="0"/>
                    </a:cubicBezTo>
                    <a:close/>
                  </a:path>
                </a:pathLst>
              </a:custGeom>
              <a:solidFill>
                <a:srgbClr val="FCFBF9"/>
              </a:solidFill>
              <a:ln w="123825" cap="rnd">
                <a:solidFill>
                  <a:srgbClr val="B5D5F0"/>
                </a:solidFill>
                <a:prstDash val="solid"/>
                <a:round/>
              </a:ln>
            </p:spPr>
            <p:txBody>
              <a:bodyPr/>
              <a:lstStyle/>
              <a:p>
                <a:endParaRPr lang="en-IE"/>
              </a:p>
            </p:txBody>
          </p:sp>
          <p:sp>
            <p:nvSpPr>
              <p:cNvPr id="24" name="TextBox 24"/>
              <p:cNvSpPr txBox="1"/>
              <p:nvPr/>
            </p:nvSpPr>
            <p:spPr>
              <a:xfrm>
                <a:off x="0" y="-9525"/>
                <a:ext cx="612131" cy="756505"/>
              </a:xfrm>
              <a:prstGeom prst="rect">
                <a:avLst/>
              </a:prstGeom>
            </p:spPr>
            <p:txBody>
              <a:bodyPr lIns="75753" tIns="75753" rIns="75753" bIns="75753" rtlCol="0" anchor="ctr"/>
              <a:lstStyle/>
              <a:p>
                <a:pPr algn="ctr">
                  <a:lnSpc>
                    <a:spcPts val="1374"/>
                  </a:lnSpc>
                </a:pPr>
                <a:endParaRPr/>
              </a:p>
            </p:txBody>
          </p:sp>
        </p:grpSp>
        <p:sp>
          <p:nvSpPr>
            <p:cNvPr id="25" name="Freeform 25"/>
            <p:cNvSpPr/>
            <p:nvPr/>
          </p:nvSpPr>
          <p:spPr>
            <a:xfrm>
              <a:off x="12660069" y="4925706"/>
              <a:ext cx="2044724" cy="2299792"/>
            </a:xfrm>
            <a:custGeom>
              <a:avLst/>
              <a:gdLst/>
              <a:ahLst/>
              <a:cxnLst/>
              <a:rect l="l" t="t" r="r" b="b"/>
              <a:pathLst>
                <a:path w="2044724" h="2299792">
                  <a:moveTo>
                    <a:pt x="0" y="0"/>
                  </a:moveTo>
                  <a:lnTo>
                    <a:pt x="2044724" y="0"/>
                  </a:lnTo>
                  <a:lnTo>
                    <a:pt x="2044724" y="2299792"/>
                  </a:lnTo>
                  <a:lnTo>
                    <a:pt x="0" y="229979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26" name="TextBox 26"/>
            <p:cNvSpPr txBox="1"/>
            <p:nvPr/>
          </p:nvSpPr>
          <p:spPr>
            <a:xfrm>
              <a:off x="12300311" y="7428698"/>
              <a:ext cx="2944590"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Switch to a water efficient toilet.</a:t>
              </a:r>
            </a:p>
          </p:txBody>
        </p:sp>
        <p:grpSp>
          <p:nvGrpSpPr>
            <p:cNvPr id="27" name="Group 27"/>
            <p:cNvGrpSpPr/>
            <p:nvPr/>
          </p:nvGrpSpPr>
          <p:grpSpPr>
            <a:xfrm>
              <a:off x="12238722" y="0"/>
              <a:ext cx="3067768" cy="4206672"/>
              <a:chOff x="0" y="0"/>
              <a:chExt cx="585431" cy="802771"/>
            </a:xfrm>
          </p:grpSpPr>
          <p:sp>
            <p:nvSpPr>
              <p:cNvPr id="28" name="Freeform 28"/>
              <p:cNvSpPr/>
              <p:nvPr/>
            </p:nvSpPr>
            <p:spPr>
              <a:xfrm>
                <a:off x="0" y="0"/>
                <a:ext cx="585431" cy="802771"/>
              </a:xfrm>
              <a:custGeom>
                <a:avLst/>
                <a:gdLst/>
                <a:ahLst/>
                <a:cxnLst/>
                <a:rect l="l" t="t" r="r" b="b"/>
                <a:pathLst>
                  <a:path w="585431" h="802771">
                    <a:moveTo>
                      <a:pt x="87486" y="0"/>
                    </a:moveTo>
                    <a:lnTo>
                      <a:pt x="497945" y="0"/>
                    </a:lnTo>
                    <a:cubicBezTo>
                      <a:pt x="521148" y="0"/>
                      <a:pt x="543400" y="9217"/>
                      <a:pt x="559807" y="25624"/>
                    </a:cubicBezTo>
                    <a:cubicBezTo>
                      <a:pt x="576214" y="42031"/>
                      <a:pt x="585431" y="64283"/>
                      <a:pt x="585431" y="87486"/>
                    </a:cubicBezTo>
                    <a:lnTo>
                      <a:pt x="585431" y="715285"/>
                    </a:lnTo>
                    <a:cubicBezTo>
                      <a:pt x="585431" y="738488"/>
                      <a:pt x="576214" y="760740"/>
                      <a:pt x="559807" y="777147"/>
                    </a:cubicBezTo>
                    <a:cubicBezTo>
                      <a:pt x="543400" y="793554"/>
                      <a:pt x="521148" y="802771"/>
                      <a:pt x="497945" y="802771"/>
                    </a:cubicBezTo>
                    <a:lnTo>
                      <a:pt x="87486" y="802771"/>
                    </a:lnTo>
                    <a:cubicBezTo>
                      <a:pt x="64283" y="802771"/>
                      <a:pt x="42031" y="793554"/>
                      <a:pt x="25624" y="777147"/>
                    </a:cubicBezTo>
                    <a:cubicBezTo>
                      <a:pt x="9217" y="760740"/>
                      <a:pt x="0" y="738488"/>
                      <a:pt x="0" y="715285"/>
                    </a:cubicBezTo>
                    <a:lnTo>
                      <a:pt x="0" y="87486"/>
                    </a:lnTo>
                    <a:cubicBezTo>
                      <a:pt x="0" y="64283"/>
                      <a:pt x="9217" y="42031"/>
                      <a:pt x="25624" y="25624"/>
                    </a:cubicBezTo>
                    <a:cubicBezTo>
                      <a:pt x="42031" y="9217"/>
                      <a:pt x="64283" y="0"/>
                      <a:pt x="87486" y="0"/>
                    </a:cubicBezTo>
                    <a:close/>
                  </a:path>
                </a:pathLst>
              </a:custGeom>
              <a:solidFill>
                <a:srgbClr val="FCFBF9"/>
              </a:solidFill>
              <a:ln w="123825" cap="rnd">
                <a:solidFill>
                  <a:srgbClr val="B5D5F0"/>
                </a:solidFill>
                <a:prstDash val="solid"/>
                <a:round/>
              </a:ln>
            </p:spPr>
            <p:txBody>
              <a:bodyPr/>
              <a:lstStyle/>
              <a:p>
                <a:endParaRPr lang="en-IE"/>
              </a:p>
            </p:txBody>
          </p:sp>
          <p:sp>
            <p:nvSpPr>
              <p:cNvPr id="29" name="TextBox 29"/>
              <p:cNvSpPr txBox="1"/>
              <p:nvPr/>
            </p:nvSpPr>
            <p:spPr>
              <a:xfrm>
                <a:off x="0" y="-9525"/>
                <a:ext cx="585431" cy="812296"/>
              </a:xfrm>
              <a:prstGeom prst="rect">
                <a:avLst/>
              </a:prstGeom>
            </p:spPr>
            <p:txBody>
              <a:bodyPr lIns="75753" tIns="75753" rIns="75753" bIns="75753" rtlCol="0" anchor="ctr"/>
              <a:lstStyle/>
              <a:p>
                <a:pPr algn="ctr">
                  <a:lnSpc>
                    <a:spcPts val="1374"/>
                  </a:lnSpc>
                </a:pPr>
                <a:endParaRPr/>
              </a:p>
            </p:txBody>
          </p:sp>
        </p:grpSp>
        <p:sp>
          <p:nvSpPr>
            <p:cNvPr id="30" name="Freeform 30"/>
            <p:cNvSpPr/>
            <p:nvPr/>
          </p:nvSpPr>
          <p:spPr>
            <a:xfrm>
              <a:off x="12558518" y="1354275"/>
              <a:ext cx="2428176" cy="2428176"/>
            </a:xfrm>
            <a:custGeom>
              <a:avLst/>
              <a:gdLst/>
              <a:ahLst/>
              <a:cxnLst/>
              <a:rect l="l" t="t" r="r" b="b"/>
              <a:pathLst>
                <a:path w="2428176" h="2428176">
                  <a:moveTo>
                    <a:pt x="0" y="0"/>
                  </a:moveTo>
                  <a:lnTo>
                    <a:pt x="2428176" y="0"/>
                  </a:lnTo>
                  <a:lnTo>
                    <a:pt x="2428176" y="2428176"/>
                  </a:lnTo>
                  <a:lnTo>
                    <a:pt x="0" y="242817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31" name="TextBox 31"/>
            <p:cNvSpPr txBox="1"/>
            <p:nvPr/>
          </p:nvSpPr>
          <p:spPr>
            <a:xfrm>
              <a:off x="12586658" y="457555"/>
              <a:ext cx="2371896"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Wash clothes on full load</a:t>
              </a:r>
            </a:p>
          </p:txBody>
        </p:sp>
        <p:sp>
          <p:nvSpPr>
            <p:cNvPr id="32" name="Freeform 32"/>
            <p:cNvSpPr/>
            <p:nvPr/>
          </p:nvSpPr>
          <p:spPr>
            <a:xfrm>
              <a:off x="787330" y="244533"/>
              <a:ext cx="1273746" cy="3935733"/>
            </a:xfrm>
            <a:custGeom>
              <a:avLst/>
              <a:gdLst/>
              <a:ahLst/>
              <a:cxnLst/>
              <a:rect l="l" t="t" r="r" b="b"/>
              <a:pathLst>
                <a:path w="1273746" h="3935733">
                  <a:moveTo>
                    <a:pt x="0" y="0"/>
                  </a:moveTo>
                  <a:lnTo>
                    <a:pt x="1273746" y="0"/>
                  </a:lnTo>
                  <a:lnTo>
                    <a:pt x="1273746" y="3935733"/>
                  </a:lnTo>
                  <a:lnTo>
                    <a:pt x="0" y="393573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sp>
          <p:nvSpPr>
            <p:cNvPr id="33" name="TextBox 33"/>
            <p:cNvSpPr txBox="1"/>
            <p:nvPr/>
          </p:nvSpPr>
          <p:spPr>
            <a:xfrm>
              <a:off x="1696558" y="1324809"/>
              <a:ext cx="2884726" cy="1427907"/>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Clean driveways and sidewalks with a broom instead of a hose.</a:t>
              </a:r>
            </a:p>
          </p:txBody>
        </p:sp>
        <p:grpSp>
          <p:nvGrpSpPr>
            <p:cNvPr id="34" name="Group 34"/>
            <p:cNvGrpSpPr/>
            <p:nvPr/>
          </p:nvGrpSpPr>
          <p:grpSpPr>
            <a:xfrm>
              <a:off x="8987497" y="0"/>
              <a:ext cx="2725212" cy="3865101"/>
              <a:chOff x="0" y="0"/>
              <a:chExt cx="520060" cy="737588"/>
            </a:xfrm>
          </p:grpSpPr>
          <p:sp>
            <p:nvSpPr>
              <p:cNvPr id="35" name="Freeform 35"/>
              <p:cNvSpPr/>
              <p:nvPr/>
            </p:nvSpPr>
            <p:spPr>
              <a:xfrm>
                <a:off x="0" y="0"/>
                <a:ext cx="520060" cy="737588"/>
              </a:xfrm>
              <a:custGeom>
                <a:avLst/>
                <a:gdLst/>
                <a:ahLst/>
                <a:cxnLst/>
                <a:rect l="l" t="t" r="r" b="b"/>
                <a:pathLst>
                  <a:path w="520060" h="737588">
                    <a:moveTo>
                      <a:pt x="98483" y="0"/>
                    </a:moveTo>
                    <a:lnTo>
                      <a:pt x="421577" y="0"/>
                    </a:lnTo>
                    <a:cubicBezTo>
                      <a:pt x="475968" y="0"/>
                      <a:pt x="520060" y="44092"/>
                      <a:pt x="520060" y="98483"/>
                    </a:cubicBezTo>
                    <a:lnTo>
                      <a:pt x="520060" y="639106"/>
                    </a:lnTo>
                    <a:cubicBezTo>
                      <a:pt x="520060" y="665225"/>
                      <a:pt x="509684" y="690274"/>
                      <a:pt x="491215" y="708743"/>
                    </a:cubicBezTo>
                    <a:cubicBezTo>
                      <a:pt x="472746" y="727213"/>
                      <a:pt x="447696" y="737588"/>
                      <a:pt x="421577" y="737588"/>
                    </a:cubicBezTo>
                    <a:lnTo>
                      <a:pt x="98483" y="737588"/>
                    </a:lnTo>
                    <a:cubicBezTo>
                      <a:pt x="72364" y="737588"/>
                      <a:pt x="47314" y="727213"/>
                      <a:pt x="28845" y="708743"/>
                    </a:cubicBezTo>
                    <a:cubicBezTo>
                      <a:pt x="10376" y="690274"/>
                      <a:pt x="0" y="665225"/>
                      <a:pt x="0" y="639106"/>
                    </a:cubicBezTo>
                    <a:lnTo>
                      <a:pt x="0" y="98483"/>
                    </a:lnTo>
                    <a:cubicBezTo>
                      <a:pt x="0" y="72364"/>
                      <a:pt x="10376" y="47314"/>
                      <a:pt x="28845" y="28845"/>
                    </a:cubicBezTo>
                    <a:cubicBezTo>
                      <a:pt x="47314" y="10376"/>
                      <a:pt x="72364" y="0"/>
                      <a:pt x="98483" y="0"/>
                    </a:cubicBezTo>
                    <a:close/>
                  </a:path>
                </a:pathLst>
              </a:custGeom>
              <a:solidFill>
                <a:srgbClr val="FCFBF9"/>
              </a:solidFill>
              <a:ln w="123825" cap="rnd">
                <a:solidFill>
                  <a:srgbClr val="B5D5F0"/>
                </a:solidFill>
                <a:prstDash val="solid"/>
                <a:round/>
              </a:ln>
            </p:spPr>
            <p:txBody>
              <a:bodyPr/>
              <a:lstStyle/>
              <a:p>
                <a:endParaRPr lang="en-IE"/>
              </a:p>
            </p:txBody>
          </p:sp>
          <p:sp>
            <p:nvSpPr>
              <p:cNvPr id="36" name="TextBox 36"/>
              <p:cNvSpPr txBox="1"/>
              <p:nvPr/>
            </p:nvSpPr>
            <p:spPr>
              <a:xfrm>
                <a:off x="0" y="-9525"/>
                <a:ext cx="520060" cy="747113"/>
              </a:xfrm>
              <a:prstGeom prst="rect">
                <a:avLst/>
              </a:prstGeom>
            </p:spPr>
            <p:txBody>
              <a:bodyPr lIns="75753" tIns="75753" rIns="75753" bIns="75753" rtlCol="0" anchor="ctr"/>
              <a:lstStyle/>
              <a:p>
                <a:pPr algn="ctr">
                  <a:lnSpc>
                    <a:spcPts val="1374"/>
                  </a:lnSpc>
                </a:pPr>
                <a:endParaRPr/>
              </a:p>
            </p:txBody>
          </p:sp>
        </p:grpSp>
        <p:sp>
          <p:nvSpPr>
            <p:cNvPr id="37" name="Freeform 37"/>
            <p:cNvSpPr/>
            <p:nvPr/>
          </p:nvSpPr>
          <p:spPr>
            <a:xfrm>
              <a:off x="9341686" y="1259493"/>
              <a:ext cx="2016832" cy="2297294"/>
            </a:xfrm>
            <a:custGeom>
              <a:avLst/>
              <a:gdLst/>
              <a:ahLst/>
              <a:cxnLst/>
              <a:rect l="l" t="t" r="r" b="b"/>
              <a:pathLst>
                <a:path w="2016832" h="2297294">
                  <a:moveTo>
                    <a:pt x="0" y="0"/>
                  </a:moveTo>
                  <a:lnTo>
                    <a:pt x="2016833" y="0"/>
                  </a:lnTo>
                  <a:lnTo>
                    <a:pt x="2016833" y="2297294"/>
                  </a:lnTo>
                  <a:lnTo>
                    <a:pt x="0" y="2297294"/>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38" name="TextBox 38"/>
            <p:cNvSpPr txBox="1"/>
            <p:nvPr/>
          </p:nvSpPr>
          <p:spPr>
            <a:xfrm>
              <a:off x="9102707" y="282633"/>
              <a:ext cx="2494791"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Repair a leaking pipe.</a:t>
              </a:r>
            </a:p>
          </p:txBody>
        </p:sp>
        <p:grpSp>
          <p:nvGrpSpPr>
            <p:cNvPr id="39" name="Group 39"/>
            <p:cNvGrpSpPr/>
            <p:nvPr/>
          </p:nvGrpSpPr>
          <p:grpSpPr>
            <a:xfrm>
              <a:off x="5546583" y="0"/>
              <a:ext cx="2914901" cy="3548715"/>
              <a:chOff x="0" y="0"/>
              <a:chExt cx="556259" cy="677212"/>
            </a:xfrm>
          </p:grpSpPr>
          <p:sp>
            <p:nvSpPr>
              <p:cNvPr id="40" name="Freeform 40"/>
              <p:cNvSpPr/>
              <p:nvPr/>
            </p:nvSpPr>
            <p:spPr>
              <a:xfrm>
                <a:off x="0" y="0"/>
                <a:ext cx="556259" cy="677212"/>
              </a:xfrm>
              <a:custGeom>
                <a:avLst/>
                <a:gdLst/>
                <a:ahLst/>
                <a:cxnLst/>
                <a:rect l="l" t="t" r="r" b="b"/>
                <a:pathLst>
                  <a:path w="556259" h="677212">
                    <a:moveTo>
                      <a:pt x="92074" y="0"/>
                    </a:moveTo>
                    <a:lnTo>
                      <a:pt x="464185" y="0"/>
                    </a:lnTo>
                    <a:cubicBezTo>
                      <a:pt x="488604" y="0"/>
                      <a:pt x="512024" y="9701"/>
                      <a:pt x="529291" y="26968"/>
                    </a:cubicBezTo>
                    <a:cubicBezTo>
                      <a:pt x="546558" y="44235"/>
                      <a:pt x="556259" y="67654"/>
                      <a:pt x="556259" y="92074"/>
                    </a:cubicBezTo>
                    <a:lnTo>
                      <a:pt x="556259" y="585138"/>
                    </a:lnTo>
                    <a:cubicBezTo>
                      <a:pt x="556259" y="635989"/>
                      <a:pt x="515036" y="677212"/>
                      <a:pt x="464185" y="677212"/>
                    </a:cubicBezTo>
                    <a:lnTo>
                      <a:pt x="92074" y="677212"/>
                    </a:lnTo>
                    <a:cubicBezTo>
                      <a:pt x="67654" y="677212"/>
                      <a:pt x="44235" y="667511"/>
                      <a:pt x="26968" y="650244"/>
                    </a:cubicBezTo>
                    <a:cubicBezTo>
                      <a:pt x="9701" y="632976"/>
                      <a:pt x="0" y="609557"/>
                      <a:pt x="0" y="585138"/>
                    </a:cubicBezTo>
                    <a:lnTo>
                      <a:pt x="0" y="92074"/>
                    </a:lnTo>
                    <a:cubicBezTo>
                      <a:pt x="0" y="67654"/>
                      <a:pt x="9701" y="44235"/>
                      <a:pt x="26968" y="26968"/>
                    </a:cubicBezTo>
                    <a:cubicBezTo>
                      <a:pt x="44235" y="9701"/>
                      <a:pt x="67654" y="0"/>
                      <a:pt x="92074" y="0"/>
                    </a:cubicBezTo>
                    <a:close/>
                  </a:path>
                </a:pathLst>
              </a:custGeom>
              <a:solidFill>
                <a:srgbClr val="FCFBF9"/>
              </a:solidFill>
              <a:ln w="123825" cap="rnd">
                <a:solidFill>
                  <a:srgbClr val="B5D5F0"/>
                </a:solidFill>
                <a:prstDash val="solid"/>
                <a:round/>
              </a:ln>
            </p:spPr>
            <p:txBody>
              <a:bodyPr/>
              <a:lstStyle/>
              <a:p>
                <a:endParaRPr lang="en-IE"/>
              </a:p>
            </p:txBody>
          </p:sp>
          <p:sp>
            <p:nvSpPr>
              <p:cNvPr id="41" name="TextBox 41"/>
              <p:cNvSpPr txBox="1"/>
              <p:nvPr/>
            </p:nvSpPr>
            <p:spPr>
              <a:xfrm>
                <a:off x="0" y="-9525"/>
                <a:ext cx="556259" cy="686737"/>
              </a:xfrm>
              <a:prstGeom prst="rect">
                <a:avLst/>
              </a:prstGeom>
            </p:spPr>
            <p:txBody>
              <a:bodyPr lIns="75753" tIns="75753" rIns="75753" bIns="75753" rtlCol="0" anchor="ctr"/>
              <a:lstStyle/>
              <a:p>
                <a:pPr algn="ctr">
                  <a:lnSpc>
                    <a:spcPts val="1374"/>
                  </a:lnSpc>
                </a:pPr>
                <a:endParaRPr/>
              </a:p>
            </p:txBody>
          </p:sp>
        </p:grpSp>
        <p:sp>
          <p:nvSpPr>
            <p:cNvPr id="42" name="Freeform 42"/>
            <p:cNvSpPr/>
            <p:nvPr/>
          </p:nvSpPr>
          <p:spPr>
            <a:xfrm>
              <a:off x="5997892" y="1062768"/>
              <a:ext cx="2012283" cy="2200309"/>
            </a:xfrm>
            <a:custGeom>
              <a:avLst/>
              <a:gdLst/>
              <a:ahLst/>
              <a:cxnLst/>
              <a:rect l="l" t="t" r="r" b="b"/>
              <a:pathLst>
                <a:path w="2012283" h="2200309">
                  <a:moveTo>
                    <a:pt x="0" y="0"/>
                  </a:moveTo>
                  <a:lnTo>
                    <a:pt x="2012282" y="0"/>
                  </a:lnTo>
                  <a:lnTo>
                    <a:pt x="2012282" y="2200309"/>
                  </a:lnTo>
                  <a:lnTo>
                    <a:pt x="0" y="2200309"/>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IE"/>
            </a:p>
          </p:txBody>
        </p:sp>
        <p:sp>
          <p:nvSpPr>
            <p:cNvPr id="43" name="TextBox 43"/>
            <p:cNvSpPr txBox="1"/>
            <p:nvPr/>
          </p:nvSpPr>
          <p:spPr>
            <a:xfrm>
              <a:off x="5828367" y="451927"/>
              <a:ext cx="2351333" cy="383377"/>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Reuse water.</a:t>
              </a:r>
            </a:p>
          </p:txBody>
        </p:sp>
        <p:grpSp>
          <p:nvGrpSpPr>
            <p:cNvPr id="44" name="Group 44"/>
            <p:cNvGrpSpPr/>
            <p:nvPr/>
          </p:nvGrpSpPr>
          <p:grpSpPr>
            <a:xfrm>
              <a:off x="5370434" y="10176217"/>
              <a:ext cx="5294443" cy="2609659"/>
              <a:chOff x="0" y="0"/>
              <a:chExt cx="1010354" cy="498009"/>
            </a:xfrm>
          </p:grpSpPr>
          <p:sp>
            <p:nvSpPr>
              <p:cNvPr id="45" name="Freeform 45"/>
              <p:cNvSpPr/>
              <p:nvPr/>
            </p:nvSpPr>
            <p:spPr>
              <a:xfrm>
                <a:off x="0" y="0"/>
                <a:ext cx="1010354" cy="498009"/>
              </a:xfrm>
              <a:custGeom>
                <a:avLst/>
                <a:gdLst/>
                <a:ahLst/>
                <a:cxnLst/>
                <a:rect l="l" t="t" r="r" b="b"/>
                <a:pathLst>
                  <a:path w="1010354" h="498009">
                    <a:moveTo>
                      <a:pt x="50692" y="0"/>
                    </a:moveTo>
                    <a:lnTo>
                      <a:pt x="959662" y="0"/>
                    </a:lnTo>
                    <a:cubicBezTo>
                      <a:pt x="973106" y="0"/>
                      <a:pt x="986000" y="5341"/>
                      <a:pt x="995506" y="14847"/>
                    </a:cubicBezTo>
                    <a:cubicBezTo>
                      <a:pt x="1005013" y="24354"/>
                      <a:pt x="1010354" y="37248"/>
                      <a:pt x="1010354" y="50692"/>
                    </a:cubicBezTo>
                    <a:lnTo>
                      <a:pt x="1010354" y="447317"/>
                    </a:lnTo>
                    <a:cubicBezTo>
                      <a:pt x="1010354" y="460761"/>
                      <a:pt x="1005013" y="473655"/>
                      <a:pt x="995506" y="483161"/>
                    </a:cubicBezTo>
                    <a:cubicBezTo>
                      <a:pt x="986000" y="492668"/>
                      <a:pt x="973106" y="498009"/>
                      <a:pt x="959662" y="498009"/>
                    </a:cubicBezTo>
                    <a:lnTo>
                      <a:pt x="50692" y="498009"/>
                    </a:lnTo>
                    <a:cubicBezTo>
                      <a:pt x="37248" y="498009"/>
                      <a:pt x="24354" y="492668"/>
                      <a:pt x="14847" y="483161"/>
                    </a:cubicBezTo>
                    <a:cubicBezTo>
                      <a:pt x="5341" y="473655"/>
                      <a:pt x="0" y="460761"/>
                      <a:pt x="0" y="447317"/>
                    </a:cubicBezTo>
                    <a:lnTo>
                      <a:pt x="0" y="50692"/>
                    </a:lnTo>
                    <a:cubicBezTo>
                      <a:pt x="0" y="37248"/>
                      <a:pt x="5341" y="24354"/>
                      <a:pt x="14847" y="14847"/>
                    </a:cubicBezTo>
                    <a:cubicBezTo>
                      <a:pt x="24354" y="5341"/>
                      <a:pt x="37248" y="0"/>
                      <a:pt x="50692" y="0"/>
                    </a:cubicBezTo>
                    <a:close/>
                  </a:path>
                </a:pathLst>
              </a:custGeom>
              <a:solidFill>
                <a:srgbClr val="FCFBF9"/>
              </a:solidFill>
              <a:ln w="123825" cap="rnd">
                <a:solidFill>
                  <a:srgbClr val="B5D5F0"/>
                </a:solidFill>
                <a:prstDash val="solid"/>
                <a:round/>
              </a:ln>
            </p:spPr>
            <p:txBody>
              <a:bodyPr/>
              <a:lstStyle/>
              <a:p>
                <a:endParaRPr lang="en-IE"/>
              </a:p>
            </p:txBody>
          </p:sp>
          <p:sp>
            <p:nvSpPr>
              <p:cNvPr id="46" name="TextBox 46"/>
              <p:cNvSpPr txBox="1"/>
              <p:nvPr/>
            </p:nvSpPr>
            <p:spPr>
              <a:xfrm>
                <a:off x="0" y="-9525"/>
                <a:ext cx="1010354" cy="507534"/>
              </a:xfrm>
              <a:prstGeom prst="rect">
                <a:avLst/>
              </a:prstGeom>
            </p:spPr>
            <p:txBody>
              <a:bodyPr lIns="75753" tIns="75753" rIns="75753" bIns="75753" rtlCol="0" anchor="ctr"/>
              <a:lstStyle/>
              <a:p>
                <a:pPr algn="ctr">
                  <a:lnSpc>
                    <a:spcPts val="1374"/>
                  </a:lnSpc>
                </a:pPr>
                <a:endParaRPr/>
              </a:p>
            </p:txBody>
          </p:sp>
        </p:grpSp>
        <p:sp>
          <p:nvSpPr>
            <p:cNvPr id="47" name="Freeform 47"/>
            <p:cNvSpPr/>
            <p:nvPr/>
          </p:nvSpPr>
          <p:spPr>
            <a:xfrm>
              <a:off x="5770145" y="10507126"/>
              <a:ext cx="1768270" cy="1768270"/>
            </a:xfrm>
            <a:custGeom>
              <a:avLst/>
              <a:gdLst/>
              <a:ahLst/>
              <a:cxnLst/>
              <a:rect l="l" t="t" r="r" b="b"/>
              <a:pathLst>
                <a:path w="1768270" h="1768270">
                  <a:moveTo>
                    <a:pt x="0" y="0"/>
                  </a:moveTo>
                  <a:lnTo>
                    <a:pt x="1768271" y="0"/>
                  </a:lnTo>
                  <a:lnTo>
                    <a:pt x="1768271" y="1768271"/>
                  </a:lnTo>
                  <a:lnTo>
                    <a:pt x="0" y="1768271"/>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
          <p:nvSpPr>
            <p:cNvPr id="48" name="TextBox 48"/>
            <p:cNvSpPr txBox="1"/>
            <p:nvPr/>
          </p:nvSpPr>
          <p:spPr>
            <a:xfrm>
              <a:off x="7664153" y="10636976"/>
              <a:ext cx="2652873"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Turn off shower when soaping.</a:t>
              </a:r>
            </a:p>
          </p:txBody>
        </p:sp>
        <p:sp>
          <p:nvSpPr>
            <p:cNvPr id="49" name="TextBox 49"/>
            <p:cNvSpPr txBox="1"/>
            <p:nvPr/>
          </p:nvSpPr>
          <p:spPr>
            <a:xfrm>
              <a:off x="7664153" y="11631663"/>
              <a:ext cx="2652873" cy="731553"/>
            </a:xfrm>
            <a:prstGeom prst="rect">
              <a:avLst/>
            </a:prstGeom>
          </p:spPr>
          <p:txBody>
            <a:bodyPr lIns="0" tIns="0" rIns="0" bIns="0" rtlCol="0" anchor="t">
              <a:spAutoFit/>
            </a:bodyPr>
            <a:lstStyle/>
            <a:p>
              <a:pPr algn="ctr">
                <a:lnSpc>
                  <a:spcPts val="2164"/>
                </a:lnSpc>
              </a:pPr>
              <a:r>
                <a:rPr lang="en-US" sz="2164">
                  <a:solidFill>
                    <a:srgbClr val="000000"/>
                  </a:solidFill>
                  <a:latin typeface="Glacial Indifference"/>
                  <a:ea typeface="Glacial Indifference"/>
                  <a:cs typeface="Glacial Indifference"/>
                  <a:sym typeface="Glacial Indifference"/>
                </a:rPr>
                <a:t>Take shorter showers.</a:t>
              </a:r>
            </a:p>
          </p:txBody>
        </p:sp>
        <p:sp>
          <p:nvSpPr>
            <p:cNvPr id="50" name="Freeform 50"/>
            <p:cNvSpPr/>
            <p:nvPr/>
          </p:nvSpPr>
          <p:spPr>
            <a:xfrm>
              <a:off x="8376930" y="6305668"/>
              <a:ext cx="3263811" cy="617157"/>
            </a:xfrm>
            <a:custGeom>
              <a:avLst/>
              <a:gdLst/>
              <a:ahLst/>
              <a:cxnLst/>
              <a:rect l="l" t="t" r="r" b="b"/>
              <a:pathLst>
                <a:path w="3263811" h="617157">
                  <a:moveTo>
                    <a:pt x="0" y="0"/>
                  </a:moveTo>
                  <a:lnTo>
                    <a:pt x="3263810" y="0"/>
                  </a:lnTo>
                  <a:lnTo>
                    <a:pt x="3263810"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1" name="Freeform 51"/>
            <p:cNvSpPr/>
            <p:nvPr/>
          </p:nvSpPr>
          <p:spPr>
            <a:xfrm rot="-1833984">
              <a:off x="8177476" y="5447868"/>
              <a:ext cx="3263811" cy="617157"/>
            </a:xfrm>
            <a:custGeom>
              <a:avLst/>
              <a:gdLst/>
              <a:ahLst/>
              <a:cxnLst/>
              <a:rect l="l" t="t" r="r" b="b"/>
              <a:pathLst>
                <a:path w="3263811" h="617157">
                  <a:moveTo>
                    <a:pt x="0" y="0"/>
                  </a:moveTo>
                  <a:lnTo>
                    <a:pt x="3263811" y="0"/>
                  </a:lnTo>
                  <a:lnTo>
                    <a:pt x="3263811"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2" name="Freeform 52"/>
            <p:cNvSpPr/>
            <p:nvPr/>
          </p:nvSpPr>
          <p:spPr>
            <a:xfrm rot="2228697">
              <a:off x="8049055" y="7658664"/>
              <a:ext cx="3263811" cy="617157"/>
            </a:xfrm>
            <a:custGeom>
              <a:avLst/>
              <a:gdLst/>
              <a:ahLst/>
              <a:cxnLst/>
              <a:rect l="l" t="t" r="r" b="b"/>
              <a:pathLst>
                <a:path w="3263811" h="617157">
                  <a:moveTo>
                    <a:pt x="0" y="0"/>
                  </a:moveTo>
                  <a:lnTo>
                    <a:pt x="3263811" y="0"/>
                  </a:lnTo>
                  <a:lnTo>
                    <a:pt x="3263811"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3" name="Freeform 53"/>
            <p:cNvSpPr/>
            <p:nvPr/>
          </p:nvSpPr>
          <p:spPr>
            <a:xfrm rot="5182004">
              <a:off x="6615416" y="8128222"/>
              <a:ext cx="3263811" cy="617157"/>
            </a:xfrm>
            <a:custGeom>
              <a:avLst/>
              <a:gdLst/>
              <a:ahLst/>
              <a:cxnLst/>
              <a:rect l="l" t="t" r="r" b="b"/>
              <a:pathLst>
                <a:path w="3263811" h="617157">
                  <a:moveTo>
                    <a:pt x="0" y="0"/>
                  </a:moveTo>
                  <a:lnTo>
                    <a:pt x="3263811" y="0"/>
                  </a:lnTo>
                  <a:lnTo>
                    <a:pt x="3263811"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4" name="Freeform 54"/>
            <p:cNvSpPr/>
            <p:nvPr/>
          </p:nvSpPr>
          <p:spPr>
            <a:xfrm rot="9534231">
              <a:off x="5372128" y="7658664"/>
              <a:ext cx="3263811" cy="617157"/>
            </a:xfrm>
            <a:custGeom>
              <a:avLst/>
              <a:gdLst/>
              <a:ahLst/>
              <a:cxnLst/>
              <a:rect l="l" t="t" r="r" b="b"/>
              <a:pathLst>
                <a:path w="3263811" h="617157">
                  <a:moveTo>
                    <a:pt x="0" y="0"/>
                  </a:moveTo>
                  <a:lnTo>
                    <a:pt x="3263810" y="0"/>
                  </a:lnTo>
                  <a:lnTo>
                    <a:pt x="3263810"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5" name="Freeform 55"/>
            <p:cNvSpPr/>
            <p:nvPr/>
          </p:nvSpPr>
          <p:spPr>
            <a:xfrm rot="10686321">
              <a:off x="5591515" y="6232872"/>
              <a:ext cx="3263811" cy="617157"/>
            </a:xfrm>
            <a:custGeom>
              <a:avLst/>
              <a:gdLst/>
              <a:ahLst/>
              <a:cxnLst/>
              <a:rect l="l" t="t" r="r" b="b"/>
              <a:pathLst>
                <a:path w="3263811" h="617157">
                  <a:moveTo>
                    <a:pt x="0" y="0"/>
                  </a:moveTo>
                  <a:lnTo>
                    <a:pt x="3263810" y="0"/>
                  </a:lnTo>
                  <a:lnTo>
                    <a:pt x="3263810"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6" name="Freeform 56"/>
            <p:cNvSpPr/>
            <p:nvPr/>
          </p:nvSpPr>
          <p:spPr>
            <a:xfrm rot="-8640970">
              <a:off x="5416494" y="5271508"/>
              <a:ext cx="3263811" cy="617157"/>
            </a:xfrm>
            <a:custGeom>
              <a:avLst/>
              <a:gdLst/>
              <a:ahLst/>
              <a:cxnLst/>
              <a:rect l="l" t="t" r="r" b="b"/>
              <a:pathLst>
                <a:path w="3263811" h="617157">
                  <a:moveTo>
                    <a:pt x="0" y="0"/>
                  </a:moveTo>
                  <a:lnTo>
                    <a:pt x="3263811" y="0"/>
                  </a:lnTo>
                  <a:lnTo>
                    <a:pt x="3263811"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7" name="Freeform 57"/>
            <p:cNvSpPr/>
            <p:nvPr/>
          </p:nvSpPr>
          <p:spPr>
            <a:xfrm rot="-7352807">
              <a:off x="6292502" y="4981058"/>
              <a:ext cx="3263811" cy="617157"/>
            </a:xfrm>
            <a:custGeom>
              <a:avLst/>
              <a:gdLst/>
              <a:ahLst/>
              <a:cxnLst/>
              <a:rect l="l" t="t" r="r" b="b"/>
              <a:pathLst>
                <a:path w="3263811" h="617157">
                  <a:moveTo>
                    <a:pt x="0" y="0"/>
                  </a:moveTo>
                  <a:lnTo>
                    <a:pt x="3263810" y="0"/>
                  </a:lnTo>
                  <a:lnTo>
                    <a:pt x="3263810"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8" name="Freeform 58"/>
            <p:cNvSpPr/>
            <p:nvPr/>
          </p:nvSpPr>
          <p:spPr>
            <a:xfrm rot="-4036464">
              <a:off x="7461873" y="5158966"/>
              <a:ext cx="3263811" cy="617157"/>
            </a:xfrm>
            <a:custGeom>
              <a:avLst/>
              <a:gdLst/>
              <a:ahLst/>
              <a:cxnLst/>
              <a:rect l="l" t="t" r="r" b="b"/>
              <a:pathLst>
                <a:path w="3263811" h="617157">
                  <a:moveTo>
                    <a:pt x="0" y="0"/>
                  </a:moveTo>
                  <a:lnTo>
                    <a:pt x="3263811" y="0"/>
                  </a:lnTo>
                  <a:lnTo>
                    <a:pt x="3263811" y="617157"/>
                  </a:lnTo>
                  <a:lnTo>
                    <a:pt x="0" y="617157"/>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IE"/>
            </a:p>
          </p:txBody>
        </p:sp>
        <p:sp>
          <p:nvSpPr>
            <p:cNvPr id="59" name="Freeform 59"/>
            <p:cNvSpPr/>
            <p:nvPr/>
          </p:nvSpPr>
          <p:spPr>
            <a:xfrm>
              <a:off x="6710013" y="4029880"/>
              <a:ext cx="3333833" cy="5168733"/>
            </a:xfrm>
            <a:custGeom>
              <a:avLst/>
              <a:gdLst/>
              <a:ahLst/>
              <a:cxnLst/>
              <a:rect l="l" t="t" r="r" b="b"/>
              <a:pathLst>
                <a:path w="3333833" h="5168733">
                  <a:moveTo>
                    <a:pt x="0" y="0"/>
                  </a:moveTo>
                  <a:lnTo>
                    <a:pt x="3333833" y="0"/>
                  </a:lnTo>
                  <a:lnTo>
                    <a:pt x="3333833" y="5168733"/>
                  </a:lnTo>
                  <a:lnTo>
                    <a:pt x="0" y="516873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IE"/>
            </a:p>
          </p:txBody>
        </p:sp>
        <p:sp>
          <p:nvSpPr>
            <p:cNvPr id="60" name="TextBox 60"/>
            <p:cNvSpPr txBox="1"/>
            <p:nvPr/>
          </p:nvSpPr>
          <p:spPr>
            <a:xfrm>
              <a:off x="6786344" y="6561742"/>
              <a:ext cx="3076874" cy="1089025"/>
            </a:xfrm>
            <a:prstGeom prst="rect">
              <a:avLst/>
            </a:prstGeom>
          </p:spPr>
          <p:txBody>
            <a:bodyPr lIns="0" tIns="0" rIns="0" bIns="0" rtlCol="0" anchor="t">
              <a:spAutoFit/>
            </a:bodyPr>
            <a:lstStyle/>
            <a:p>
              <a:pPr algn="ctr">
                <a:lnSpc>
                  <a:spcPts val="3000"/>
                </a:lnSpc>
              </a:pPr>
              <a:r>
                <a:rPr lang="en-US" sz="3000" b="1">
                  <a:solidFill>
                    <a:srgbClr val="000000"/>
                  </a:solidFill>
                  <a:latin typeface="Poppins Semi-Bold"/>
                  <a:ea typeface="Poppins Semi-Bold"/>
                  <a:cs typeface="Poppins Semi-Bold"/>
                  <a:sym typeface="Poppins Semi-Bold"/>
                </a:rPr>
                <a:t>Small Changes</a:t>
              </a:r>
            </a:p>
          </p:txBody>
        </p:sp>
      </p:grpSp>
      <p:sp>
        <p:nvSpPr>
          <p:cNvPr id="61" name="TextBox 61"/>
          <p:cNvSpPr txBox="1"/>
          <p:nvPr/>
        </p:nvSpPr>
        <p:spPr>
          <a:xfrm>
            <a:off x="1065692" y="1045451"/>
            <a:ext cx="5075386" cy="3819526"/>
          </a:xfrm>
          <a:prstGeom prst="rect">
            <a:avLst/>
          </a:prstGeom>
        </p:spPr>
        <p:txBody>
          <a:bodyPr lIns="0" tIns="0" rIns="0" bIns="0" rtlCol="0" anchor="t">
            <a:spAutoFit/>
          </a:bodyPr>
          <a:lstStyle/>
          <a:p>
            <a:pPr algn="l">
              <a:lnSpc>
                <a:spcPts val="7200"/>
              </a:lnSpc>
            </a:pPr>
            <a:r>
              <a:rPr lang="en-US" sz="8000" b="1" spc="-40">
                <a:solidFill>
                  <a:srgbClr val="FFFFFF"/>
                </a:solidFill>
                <a:latin typeface="Poppins Bold"/>
                <a:ea typeface="Poppins Bold"/>
                <a:cs typeface="Poppins Bold"/>
                <a:sym typeface="Poppins Bold"/>
              </a:rPr>
              <a:t>How </a:t>
            </a:r>
          </a:p>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Can You Conserve Water?</a:t>
            </a:r>
          </a:p>
        </p:txBody>
      </p:sp>
      <p:grpSp>
        <p:nvGrpSpPr>
          <p:cNvPr id="62" name="Group 62"/>
          <p:cNvGrpSpPr/>
          <p:nvPr/>
        </p:nvGrpSpPr>
        <p:grpSpPr>
          <a:xfrm>
            <a:off x="-260937" y="5488513"/>
            <a:ext cx="5831894" cy="3769787"/>
            <a:chOff x="0" y="0"/>
            <a:chExt cx="7775859" cy="5026383"/>
          </a:xfrm>
        </p:grpSpPr>
        <p:grpSp>
          <p:nvGrpSpPr>
            <p:cNvPr id="63" name="Group 63"/>
            <p:cNvGrpSpPr/>
            <p:nvPr/>
          </p:nvGrpSpPr>
          <p:grpSpPr>
            <a:xfrm>
              <a:off x="0" y="1075764"/>
              <a:ext cx="6436899" cy="3950619"/>
              <a:chOff x="0" y="0"/>
              <a:chExt cx="1271486" cy="780369"/>
            </a:xfrm>
          </p:grpSpPr>
          <p:sp>
            <p:nvSpPr>
              <p:cNvPr id="64" name="Freeform 64"/>
              <p:cNvSpPr/>
              <p:nvPr/>
            </p:nvSpPr>
            <p:spPr>
              <a:xfrm>
                <a:off x="0" y="0"/>
                <a:ext cx="1271486" cy="780369"/>
              </a:xfrm>
              <a:custGeom>
                <a:avLst/>
                <a:gdLst/>
                <a:ahLst/>
                <a:cxnLst/>
                <a:rect l="l" t="t" r="r" b="b"/>
                <a:pathLst>
                  <a:path w="1271486" h="780369">
                    <a:moveTo>
                      <a:pt x="44902" y="0"/>
                    </a:moveTo>
                    <a:lnTo>
                      <a:pt x="1226584" y="0"/>
                    </a:lnTo>
                    <a:cubicBezTo>
                      <a:pt x="1251383" y="0"/>
                      <a:pt x="1271486" y="20103"/>
                      <a:pt x="1271486" y="44902"/>
                    </a:cubicBezTo>
                    <a:lnTo>
                      <a:pt x="1271486" y="735467"/>
                    </a:lnTo>
                    <a:cubicBezTo>
                      <a:pt x="1271486" y="747376"/>
                      <a:pt x="1266756" y="758797"/>
                      <a:pt x="1258335" y="767218"/>
                    </a:cubicBezTo>
                    <a:cubicBezTo>
                      <a:pt x="1249914" y="775638"/>
                      <a:pt x="1238493" y="780369"/>
                      <a:pt x="1226584" y="780369"/>
                    </a:cubicBezTo>
                    <a:lnTo>
                      <a:pt x="44902" y="780369"/>
                    </a:lnTo>
                    <a:cubicBezTo>
                      <a:pt x="20103" y="780369"/>
                      <a:pt x="0" y="760266"/>
                      <a:pt x="0" y="735467"/>
                    </a:cubicBezTo>
                    <a:lnTo>
                      <a:pt x="0" y="44902"/>
                    </a:lnTo>
                    <a:cubicBezTo>
                      <a:pt x="0" y="32993"/>
                      <a:pt x="4731" y="21572"/>
                      <a:pt x="13152" y="13152"/>
                    </a:cubicBezTo>
                    <a:cubicBezTo>
                      <a:pt x="21572" y="4731"/>
                      <a:pt x="32993" y="0"/>
                      <a:pt x="44902" y="0"/>
                    </a:cubicBezTo>
                    <a:close/>
                  </a:path>
                </a:pathLst>
              </a:custGeom>
              <a:solidFill>
                <a:srgbClr val="FFF1CB"/>
              </a:solidFill>
            </p:spPr>
            <p:txBody>
              <a:bodyPr/>
              <a:lstStyle/>
              <a:p>
                <a:endParaRPr lang="en-IE"/>
              </a:p>
            </p:txBody>
          </p:sp>
          <p:sp>
            <p:nvSpPr>
              <p:cNvPr id="65" name="TextBox 65"/>
              <p:cNvSpPr txBox="1"/>
              <p:nvPr/>
            </p:nvSpPr>
            <p:spPr>
              <a:xfrm>
                <a:off x="0" y="57150"/>
                <a:ext cx="1271486" cy="723219"/>
              </a:xfrm>
              <a:prstGeom prst="rect">
                <a:avLst/>
              </a:prstGeom>
            </p:spPr>
            <p:txBody>
              <a:bodyPr lIns="50800" tIns="50800" rIns="50800" bIns="50800" rtlCol="0" anchor="ctr"/>
              <a:lstStyle/>
              <a:p>
                <a:pPr algn="ctr">
                  <a:lnSpc>
                    <a:spcPts val="1840"/>
                  </a:lnSpc>
                </a:pPr>
                <a:endParaRPr/>
              </a:p>
            </p:txBody>
          </p:sp>
        </p:grpSp>
        <p:grpSp>
          <p:nvGrpSpPr>
            <p:cNvPr id="66" name="Group 66"/>
            <p:cNvGrpSpPr/>
            <p:nvPr/>
          </p:nvGrpSpPr>
          <p:grpSpPr>
            <a:xfrm>
              <a:off x="0" y="234150"/>
              <a:ext cx="6818347" cy="1112786"/>
              <a:chOff x="0" y="0"/>
              <a:chExt cx="1346834" cy="219810"/>
            </a:xfrm>
          </p:grpSpPr>
          <p:sp>
            <p:nvSpPr>
              <p:cNvPr id="67" name="Freeform 67"/>
              <p:cNvSpPr/>
              <p:nvPr/>
            </p:nvSpPr>
            <p:spPr>
              <a:xfrm>
                <a:off x="0" y="0"/>
                <a:ext cx="1346834" cy="219810"/>
              </a:xfrm>
              <a:custGeom>
                <a:avLst/>
                <a:gdLst/>
                <a:ahLst/>
                <a:cxnLst/>
                <a:rect l="l" t="t" r="r" b="b"/>
                <a:pathLst>
                  <a:path w="1346834" h="219810">
                    <a:moveTo>
                      <a:pt x="42390" y="0"/>
                    </a:moveTo>
                    <a:lnTo>
                      <a:pt x="1304444" y="0"/>
                    </a:lnTo>
                    <a:cubicBezTo>
                      <a:pt x="1315686" y="0"/>
                      <a:pt x="1326469" y="4466"/>
                      <a:pt x="1334418" y="12416"/>
                    </a:cubicBezTo>
                    <a:cubicBezTo>
                      <a:pt x="1342368" y="20366"/>
                      <a:pt x="1346834" y="31148"/>
                      <a:pt x="1346834" y="42390"/>
                    </a:cubicBezTo>
                    <a:lnTo>
                      <a:pt x="1346834" y="177419"/>
                    </a:lnTo>
                    <a:cubicBezTo>
                      <a:pt x="1346834" y="188662"/>
                      <a:pt x="1342368" y="199444"/>
                      <a:pt x="1334418" y="207394"/>
                    </a:cubicBezTo>
                    <a:cubicBezTo>
                      <a:pt x="1326469" y="215343"/>
                      <a:pt x="1315686" y="219810"/>
                      <a:pt x="1304444" y="219810"/>
                    </a:cubicBezTo>
                    <a:lnTo>
                      <a:pt x="42390" y="219810"/>
                    </a:lnTo>
                    <a:cubicBezTo>
                      <a:pt x="18979" y="219810"/>
                      <a:pt x="0" y="200831"/>
                      <a:pt x="0" y="177419"/>
                    </a:cubicBezTo>
                    <a:lnTo>
                      <a:pt x="0" y="42390"/>
                    </a:lnTo>
                    <a:cubicBezTo>
                      <a:pt x="0" y="31148"/>
                      <a:pt x="4466" y="20366"/>
                      <a:pt x="12416" y="12416"/>
                    </a:cubicBezTo>
                    <a:cubicBezTo>
                      <a:pt x="20366" y="4466"/>
                      <a:pt x="31148" y="0"/>
                      <a:pt x="42390" y="0"/>
                    </a:cubicBezTo>
                    <a:close/>
                  </a:path>
                </a:pathLst>
              </a:custGeom>
              <a:solidFill>
                <a:srgbClr val="FFC425"/>
              </a:solidFill>
            </p:spPr>
            <p:txBody>
              <a:bodyPr/>
              <a:lstStyle/>
              <a:p>
                <a:endParaRPr lang="en-IE"/>
              </a:p>
            </p:txBody>
          </p:sp>
          <p:sp>
            <p:nvSpPr>
              <p:cNvPr id="68" name="TextBox 68"/>
              <p:cNvSpPr txBox="1"/>
              <p:nvPr/>
            </p:nvSpPr>
            <p:spPr>
              <a:xfrm>
                <a:off x="0" y="57150"/>
                <a:ext cx="1346834" cy="162660"/>
              </a:xfrm>
              <a:prstGeom prst="rect">
                <a:avLst/>
              </a:prstGeom>
            </p:spPr>
            <p:txBody>
              <a:bodyPr lIns="50800" tIns="50800" rIns="50800" bIns="50800" rtlCol="0" anchor="ctr"/>
              <a:lstStyle/>
              <a:p>
                <a:pPr algn="ctr">
                  <a:lnSpc>
                    <a:spcPts val="1840"/>
                  </a:lnSpc>
                </a:pPr>
                <a:endParaRPr/>
              </a:p>
            </p:txBody>
          </p:sp>
        </p:grpSp>
        <p:sp>
          <p:nvSpPr>
            <p:cNvPr id="69" name="Freeform 69"/>
            <p:cNvSpPr/>
            <p:nvPr/>
          </p:nvSpPr>
          <p:spPr>
            <a:xfrm>
              <a:off x="1884393" y="3887537"/>
              <a:ext cx="658618" cy="625687"/>
            </a:xfrm>
            <a:custGeom>
              <a:avLst/>
              <a:gdLst/>
              <a:ahLst/>
              <a:cxnLst/>
              <a:rect l="l" t="t" r="r" b="b"/>
              <a:pathLst>
                <a:path w="658618" h="625687">
                  <a:moveTo>
                    <a:pt x="0" y="0"/>
                  </a:moveTo>
                  <a:lnTo>
                    <a:pt x="658618" y="0"/>
                  </a:lnTo>
                  <a:lnTo>
                    <a:pt x="658618" y="625687"/>
                  </a:lnTo>
                  <a:lnTo>
                    <a:pt x="0" y="625687"/>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IE"/>
            </a:p>
          </p:txBody>
        </p:sp>
        <p:grpSp>
          <p:nvGrpSpPr>
            <p:cNvPr id="70" name="Group 70"/>
            <p:cNvGrpSpPr/>
            <p:nvPr/>
          </p:nvGrpSpPr>
          <p:grpSpPr>
            <a:xfrm>
              <a:off x="6194773" y="0"/>
              <a:ext cx="1581086" cy="1581086"/>
              <a:chOff x="0" y="0"/>
              <a:chExt cx="812800" cy="812800"/>
            </a:xfrm>
          </p:grpSpPr>
          <p:sp>
            <p:nvSpPr>
              <p:cNvPr id="71" name="Freeform 7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C425"/>
              </a:solidFill>
            </p:spPr>
            <p:txBody>
              <a:bodyPr/>
              <a:lstStyle/>
              <a:p>
                <a:endParaRPr lang="en-IE"/>
              </a:p>
            </p:txBody>
          </p:sp>
          <p:sp>
            <p:nvSpPr>
              <p:cNvPr id="72" name="TextBox 72"/>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73" name="Freeform 73"/>
            <p:cNvSpPr/>
            <p:nvPr/>
          </p:nvSpPr>
          <p:spPr>
            <a:xfrm>
              <a:off x="6501567" y="384194"/>
              <a:ext cx="967497" cy="812698"/>
            </a:xfrm>
            <a:custGeom>
              <a:avLst/>
              <a:gdLst/>
              <a:ahLst/>
              <a:cxnLst/>
              <a:rect l="l" t="t" r="r" b="b"/>
              <a:pathLst>
                <a:path w="967497" h="812698">
                  <a:moveTo>
                    <a:pt x="0" y="0"/>
                  </a:moveTo>
                  <a:lnTo>
                    <a:pt x="967497" y="0"/>
                  </a:lnTo>
                  <a:lnTo>
                    <a:pt x="967497" y="812698"/>
                  </a:lnTo>
                  <a:lnTo>
                    <a:pt x="0" y="812698"/>
                  </a:lnTo>
                  <a:lnTo>
                    <a:pt x="0" y="0"/>
                  </a:lnTo>
                  <a:close/>
                </a:path>
              </a:pathLst>
            </a:custGeom>
            <a:blipFill>
              <a:blip r:embed="rId1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4" name="TextBox 74"/>
            <p:cNvSpPr txBox="1"/>
            <p:nvPr/>
          </p:nvSpPr>
          <p:spPr>
            <a:xfrm>
              <a:off x="1719516" y="1780080"/>
              <a:ext cx="4367214" cy="1926802"/>
            </a:xfrm>
            <a:prstGeom prst="rect">
              <a:avLst/>
            </a:prstGeom>
          </p:spPr>
          <p:txBody>
            <a:bodyPr lIns="0" tIns="0" rIns="0" bIns="0" rtlCol="0" anchor="t">
              <a:spAutoFit/>
            </a:bodyPr>
            <a:lstStyle/>
            <a:p>
              <a:pPr algn="l">
                <a:lnSpc>
                  <a:spcPts val="2800"/>
                </a:lnSpc>
              </a:pPr>
              <a:r>
                <a:rPr lang="en-US" sz="2800">
                  <a:solidFill>
                    <a:srgbClr val="000000"/>
                  </a:solidFill>
                  <a:latin typeface="Tahoma 2"/>
                  <a:ea typeface="Tahoma 2"/>
                  <a:cs typeface="Tahoma 2"/>
                  <a:sym typeface="Tahoma 2"/>
                </a:rPr>
                <a:t>Visit Uisce Éireann’s website to learn more about how to conserve water.</a:t>
              </a:r>
            </a:p>
          </p:txBody>
        </p:sp>
        <p:sp>
          <p:nvSpPr>
            <p:cNvPr id="75" name="TextBox 75"/>
            <p:cNvSpPr txBox="1"/>
            <p:nvPr/>
          </p:nvSpPr>
          <p:spPr>
            <a:xfrm>
              <a:off x="1719516" y="423937"/>
              <a:ext cx="3664744" cy="676063"/>
            </a:xfrm>
            <a:prstGeom prst="rect">
              <a:avLst/>
            </a:prstGeom>
          </p:spPr>
          <p:txBody>
            <a:bodyPr lIns="0" tIns="0" rIns="0" bIns="0" rtlCol="0" anchor="t">
              <a:spAutoFit/>
            </a:bodyPr>
            <a:lstStyle/>
            <a:p>
              <a:pPr algn="l">
                <a:lnSpc>
                  <a:spcPts val="4340"/>
                </a:lnSpc>
              </a:pPr>
              <a:r>
                <a:rPr lang="en-US" sz="3100" b="1">
                  <a:solidFill>
                    <a:srgbClr val="000000"/>
                  </a:solidFill>
                  <a:latin typeface="Tahoma 1 Bold"/>
                  <a:ea typeface="Tahoma 1 Bold"/>
                  <a:cs typeface="Tahoma 1 Bold"/>
                  <a:sym typeface="Tahoma 1 Bold"/>
                </a:rPr>
                <a:t>Learn More!</a:t>
              </a:r>
            </a:p>
          </p:txBody>
        </p:sp>
        <p:sp>
          <p:nvSpPr>
            <p:cNvPr id="76" name="TextBox 76"/>
            <p:cNvSpPr txBox="1"/>
            <p:nvPr/>
          </p:nvSpPr>
          <p:spPr>
            <a:xfrm>
              <a:off x="3000607" y="3944687"/>
              <a:ext cx="2413952" cy="568537"/>
            </a:xfrm>
            <a:prstGeom prst="rect">
              <a:avLst/>
            </a:prstGeom>
          </p:spPr>
          <p:txBody>
            <a:bodyPr lIns="0" tIns="0" rIns="0" bIns="0" rtlCol="0" anchor="t">
              <a:spAutoFit/>
            </a:bodyPr>
            <a:lstStyle/>
            <a:p>
              <a:pPr marL="0" lvl="0" indent="0" algn="l">
                <a:lnSpc>
                  <a:spcPts val="3100"/>
                </a:lnSpc>
                <a:spcBef>
                  <a:spcPct val="0"/>
                </a:spcBef>
              </a:pPr>
              <a:r>
                <a:rPr lang="en-US" sz="3100" u="sng">
                  <a:solidFill>
                    <a:srgbClr val="003E7E"/>
                  </a:solidFill>
                  <a:latin typeface="Tahoma 2"/>
                  <a:ea typeface="Tahoma 2"/>
                  <a:cs typeface="Tahoma 2"/>
                  <a:sym typeface="Tahoma 2"/>
                  <a:hlinkClick r:id="rId17" tooltip="https://www.water.ie/conservation"/>
                </a:rPr>
                <a:t>Click here.</a:t>
              </a: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34665" y="5611603"/>
            <a:ext cx="6178185" cy="3586494"/>
            <a:chOff x="0" y="0"/>
            <a:chExt cx="8237579" cy="4781992"/>
          </a:xfrm>
        </p:grpSpPr>
        <p:sp>
          <p:nvSpPr>
            <p:cNvPr id="3" name="Freeform 3"/>
            <p:cNvSpPr/>
            <p:nvPr/>
          </p:nvSpPr>
          <p:spPr>
            <a:xfrm>
              <a:off x="1991285" y="2253949"/>
              <a:ext cx="547742" cy="380680"/>
            </a:xfrm>
            <a:custGeom>
              <a:avLst/>
              <a:gdLst/>
              <a:ahLst/>
              <a:cxnLst/>
              <a:rect l="l" t="t" r="r" b="b"/>
              <a:pathLst>
                <a:path w="547742" h="380680">
                  <a:moveTo>
                    <a:pt x="0" y="0"/>
                  </a:moveTo>
                  <a:lnTo>
                    <a:pt x="547741" y="0"/>
                  </a:lnTo>
                  <a:lnTo>
                    <a:pt x="547741" y="380681"/>
                  </a:lnTo>
                  <a:lnTo>
                    <a:pt x="0" y="38068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 name="Freeform 4"/>
            <p:cNvSpPr/>
            <p:nvPr/>
          </p:nvSpPr>
          <p:spPr>
            <a:xfrm>
              <a:off x="1472084" y="2223032"/>
              <a:ext cx="582256" cy="442515"/>
            </a:xfrm>
            <a:custGeom>
              <a:avLst/>
              <a:gdLst/>
              <a:ahLst/>
              <a:cxnLst/>
              <a:rect l="l" t="t" r="r" b="b"/>
              <a:pathLst>
                <a:path w="582256" h="442515">
                  <a:moveTo>
                    <a:pt x="0" y="0"/>
                  </a:moveTo>
                  <a:lnTo>
                    <a:pt x="582256" y="0"/>
                  </a:lnTo>
                  <a:lnTo>
                    <a:pt x="582256" y="442515"/>
                  </a:lnTo>
                  <a:lnTo>
                    <a:pt x="0" y="44251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5" name="Freeform 5"/>
            <p:cNvSpPr/>
            <p:nvPr/>
          </p:nvSpPr>
          <p:spPr>
            <a:xfrm flipH="1">
              <a:off x="2416704" y="2223032"/>
              <a:ext cx="582256" cy="442515"/>
            </a:xfrm>
            <a:custGeom>
              <a:avLst/>
              <a:gdLst/>
              <a:ahLst/>
              <a:cxnLst/>
              <a:rect l="l" t="t" r="r" b="b"/>
              <a:pathLst>
                <a:path w="582256" h="442515">
                  <a:moveTo>
                    <a:pt x="582256" y="0"/>
                  </a:moveTo>
                  <a:lnTo>
                    <a:pt x="0" y="0"/>
                  </a:lnTo>
                  <a:lnTo>
                    <a:pt x="0" y="442515"/>
                  </a:lnTo>
                  <a:lnTo>
                    <a:pt x="582256" y="442515"/>
                  </a:lnTo>
                  <a:lnTo>
                    <a:pt x="58225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6" name="Freeform 6"/>
            <p:cNvSpPr/>
            <p:nvPr/>
          </p:nvSpPr>
          <p:spPr>
            <a:xfrm>
              <a:off x="1641096" y="1794227"/>
              <a:ext cx="1248119" cy="1300124"/>
            </a:xfrm>
            <a:custGeom>
              <a:avLst/>
              <a:gdLst/>
              <a:ahLst/>
              <a:cxnLst/>
              <a:rect l="l" t="t" r="r" b="b"/>
              <a:pathLst>
                <a:path w="1248119" h="1300124">
                  <a:moveTo>
                    <a:pt x="0" y="0"/>
                  </a:moveTo>
                  <a:lnTo>
                    <a:pt x="1248119" y="0"/>
                  </a:lnTo>
                  <a:lnTo>
                    <a:pt x="1248119" y="1300125"/>
                  </a:lnTo>
                  <a:lnTo>
                    <a:pt x="0" y="130012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7" name="Freeform 7"/>
            <p:cNvSpPr/>
            <p:nvPr/>
          </p:nvSpPr>
          <p:spPr>
            <a:xfrm>
              <a:off x="0" y="1784220"/>
              <a:ext cx="1344318" cy="1344318"/>
            </a:xfrm>
            <a:custGeom>
              <a:avLst/>
              <a:gdLst/>
              <a:ahLst/>
              <a:cxnLst/>
              <a:rect l="l" t="t" r="r" b="b"/>
              <a:pathLst>
                <a:path w="1344318" h="1344318">
                  <a:moveTo>
                    <a:pt x="0" y="0"/>
                  </a:moveTo>
                  <a:lnTo>
                    <a:pt x="1344318" y="0"/>
                  </a:lnTo>
                  <a:lnTo>
                    <a:pt x="1344318" y="1344318"/>
                  </a:lnTo>
                  <a:lnTo>
                    <a:pt x="0" y="13443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8" name="TextBox 8"/>
            <p:cNvSpPr txBox="1"/>
            <p:nvPr/>
          </p:nvSpPr>
          <p:spPr>
            <a:xfrm>
              <a:off x="3187046" y="2098050"/>
              <a:ext cx="2309093" cy="640457"/>
            </a:xfrm>
            <a:prstGeom prst="rect">
              <a:avLst/>
            </a:prstGeom>
          </p:spPr>
          <p:txBody>
            <a:bodyPr lIns="0" tIns="0" rIns="0" bIns="0" rtlCol="0" anchor="t">
              <a:spAutoFit/>
            </a:bodyPr>
            <a:lstStyle/>
            <a:p>
              <a:pPr marL="0" lvl="0" indent="0" algn="l">
                <a:lnSpc>
                  <a:spcPts val="3887"/>
                </a:lnSpc>
                <a:spcBef>
                  <a:spcPct val="0"/>
                </a:spcBef>
              </a:pPr>
              <a:r>
                <a:rPr lang="en-US" sz="2776" b="1" u="none" strike="noStrike">
                  <a:solidFill>
                    <a:srgbClr val="03A64A"/>
                  </a:solidFill>
                  <a:latin typeface="Poppins Semi-Bold"/>
                  <a:ea typeface="Poppins Semi-Bold"/>
                  <a:cs typeface="Poppins Semi-Bold"/>
                  <a:sym typeface="Poppins Semi-Bold"/>
                </a:rPr>
                <a:t>Poop</a:t>
              </a:r>
            </a:p>
          </p:txBody>
        </p:sp>
        <p:sp>
          <p:nvSpPr>
            <p:cNvPr id="9" name="Freeform 9"/>
            <p:cNvSpPr/>
            <p:nvPr/>
          </p:nvSpPr>
          <p:spPr>
            <a:xfrm>
              <a:off x="1591511" y="3546401"/>
              <a:ext cx="1517380" cy="1092514"/>
            </a:xfrm>
            <a:custGeom>
              <a:avLst/>
              <a:gdLst/>
              <a:ahLst/>
              <a:cxnLst/>
              <a:rect l="l" t="t" r="r" b="b"/>
              <a:pathLst>
                <a:path w="1517380" h="1092514">
                  <a:moveTo>
                    <a:pt x="0" y="0"/>
                  </a:moveTo>
                  <a:lnTo>
                    <a:pt x="1517381" y="0"/>
                  </a:lnTo>
                  <a:lnTo>
                    <a:pt x="1517381" y="1092514"/>
                  </a:lnTo>
                  <a:lnTo>
                    <a:pt x="0" y="109251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10" name="Freeform 10"/>
            <p:cNvSpPr/>
            <p:nvPr/>
          </p:nvSpPr>
          <p:spPr>
            <a:xfrm>
              <a:off x="1835670" y="3995267"/>
              <a:ext cx="475075" cy="194781"/>
            </a:xfrm>
            <a:custGeom>
              <a:avLst/>
              <a:gdLst/>
              <a:ahLst/>
              <a:cxnLst/>
              <a:rect l="l" t="t" r="r" b="b"/>
              <a:pathLst>
                <a:path w="475075" h="194781">
                  <a:moveTo>
                    <a:pt x="0" y="0"/>
                  </a:moveTo>
                  <a:lnTo>
                    <a:pt x="475075" y="0"/>
                  </a:lnTo>
                  <a:lnTo>
                    <a:pt x="475075" y="194781"/>
                  </a:lnTo>
                  <a:lnTo>
                    <a:pt x="0" y="19478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11" name="Freeform 11"/>
            <p:cNvSpPr/>
            <p:nvPr/>
          </p:nvSpPr>
          <p:spPr>
            <a:xfrm>
              <a:off x="0" y="3308095"/>
              <a:ext cx="1344318" cy="1344318"/>
            </a:xfrm>
            <a:custGeom>
              <a:avLst/>
              <a:gdLst/>
              <a:ahLst/>
              <a:cxnLst/>
              <a:rect l="l" t="t" r="r" b="b"/>
              <a:pathLst>
                <a:path w="1344318" h="1344318">
                  <a:moveTo>
                    <a:pt x="0" y="0"/>
                  </a:moveTo>
                  <a:lnTo>
                    <a:pt x="1344318" y="0"/>
                  </a:lnTo>
                  <a:lnTo>
                    <a:pt x="1344318" y="1344318"/>
                  </a:lnTo>
                  <a:lnTo>
                    <a:pt x="0" y="13443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12" name="TextBox 12"/>
            <p:cNvSpPr txBox="1"/>
            <p:nvPr/>
          </p:nvSpPr>
          <p:spPr>
            <a:xfrm>
              <a:off x="3187046" y="3627704"/>
              <a:ext cx="2309093" cy="640457"/>
            </a:xfrm>
            <a:prstGeom prst="rect">
              <a:avLst/>
            </a:prstGeom>
          </p:spPr>
          <p:txBody>
            <a:bodyPr lIns="0" tIns="0" rIns="0" bIns="0" rtlCol="0" anchor="t">
              <a:spAutoFit/>
            </a:bodyPr>
            <a:lstStyle/>
            <a:p>
              <a:pPr marL="0" lvl="0" indent="0" algn="l">
                <a:lnSpc>
                  <a:spcPts val="3887"/>
                </a:lnSpc>
                <a:spcBef>
                  <a:spcPct val="0"/>
                </a:spcBef>
              </a:pPr>
              <a:r>
                <a:rPr lang="en-US" sz="2776" b="1" u="none" strike="noStrike">
                  <a:solidFill>
                    <a:srgbClr val="03A64A"/>
                  </a:solidFill>
                  <a:latin typeface="Poppins Semi-Bold"/>
                  <a:ea typeface="Poppins Semi-Bold"/>
                  <a:cs typeface="Poppins Semi-Bold"/>
                  <a:sym typeface="Poppins Semi-Bold"/>
                </a:rPr>
                <a:t>Paper</a:t>
              </a:r>
            </a:p>
          </p:txBody>
        </p:sp>
        <p:sp>
          <p:nvSpPr>
            <p:cNvPr id="13" name="Freeform 13"/>
            <p:cNvSpPr/>
            <p:nvPr/>
          </p:nvSpPr>
          <p:spPr>
            <a:xfrm>
              <a:off x="6468205" y="3308095"/>
              <a:ext cx="1769375" cy="1265103"/>
            </a:xfrm>
            <a:custGeom>
              <a:avLst/>
              <a:gdLst/>
              <a:ahLst/>
              <a:cxnLst/>
              <a:rect l="l" t="t" r="r" b="b"/>
              <a:pathLst>
                <a:path w="1769375" h="1265103">
                  <a:moveTo>
                    <a:pt x="0" y="0"/>
                  </a:moveTo>
                  <a:lnTo>
                    <a:pt x="1769374" y="0"/>
                  </a:lnTo>
                  <a:lnTo>
                    <a:pt x="1769374" y="1265103"/>
                  </a:lnTo>
                  <a:lnTo>
                    <a:pt x="0" y="1265103"/>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4" name="Freeform 14"/>
            <p:cNvSpPr/>
            <p:nvPr/>
          </p:nvSpPr>
          <p:spPr>
            <a:xfrm>
              <a:off x="6468205" y="213447"/>
              <a:ext cx="1238219" cy="1238219"/>
            </a:xfrm>
            <a:custGeom>
              <a:avLst/>
              <a:gdLst/>
              <a:ahLst/>
              <a:cxnLst/>
              <a:rect l="l" t="t" r="r" b="b"/>
              <a:pathLst>
                <a:path w="1238219" h="1238219">
                  <a:moveTo>
                    <a:pt x="0" y="0"/>
                  </a:moveTo>
                  <a:lnTo>
                    <a:pt x="1238219" y="0"/>
                  </a:lnTo>
                  <a:lnTo>
                    <a:pt x="1238219" y="1238220"/>
                  </a:lnTo>
                  <a:lnTo>
                    <a:pt x="0" y="123822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IE"/>
            </a:p>
          </p:txBody>
        </p:sp>
        <p:sp>
          <p:nvSpPr>
            <p:cNvPr id="15" name="Freeform 15"/>
            <p:cNvSpPr/>
            <p:nvPr/>
          </p:nvSpPr>
          <p:spPr>
            <a:xfrm>
              <a:off x="4860643" y="3457688"/>
              <a:ext cx="1297818" cy="1324304"/>
            </a:xfrm>
            <a:custGeom>
              <a:avLst/>
              <a:gdLst/>
              <a:ahLst/>
              <a:cxnLst/>
              <a:rect l="l" t="t" r="r" b="b"/>
              <a:pathLst>
                <a:path w="1297818" h="1324304">
                  <a:moveTo>
                    <a:pt x="0" y="0"/>
                  </a:moveTo>
                  <a:lnTo>
                    <a:pt x="1297818" y="0"/>
                  </a:lnTo>
                  <a:lnTo>
                    <a:pt x="1297818" y="1324304"/>
                  </a:lnTo>
                  <a:lnTo>
                    <a:pt x="0" y="1324304"/>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6" name="Freeform 16"/>
            <p:cNvSpPr/>
            <p:nvPr/>
          </p:nvSpPr>
          <p:spPr>
            <a:xfrm>
              <a:off x="4860643" y="127363"/>
              <a:ext cx="1297818" cy="1324304"/>
            </a:xfrm>
            <a:custGeom>
              <a:avLst/>
              <a:gdLst/>
              <a:ahLst/>
              <a:cxnLst/>
              <a:rect l="l" t="t" r="r" b="b"/>
              <a:pathLst>
                <a:path w="1297818" h="1324304">
                  <a:moveTo>
                    <a:pt x="0" y="0"/>
                  </a:moveTo>
                  <a:lnTo>
                    <a:pt x="1297818" y="0"/>
                  </a:lnTo>
                  <a:lnTo>
                    <a:pt x="1297818" y="1324304"/>
                  </a:lnTo>
                  <a:lnTo>
                    <a:pt x="0" y="1324304"/>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7" name="Freeform 17"/>
            <p:cNvSpPr/>
            <p:nvPr/>
          </p:nvSpPr>
          <p:spPr>
            <a:xfrm rot="5400000">
              <a:off x="6910433" y="1666685"/>
              <a:ext cx="694931" cy="1579389"/>
            </a:xfrm>
            <a:custGeom>
              <a:avLst/>
              <a:gdLst/>
              <a:ahLst/>
              <a:cxnLst/>
              <a:rect l="l" t="t" r="r" b="b"/>
              <a:pathLst>
                <a:path w="694931" h="1579389">
                  <a:moveTo>
                    <a:pt x="0" y="0"/>
                  </a:moveTo>
                  <a:lnTo>
                    <a:pt x="694931" y="0"/>
                  </a:lnTo>
                  <a:lnTo>
                    <a:pt x="694931" y="1579388"/>
                  </a:lnTo>
                  <a:lnTo>
                    <a:pt x="0" y="157938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IE"/>
            </a:p>
          </p:txBody>
        </p:sp>
        <p:sp>
          <p:nvSpPr>
            <p:cNvPr id="18" name="Freeform 18"/>
            <p:cNvSpPr/>
            <p:nvPr/>
          </p:nvSpPr>
          <p:spPr>
            <a:xfrm>
              <a:off x="1591511" y="0"/>
              <a:ext cx="1160587" cy="1579029"/>
            </a:xfrm>
            <a:custGeom>
              <a:avLst/>
              <a:gdLst/>
              <a:ahLst/>
              <a:cxnLst/>
              <a:rect l="l" t="t" r="r" b="b"/>
              <a:pathLst>
                <a:path w="1160587" h="1579029">
                  <a:moveTo>
                    <a:pt x="0" y="0"/>
                  </a:moveTo>
                  <a:lnTo>
                    <a:pt x="1160587" y="0"/>
                  </a:lnTo>
                  <a:lnTo>
                    <a:pt x="1160587" y="1579029"/>
                  </a:lnTo>
                  <a:lnTo>
                    <a:pt x="0" y="1579029"/>
                  </a:lnTo>
                  <a:lnTo>
                    <a:pt x="0" y="0"/>
                  </a:lnTo>
                  <a:close/>
                </a:path>
              </a:pathLst>
            </a:custGeom>
            <a:blipFill>
              <a:blip r:embed="rId1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9" name="Freeform 19"/>
            <p:cNvSpPr/>
            <p:nvPr/>
          </p:nvSpPr>
          <p:spPr>
            <a:xfrm>
              <a:off x="0" y="204046"/>
              <a:ext cx="1344318" cy="1344318"/>
            </a:xfrm>
            <a:custGeom>
              <a:avLst/>
              <a:gdLst/>
              <a:ahLst/>
              <a:cxnLst/>
              <a:rect l="l" t="t" r="r" b="b"/>
              <a:pathLst>
                <a:path w="1344318" h="1344318">
                  <a:moveTo>
                    <a:pt x="0" y="0"/>
                  </a:moveTo>
                  <a:lnTo>
                    <a:pt x="1344318" y="0"/>
                  </a:lnTo>
                  <a:lnTo>
                    <a:pt x="1344318" y="1344318"/>
                  </a:lnTo>
                  <a:lnTo>
                    <a:pt x="0" y="134431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20" name="Freeform 20"/>
            <p:cNvSpPr/>
            <p:nvPr/>
          </p:nvSpPr>
          <p:spPr>
            <a:xfrm>
              <a:off x="4860643" y="1794227"/>
              <a:ext cx="1297818" cy="1324304"/>
            </a:xfrm>
            <a:custGeom>
              <a:avLst/>
              <a:gdLst/>
              <a:ahLst/>
              <a:cxnLst/>
              <a:rect l="l" t="t" r="r" b="b"/>
              <a:pathLst>
                <a:path w="1297818" h="1324304">
                  <a:moveTo>
                    <a:pt x="0" y="0"/>
                  </a:moveTo>
                  <a:lnTo>
                    <a:pt x="1297818" y="0"/>
                  </a:lnTo>
                  <a:lnTo>
                    <a:pt x="1297818" y="1324304"/>
                  </a:lnTo>
                  <a:lnTo>
                    <a:pt x="0" y="1324304"/>
                  </a:lnTo>
                  <a:lnTo>
                    <a:pt x="0" y="0"/>
                  </a:lnTo>
                  <a:close/>
                </a:path>
              </a:pathLst>
            </a:custGeom>
            <a:blipFill>
              <a:blip r:embed="rId11"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1" name="TextBox 21"/>
            <p:cNvSpPr txBox="1"/>
            <p:nvPr/>
          </p:nvSpPr>
          <p:spPr>
            <a:xfrm>
              <a:off x="3187046" y="517877"/>
              <a:ext cx="2309093" cy="640457"/>
            </a:xfrm>
            <a:prstGeom prst="rect">
              <a:avLst/>
            </a:prstGeom>
          </p:spPr>
          <p:txBody>
            <a:bodyPr lIns="0" tIns="0" rIns="0" bIns="0" rtlCol="0" anchor="t">
              <a:spAutoFit/>
            </a:bodyPr>
            <a:lstStyle/>
            <a:p>
              <a:pPr algn="l">
                <a:lnSpc>
                  <a:spcPts val="3887"/>
                </a:lnSpc>
              </a:pPr>
              <a:r>
                <a:rPr lang="en-US" sz="2776" b="1">
                  <a:solidFill>
                    <a:srgbClr val="03A64A"/>
                  </a:solidFill>
                  <a:latin typeface="Poppins Semi-Bold"/>
                  <a:ea typeface="Poppins Semi-Bold"/>
                  <a:cs typeface="Poppins Semi-Bold"/>
                  <a:sym typeface="Poppins Semi-Bold"/>
                </a:rPr>
                <a:t>Pee</a:t>
              </a:r>
            </a:p>
          </p:txBody>
        </p:sp>
      </p:grpSp>
      <p:sp>
        <p:nvSpPr>
          <p:cNvPr id="22" name="TextBox 22"/>
          <p:cNvSpPr txBox="1"/>
          <p:nvPr/>
        </p:nvSpPr>
        <p:spPr>
          <a:xfrm>
            <a:off x="6662758" y="2278591"/>
            <a:ext cx="5157941" cy="587375"/>
          </a:xfrm>
          <a:prstGeom prst="rect">
            <a:avLst/>
          </a:prstGeom>
        </p:spPr>
        <p:txBody>
          <a:bodyPr lIns="0" tIns="0" rIns="0" bIns="0" rtlCol="0" anchor="t">
            <a:spAutoFit/>
          </a:bodyPr>
          <a:lstStyle/>
          <a:p>
            <a:pPr algn="ctr">
              <a:lnSpc>
                <a:spcPts val="4899"/>
              </a:lnSpc>
            </a:pPr>
            <a:r>
              <a:rPr lang="en-US" sz="3499" b="1">
                <a:solidFill>
                  <a:srgbClr val="FFFFFF"/>
                </a:solidFill>
                <a:latin typeface="Tahoma 1 Bold"/>
                <a:ea typeface="Tahoma 1 Bold"/>
                <a:cs typeface="Tahoma 1 Bold"/>
                <a:sym typeface="Tahoma 1 Bold"/>
              </a:rPr>
              <a:t>Did you know?</a:t>
            </a:r>
          </a:p>
        </p:txBody>
      </p:sp>
      <p:grpSp>
        <p:nvGrpSpPr>
          <p:cNvPr id="23" name="Group 23"/>
          <p:cNvGrpSpPr/>
          <p:nvPr/>
        </p:nvGrpSpPr>
        <p:grpSpPr>
          <a:xfrm>
            <a:off x="10813251" y="523042"/>
            <a:ext cx="7864239" cy="2500325"/>
            <a:chOff x="0" y="0"/>
            <a:chExt cx="2071240" cy="658522"/>
          </a:xfrm>
        </p:grpSpPr>
        <p:sp>
          <p:nvSpPr>
            <p:cNvPr id="24" name="Freeform 24"/>
            <p:cNvSpPr/>
            <p:nvPr/>
          </p:nvSpPr>
          <p:spPr>
            <a:xfrm>
              <a:off x="0" y="0"/>
              <a:ext cx="2071240" cy="658522"/>
            </a:xfrm>
            <a:custGeom>
              <a:avLst/>
              <a:gdLst/>
              <a:ahLst/>
              <a:cxnLst/>
              <a:rect l="l" t="t" r="r" b="b"/>
              <a:pathLst>
                <a:path w="2071240" h="658522">
                  <a:moveTo>
                    <a:pt x="72849" y="0"/>
                  </a:moveTo>
                  <a:lnTo>
                    <a:pt x="1998391" y="0"/>
                  </a:lnTo>
                  <a:cubicBezTo>
                    <a:pt x="2017712" y="0"/>
                    <a:pt x="2036241" y="7675"/>
                    <a:pt x="2049903" y="21337"/>
                  </a:cubicBezTo>
                  <a:cubicBezTo>
                    <a:pt x="2063565" y="34999"/>
                    <a:pt x="2071240" y="53528"/>
                    <a:pt x="2071240" y="72849"/>
                  </a:cubicBezTo>
                  <a:lnTo>
                    <a:pt x="2071240" y="585673"/>
                  </a:lnTo>
                  <a:cubicBezTo>
                    <a:pt x="2071240" y="604993"/>
                    <a:pt x="2063565" y="623523"/>
                    <a:pt x="2049903" y="637185"/>
                  </a:cubicBezTo>
                  <a:cubicBezTo>
                    <a:pt x="2036241" y="650847"/>
                    <a:pt x="2017712" y="658522"/>
                    <a:pt x="1998391" y="658522"/>
                  </a:cubicBezTo>
                  <a:lnTo>
                    <a:pt x="72849" y="658522"/>
                  </a:lnTo>
                  <a:cubicBezTo>
                    <a:pt x="53528" y="658522"/>
                    <a:pt x="34999" y="650847"/>
                    <a:pt x="21337" y="637185"/>
                  </a:cubicBezTo>
                  <a:cubicBezTo>
                    <a:pt x="7675" y="623523"/>
                    <a:pt x="0" y="604993"/>
                    <a:pt x="0" y="585673"/>
                  </a:cubicBezTo>
                  <a:lnTo>
                    <a:pt x="0" y="72849"/>
                  </a:lnTo>
                  <a:cubicBezTo>
                    <a:pt x="0" y="53528"/>
                    <a:pt x="7675" y="34999"/>
                    <a:pt x="21337" y="21337"/>
                  </a:cubicBezTo>
                  <a:cubicBezTo>
                    <a:pt x="34999" y="7675"/>
                    <a:pt x="53528" y="0"/>
                    <a:pt x="72849" y="0"/>
                  </a:cubicBezTo>
                  <a:close/>
                </a:path>
              </a:pathLst>
            </a:custGeom>
            <a:solidFill>
              <a:srgbClr val="E2EDC3"/>
            </a:solidFill>
            <a:ln cap="rnd">
              <a:noFill/>
              <a:prstDash val="solid"/>
              <a:round/>
            </a:ln>
          </p:spPr>
          <p:txBody>
            <a:bodyPr/>
            <a:lstStyle/>
            <a:p>
              <a:endParaRPr lang="en-IE"/>
            </a:p>
          </p:txBody>
        </p:sp>
        <p:sp>
          <p:nvSpPr>
            <p:cNvPr id="25" name="TextBox 25"/>
            <p:cNvSpPr txBox="1"/>
            <p:nvPr/>
          </p:nvSpPr>
          <p:spPr>
            <a:xfrm>
              <a:off x="0" y="57150"/>
              <a:ext cx="2071240" cy="601372"/>
            </a:xfrm>
            <a:prstGeom prst="rect">
              <a:avLst/>
            </a:prstGeom>
          </p:spPr>
          <p:txBody>
            <a:bodyPr lIns="50800" tIns="50800" rIns="50800" bIns="50800" rtlCol="0" anchor="ctr"/>
            <a:lstStyle/>
            <a:p>
              <a:pPr algn="ctr">
                <a:lnSpc>
                  <a:spcPts val="1840"/>
                </a:lnSpc>
              </a:pPr>
              <a:endParaRPr/>
            </a:p>
          </p:txBody>
        </p:sp>
      </p:grpSp>
      <p:grpSp>
        <p:nvGrpSpPr>
          <p:cNvPr id="26" name="Group 26"/>
          <p:cNvGrpSpPr/>
          <p:nvPr/>
        </p:nvGrpSpPr>
        <p:grpSpPr>
          <a:xfrm>
            <a:off x="9449898" y="114300"/>
            <a:ext cx="3431565" cy="3431565"/>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28" name="TextBox 28"/>
            <p:cNvSpPr txBox="1"/>
            <p:nvPr/>
          </p:nvSpPr>
          <p:spPr>
            <a:xfrm>
              <a:off x="76200" y="133350"/>
              <a:ext cx="660400" cy="603250"/>
            </a:xfrm>
            <a:prstGeom prst="rect">
              <a:avLst/>
            </a:prstGeom>
          </p:spPr>
          <p:txBody>
            <a:bodyPr lIns="38420" tIns="38420" rIns="38420" bIns="38420" rtlCol="0" anchor="ctr"/>
            <a:lstStyle/>
            <a:p>
              <a:pPr algn="ctr">
                <a:lnSpc>
                  <a:spcPts val="1840"/>
                </a:lnSpc>
              </a:pPr>
              <a:endParaRPr/>
            </a:p>
          </p:txBody>
        </p:sp>
      </p:grpSp>
      <p:grpSp>
        <p:nvGrpSpPr>
          <p:cNvPr id="29" name="Group 29"/>
          <p:cNvGrpSpPr/>
          <p:nvPr/>
        </p:nvGrpSpPr>
        <p:grpSpPr>
          <a:xfrm>
            <a:off x="9654296" y="318698"/>
            <a:ext cx="3022770" cy="3022770"/>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grpSp>
        <p:nvGrpSpPr>
          <p:cNvPr id="31" name="Group 31"/>
          <p:cNvGrpSpPr/>
          <p:nvPr/>
        </p:nvGrpSpPr>
        <p:grpSpPr>
          <a:xfrm>
            <a:off x="12566365" y="5149617"/>
            <a:ext cx="4848012" cy="4244711"/>
            <a:chOff x="0" y="0"/>
            <a:chExt cx="6464016" cy="5659614"/>
          </a:xfrm>
        </p:grpSpPr>
        <p:grpSp>
          <p:nvGrpSpPr>
            <p:cNvPr id="32" name="Group 32"/>
            <p:cNvGrpSpPr/>
            <p:nvPr/>
          </p:nvGrpSpPr>
          <p:grpSpPr>
            <a:xfrm>
              <a:off x="0" y="0"/>
              <a:ext cx="2925993" cy="2925993"/>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52400" cap="sq">
                <a:solidFill>
                  <a:srgbClr val="DD1367"/>
                </a:solidFill>
                <a:prstDash val="solid"/>
                <a:miter/>
              </a:ln>
            </p:spPr>
            <p:txBody>
              <a:bodyPr/>
              <a:lstStyle/>
              <a:p>
                <a:endParaRPr lang="en-IE"/>
              </a:p>
            </p:txBody>
          </p:sp>
          <p:sp>
            <p:nvSpPr>
              <p:cNvPr id="34" name="TextBox 34"/>
              <p:cNvSpPr txBox="1"/>
              <p:nvPr/>
            </p:nvSpPr>
            <p:spPr>
              <a:xfrm>
                <a:off x="76200" y="133350"/>
                <a:ext cx="660400" cy="603250"/>
              </a:xfrm>
              <a:prstGeom prst="rect">
                <a:avLst/>
              </a:prstGeom>
            </p:spPr>
            <p:txBody>
              <a:bodyPr lIns="31642" tIns="31642" rIns="31642" bIns="31642" rtlCol="0" anchor="ctr"/>
              <a:lstStyle/>
              <a:p>
                <a:pPr algn="ctr">
                  <a:lnSpc>
                    <a:spcPts val="1840"/>
                  </a:lnSpc>
                </a:pPr>
                <a:endParaRPr/>
              </a:p>
            </p:txBody>
          </p:sp>
        </p:grpSp>
        <p:sp>
          <p:nvSpPr>
            <p:cNvPr id="35" name="Freeform 35"/>
            <p:cNvSpPr/>
            <p:nvPr/>
          </p:nvSpPr>
          <p:spPr>
            <a:xfrm rot="1715365" flipH="1">
              <a:off x="705215" y="1005665"/>
              <a:ext cx="1896837" cy="986355"/>
            </a:xfrm>
            <a:custGeom>
              <a:avLst/>
              <a:gdLst/>
              <a:ahLst/>
              <a:cxnLst/>
              <a:rect l="l" t="t" r="r" b="b"/>
              <a:pathLst>
                <a:path w="1896837" h="986355">
                  <a:moveTo>
                    <a:pt x="1896837" y="0"/>
                  </a:moveTo>
                  <a:lnTo>
                    <a:pt x="0" y="0"/>
                  </a:lnTo>
                  <a:lnTo>
                    <a:pt x="0" y="986355"/>
                  </a:lnTo>
                  <a:lnTo>
                    <a:pt x="1896837" y="986355"/>
                  </a:lnTo>
                  <a:lnTo>
                    <a:pt x="1896837"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IE"/>
            </a:p>
          </p:txBody>
        </p:sp>
        <p:sp>
          <p:nvSpPr>
            <p:cNvPr id="36" name="Freeform 36"/>
            <p:cNvSpPr/>
            <p:nvPr/>
          </p:nvSpPr>
          <p:spPr>
            <a:xfrm rot="-727095">
              <a:off x="467303" y="670486"/>
              <a:ext cx="611157" cy="1651775"/>
            </a:xfrm>
            <a:custGeom>
              <a:avLst/>
              <a:gdLst/>
              <a:ahLst/>
              <a:cxnLst/>
              <a:rect l="l" t="t" r="r" b="b"/>
              <a:pathLst>
                <a:path w="611157" h="1651775">
                  <a:moveTo>
                    <a:pt x="0" y="0"/>
                  </a:moveTo>
                  <a:lnTo>
                    <a:pt x="611157" y="0"/>
                  </a:lnTo>
                  <a:lnTo>
                    <a:pt x="611157" y="1651775"/>
                  </a:lnTo>
                  <a:lnTo>
                    <a:pt x="0" y="1651775"/>
                  </a:lnTo>
                  <a:lnTo>
                    <a:pt x="0" y="0"/>
                  </a:lnTo>
                  <a:close/>
                </a:path>
              </a:pathLst>
            </a:custGeom>
            <a:blipFill>
              <a:blip r:embed="rId1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7" name="AutoShape 37"/>
            <p:cNvSpPr/>
            <p:nvPr/>
          </p:nvSpPr>
          <p:spPr>
            <a:xfrm flipV="1">
              <a:off x="460288" y="530763"/>
              <a:ext cx="2130279" cy="1854972"/>
            </a:xfrm>
            <a:prstGeom prst="line">
              <a:avLst/>
            </a:prstGeom>
            <a:ln w="229453" cap="flat">
              <a:solidFill>
                <a:srgbClr val="DD1367"/>
              </a:solidFill>
              <a:prstDash val="solid"/>
              <a:headEnd type="none" w="sm" len="sm"/>
              <a:tailEnd type="none" w="sm" len="sm"/>
            </a:ln>
          </p:spPr>
          <p:txBody>
            <a:bodyPr/>
            <a:lstStyle/>
            <a:p>
              <a:endParaRPr lang="en-IE"/>
            </a:p>
          </p:txBody>
        </p:sp>
        <p:sp>
          <p:nvSpPr>
            <p:cNvPr id="38" name="Freeform 38"/>
            <p:cNvSpPr/>
            <p:nvPr/>
          </p:nvSpPr>
          <p:spPr>
            <a:xfrm rot="-3690299" flipH="1">
              <a:off x="2203219" y="2303226"/>
              <a:ext cx="1038388" cy="861862"/>
            </a:xfrm>
            <a:custGeom>
              <a:avLst/>
              <a:gdLst/>
              <a:ahLst/>
              <a:cxnLst/>
              <a:rect l="l" t="t" r="r" b="b"/>
              <a:pathLst>
                <a:path w="1038388" h="861862">
                  <a:moveTo>
                    <a:pt x="1038388" y="0"/>
                  </a:moveTo>
                  <a:lnTo>
                    <a:pt x="0" y="0"/>
                  </a:lnTo>
                  <a:lnTo>
                    <a:pt x="0" y="861863"/>
                  </a:lnTo>
                  <a:lnTo>
                    <a:pt x="1038388" y="861863"/>
                  </a:lnTo>
                  <a:lnTo>
                    <a:pt x="1038388" y="0"/>
                  </a:lnTo>
                  <a:close/>
                </a:path>
              </a:pathLst>
            </a:custGeom>
            <a:blipFill>
              <a:blip>
                <a:extLst>
                  <a:ext uri="{96DAC541-7B7A-43D3-8B79-37D633B846F1}">
                    <asvg:svgBlip xmlns:asvg="http://schemas.microsoft.com/office/drawing/2016/SVG/main" r:embed="rId17"/>
                  </a:ext>
                </a:extLst>
              </a:blip>
              <a:stretch>
                <a:fillRect/>
              </a:stretch>
            </a:blipFill>
          </p:spPr>
          <p:txBody>
            <a:bodyPr/>
            <a:lstStyle/>
            <a:p>
              <a:endParaRPr lang="en-IE"/>
            </a:p>
          </p:txBody>
        </p:sp>
        <p:sp>
          <p:nvSpPr>
            <p:cNvPr id="39" name="Freeform 39"/>
            <p:cNvSpPr/>
            <p:nvPr/>
          </p:nvSpPr>
          <p:spPr>
            <a:xfrm>
              <a:off x="1194659" y="1030330"/>
              <a:ext cx="5269357" cy="4629284"/>
            </a:xfrm>
            <a:custGeom>
              <a:avLst/>
              <a:gdLst/>
              <a:ahLst/>
              <a:cxnLst/>
              <a:rect l="l" t="t" r="r" b="b"/>
              <a:pathLst>
                <a:path w="5269357" h="4629284">
                  <a:moveTo>
                    <a:pt x="0" y="0"/>
                  </a:moveTo>
                  <a:lnTo>
                    <a:pt x="5269357" y="0"/>
                  </a:lnTo>
                  <a:lnTo>
                    <a:pt x="5269357" y="4629284"/>
                  </a:lnTo>
                  <a:lnTo>
                    <a:pt x="0" y="4629284"/>
                  </a:lnTo>
                  <a:lnTo>
                    <a:pt x="0" y="0"/>
                  </a:lnTo>
                  <a:close/>
                </a:path>
              </a:pathLst>
            </a:custGeom>
            <a:blipFill>
              <a:blip>
                <a:extLst>
                  <a:ext uri="{96DAC541-7B7A-43D3-8B79-37D633B846F1}">
                    <asvg:svgBlip xmlns:asvg="http://schemas.microsoft.com/office/drawing/2016/SVG/main" r:embed="rId18"/>
                  </a:ext>
                </a:extLst>
              </a:blip>
              <a:stretch>
                <a:fillRect r="-3462" b="-25954"/>
              </a:stretch>
            </a:blipFill>
          </p:spPr>
          <p:txBody>
            <a:bodyPr/>
            <a:lstStyle/>
            <a:p>
              <a:endParaRPr lang="en-IE"/>
            </a:p>
          </p:txBody>
        </p:sp>
      </p:grpSp>
      <p:grpSp>
        <p:nvGrpSpPr>
          <p:cNvPr id="40" name="Group 40"/>
          <p:cNvGrpSpPr/>
          <p:nvPr/>
        </p:nvGrpSpPr>
        <p:grpSpPr>
          <a:xfrm>
            <a:off x="5096569" y="4548297"/>
            <a:ext cx="6854376" cy="4978909"/>
            <a:chOff x="0" y="0"/>
            <a:chExt cx="1950336" cy="1416692"/>
          </a:xfrm>
        </p:grpSpPr>
        <p:sp>
          <p:nvSpPr>
            <p:cNvPr id="41" name="Freeform 41"/>
            <p:cNvSpPr/>
            <p:nvPr/>
          </p:nvSpPr>
          <p:spPr>
            <a:xfrm>
              <a:off x="0" y="0"/>
              <a:ext cx="1950336" cy="1416692"/>
            </a:xfrm>
            <a:custGeom>
              <a:avLst/>
              <a:gdLst/>
              <a:ahLst/>
              <a:cxnLst/>
              <a:rect l="l" t="t" r="r" b="b"/>
              <a:pathLst>
                <a:path w="1950336" h="1416692">
                  <a:moveTo>
                    <a:pt x="27108" y="0"/>
                  </a:moveTo>
                  <a:lnTo>
                    <a:pt x="1923228" y="0"/>
                  </a:lnTo>
                  <a:cubicBezTo>
                    <a:pt x="1938199" y="0"/>
                    <a:pt x="1950336" y="12137"/>
                    <a:pt x="1950336" y="27108"/>
                  </a:cubicBezTo>
                  <a:lnTo>
                    <a:pt x="1950336" y="1389585"/>
                  </a:lnTo>
                  <a:cubicBezTo>
                    <a:pt x="1950336" y="1404556"/>
                    <a:pt x="1938199" y="1416692"/>
                    <a:pt x="1923228" y="1416692"/>
                  </a:cubicBezTo>
                  <a:lnTo>
                    <a:pt x="27108" y="1416692"/>
                  </a:lnTo>
                  <a:cubicBezTo>
                    <a:pt x="12137" y="1416692"/>
                    <a:pt x="0" y="1404556"/>
                    <a:pt x="0" y="1389585"/>
                  </a:cubicBezTo>
                  <a:lnTo>
                    <a:pt x="0" y="27108"/>
                  </a:lnTo>
                  <a:cubicBezTo>
                    <a:pt x="0" y="12137"/>
                    <a:pt x="12137" y="0"/>
                    <a:pt x="27108" y="0"/>
                  </a:cubicBezTo>
                  <a:close/>
                </a:path>
              </a:pathLst>
            </a:custGeom>
            <a:ln w="85725" cap="rnd">
              <a:solidFill>
                <a:srgbClr val="0077C0"/>
              </a:solidFill>
              <a:prstDash val="solid"/>
              <a:round/>
            </a:ln>
          </p:spPr>
          <p:txBody>
            <a:bodyPr/>
            <a:lstStyle/>
            <a:p>
              <a:endParaRPr lang="en-IE"/>
            </a:p>
          </p:txBody>
        </p:sp>
        <p:sp>
          <p:nvSpPr>
            <p:cNvPr id="42" name="TextBox 42"/>
            <p:cNvSpPr txBox="1"/>
            <p:nvPr/>
          </p:nvSpPr>
          <p:spPr>
            <a:xfrm>
              <a:off x="0" y="57150"/>
              <a:ext cx="1950336" cy="1359542"/>
            </a:xfrm>
            <a:prstGeom prst="rect">
              <a:avLst/>
            </a:prstGeom>
          </p:spPr>
          <p:txBody>
            <a:bodyPr lIns="50800" tIns="50800" rIns="50800" bIns="50800" rtlCol="0" anchor="ctr"/>
            <a:lstStyle/>
            <a:p>
              <a:pPr algn="ctr">
                <a:lnSpc>
                  <a:spcPts val="1840"/>
                </a:lnSpc>
              </a:pPr>
              <a:endParaRPr/>
            </a:p>
          </p:txBody>
        </p:sp>
      </p:grpSp>
      <p:grpSp>
        <p:nvGrpSpPr>
          <p:cNvPr id="43" name="Group 43"/>
          <p:cNvGrpSpPr/>
          <p:nvPr/>
        </p:nvGrpSpPr>
        <p:grpSpPr>
          <a:xfrm>
            <a:off x="12201124" y="4548297"/>
            <a:ext cx="5509627" cy="4978909"/>
            <a:chOff x="0" y="0"/>
            <a:chExt cx="1567702" cy="1416692"/>
          </a:xfrm>
        </p:grpSpPr>
        <p:sp>
          <p:nvSpPr>
            <p:cNvPr id="44" name="Freeform 44"/>
            <p:cNvSpPr/>
            <p:nvPr/>
          </p:nvSpPr>
          <p:spPr>
            <a:xfrm>
              <a:off x="0" y="0"/>
              <a:ext cx="1567702" cy="1416692"/>
            </a:xfrm>
            <a:custGeom>
              <a:avLst/>
              <a:gdLst/>
              <a:ahLst/>
              <a:cxnLst/>
              <a:rect l="l" t="t" r="r" b="b"/>
              <a:pathLst>
                <a:path w="1567702" h="1416692">
                  <a:moveTo>
                    <a:pt x="33724" y="0"/>
                  </a:moveTo>
                  <a:lnTo>
                    <a:pt x="1533978" y="0"/>
                  </a:lnTo>
                  <a:cubicBezTo>
                    <a:pt x="1552604" y="0"/>
                    <a:pt x="1567702" y="15099"/>
                    <a:pt x="1567702" y="33724"/>
                  </a:cubicBezTo>
                  <a:lnTo>
                    <a:pt x="1567702" y="1382968"/>
                  </a:lnTo>
                  <a:cubicBezTo>
                    <a:pt x="1567702" y="1391913"/>
                    <a:pt x="1564149" y="1400490"/>
                    <a:pt x="1557825" y="1406815"/>
                  </a:cubicBezTo>
                  <a:cubicBezTo>
                    <a:pt x="1551500" y="1413139"/>
                    <a:pt x="1542923" y="1416692"/>
                    <a:pt x="1533978" y="1416692"/>
                  </a:cubicBezTo>
                  <a:lnTo>
                    <a:pt x="33724" y="1416692"/>
                  </a:lnTo>
                  <a:cubicBezTo>
                    <a:pt x="15099" y="1416692"/>
                    <a:pt x="0" y="1401594"/>
                    <a:pt x="0" y="1382968"/>
                  </a:cubicBezTo>
                  <a:lnTo>
                    <a:pt x="0" y="33724"/>
                  </a:lnTo>
                  <a:cubicBezTo>
                    <a:pt x="0" y="24780"/>
                    <a:pt x="3553" y="16202"/>
                    <a:pt x="9877" y="9877"/>
                  </a:cubicBezTo>
                  <a:cubicBezTo>
                    <a:pt x="16202" y="3553"/>
                    <a:pt x="24780" y="0"/>
                    <a:pt x="33724" y="0"/>
                  </a:cubicBezTo>
                  <a:close/>
                </a:path>
              </a:pathLst>
            </a:custGeom>
            <a:ln w="85725" cap="rnd">
              <a:solidFill>
                <a:srgbClr val="0077C0"/>
              </a:solidFill>
              <a:prstDash val="solid"/>
              <a:round/>
            </a:ln>
          </p:spPr>
          <p:txBody>
            <a:bodyPr/>
            <a:lstStyle/>
            <a:p>
              <a:endParaRPr lang="en-IE"/>
            </a:p>
          </p:txBody>
        </p:sp>
        <p:sp>
          <p:nvSpPr>
            <p:cNvPr id="45" name="TextBox 45"/>
            <p:cNvSpPr txBox="1"/>
            <p:nvPr/>
          </p:nvSpPr>
          <p:spPr>
            <a:xfrm>
              <a:off x="0" y="57150"/>
              <a:ext cx="1567702" cy="1359542"/>
            </a:xfrm>
            <a:prstGeom prst="rect">
              <a:avLst/>
            </a:prstGeom>
          </p:spPr>
          <p:txBody>
            <a:bodyPr lIns="50800" tIns="50800" rIns="50800" bIns="50800" rtlCol="0" anchor="ctr"/>
            <a:lstStyle/>
            <a:p>
              <a:pPr algn="ctr">
                <a:lnSpc>
                  <a:spcPts val="1840"/>
                </a:lnSpc>
              </a:pPr>
              <a:endParaRPr/>
            </a:p>
          </p:txBody>
        </p:sp>
      </p:grpSp>
      <p:grpSp>
        <p:nvGrpSpPr>
          <p:cNvPr id="46" name="Group 46"/>
          <p:cNvGrpSpPr/>
          <p:nvPr/>
        </p:nvGrpSpPr>
        <p:grpSpPr>
          <a:xfrm>
            <a:off x="513565" y="3341468"/>
            <a:ext cx="4373453" cy="7180383"/>
            <a:chOff x="0" y="0"/>
            <a:chExt cx="1151856" cy="1891130"/>
          </a:xfrm>
        </p:grpSpPr>
        <p:sp>
          <p:nvSpPr>
            <p:cNvPr id="47" name="Freeform 47"/>
            <p:cNvSpPr/>
            <p:nvPr/>
          </p:nvSpPr>
          <p:spPr>
            <a:xfrm>
              <a:off x="0" y="0"/>
              <a:ext cx="1151856" cy="1891130"/>
            </a:xfrm>
            <a:custGeom>
              <a:avLst/>
              <a:gdLst/>
              <a:ahLst/>
              <a:cxnLst/>
              <a:rect l="l" t="t" r="r" b="b"/>
              <a:pathLst>
                <a:path w="1151856" h="1891130">
                  <a:moveTo>
                    <a:pt x="49566" y="0"/>
                  </a:moveTo>
                  <a:lnTo>
                    <a:pt x="1102290" y="0"/>
                  </a:lnTo>
                  <a:cubicBezTo>
                    <a:pt x="1115436" y="0"/>
                    <a:pt x="1128043" y="5222"/>
                    <a:pt x="1137339" y="14517"/>
                  </a:cubicBezTo>
                  <a:cubicBezTo>
                    <a:pt x="1146634" y="23813"/>
                    <a:pt x="1151856" y="36420"/>
                    <a:pt x="1151856" y="49566"/>
                  </a:cubicBezTo>
                  <a:lnTo>
                    <a:pt x="1151856" y="1841564"/>
                  </a:lnTo>
                  <a:cubicBezTo>
                    <a:pt x="1151856" y="1868938"/>
                    <a:pt x="1129665" y="1891130"/>
                    <a:pt x="1102290" y="1891130"/>
                  </a:cubicBezTo>
                  <a:lnTo>
                    <a:pt x="49566" y="1891130"/>
                  </a:lnTo>
                  <a:cubicBezTo>
                    <a:pt x="36420" y="1891130"/>
                    <a:pt x="23813" y="1885908"/>
                    <a:pt x="14517" y="1876612"/>
                  </a:cubicBezTo>
                  <a:cubicBezTo>
                    <a:pt x="5222" y="1867317"/>
                    <a:pt x="0" y="1854710"/>
                    <a:pt x="0" y="1841564"/>
                  </a:cubicBezTo>
                  <a:lnTo>
                    <a:pt x="0" y="49566"/>
                  </a:lnTo>
                  <a:cubicBezTo>
                    <a:pt x="0" y="36420"/>
                    <a:pt x="5222" y="23813"/>
                    <a:pt x="14517" y="14517"/>
                  </a:cubicBezTo>
                  <a:cubicBezTo>
                    <a:pt x="23813" y="5222"/>
                    <a:pt x="36420" y="0"/>
                    <a:pt x="49566" y="0"/>
                  </a:cubicBezTo>
                  <a:close/>
                </a:path>
              </a:pathLst>
            </a:custGeom>
            <a:solidFill>
              <a:srgbClr val="F6F6F6"/>
            </a:solidFill>
          </p:spPr>
          <p:txBody>
            <a:bodyPr/>
            <a:lstStyle/>
            <a:p>
              <a:endParaRPr lang="en-IE"/>
            </a:p>
          </p:txBody>
        </p:sp>
        <p:sp>
          <p:nvSpPr>
            <p:cNvPr id="48" name="TextBox 48"/>
            <p:cNvSpPr txBox="1"/>
            <p:nvPr/>
          </p:nvSpPr>
          <p:spPr>
            <a:xfrm>
              <a:off x="0" y="57150"/>
              <a:ext cx="1151856" cy="1833980"/>
            </a:xfrm>
            <a:prstGeom prst="rect">
              <a:avLst/>
            </a:prstGeom>
          </p:spPr>
          <p:txBody>
            <a:bodyPr lIns="50800" tIns="50800" rIns="50800" bIns="50800" rtlCol="0" anchor="ctr"/>
            <a:lstStyle/>
            <a:p>
              <a:pPr algn="ctr">
                <a:lnSpc>
                  <a:spcPts val="1840"/>
                </a:lnSpc>
              </a:pPr>
              <a:endParaRPr/>
            </a:p>
          </p:txBody>
        </p:sp>
      </p:grpSp>
      <p:sp>
        <p:nvSpPr>
          <p:cNvPr id="49" name="Freeform 49"/>
          <p:cNvSpPr/>
          <p:nvPr/>
        </p:nvSpPr>
        <p:spPr>
          <a:xfrm>
            <a:off x="1028700" y="4604352"/>
            <a:ext cx="1760956" cy="1745268"/>
          </a:xfrm>
          <a:custGeom>
            <a:avLst/>
            <a:gdLst/>
            <a:ahLst/>
            <a:cxnLst/>
            <a:rect l="l" t="t" r="r" b="b"/>
            <a:pathLst>
              <a:path w="1760956" h="1745268">
                <a:moveTo>
                  <a:pt x="0" y="0"/>
                </a:moveTo>
                <a:lnTo>
                  <a:pt x="1760956" y="0"/>
                </a:lnTo>
                <a:lnTo>
                  <a:pt x="1760956" y="1745269"/>
                </a:lnTo>
                <a:lnTo>
                  <a:pt x="0" y="1745269"/>
                </a:lnTo>
                <a:lnTo>
                  <a:pt x="0" y="0"/>
                </a:lnTo>
                <a:close/>
              </a:path>
            </a:pathLst>
          </a:custGeom>
          <a:blipFill>
            <a:blip r:embed="rId19"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0" name="Freeform 50"/>
          <p:cNvSpPr/>
          <p:nvPr/>
        </p:nvSpPr>
        <p:spPr>
          <a:xfrm>
            <a:off x="1028700" y="6584824"/>
            <a:ext cx="1760956" cy="1760956"/>
          </a:xfrm>
          <a:custGeom>
            <a:avLst/>
            <a:gdLst/>
            <a:ahLst/>
            <a:cxnLst/>
            <a:rect l="l" t="t" r="r" b="b"/>
            <a:pathLst>
              <a:path w="1760956" h="1760956">
                <a:moveTo>
                  <a:pt x="0" y="0"/>
                </a:moveTo>
                <a:lnTo>
                  <a:pt x="1760956" y="0"/>
                </a:lnTo>
                <a:lnTo>
                  <a:pt x="1760956" y="1760957"/>
                </a:lnTo>
                <a:lnTo>
                  <a:pt x="0" y="1760957"/>
                </a:lnTo>
                <a:lnTo>
                  <a:pt x="0" y="0"/>
                </a:lnTo>
                <a:close/>
              </a:path>
            </a:pathLst>
          </a:custGeom>
          <a:blipFill>
            <a:blip r:embed="rId20"/>
            <a:stretch>
              <a:fillRect/>
            </a:stretch>
          </a:blipFill>
        </p:spPr>
        <p:txBody>
          <a:bodyPr/>
          <a:lstStyle/>
          <a:p>
            <a:endParaRPr lang="en-IE"/>
          </a:p>
        </p:txBody>
      </p:sp>
      <p:sp>
        <p:nvSpPr>
          <p:cNvPr id="51" name="Freeform 51"/>
          <p:cNvSpPr/>
          <p:nvPr/>
        </p:nvSpPr>
        <p:spPr>
          <a:xfrm>
            <a:off x="1028700" y="8545626"/>
            <a:ext cx="3208815" cy="1116872"/>
          </a:xfrm>
          <a:custGeom>
            <a:avLst/>
            <a:gdLst/>
            <a:ahLst/>
            <a:cxnLst/>
            <a:rect l="l" t="t" r="r" b="b"/>
            <a:pathLst>
              <a:path w="3208815" h="1116872">
                <a:moveTo>
                  <a:pt x="0" y="0"/>
                </a:moveTo>
                <a:lnTo>
                  <a:pt x="3208815" y="0"/>
                </a:lnTo>
                <a:lnTo>
                  <a:pt x="3208815" y="1116872"/>
                </a:lnTo>
                <a:lnTo>
                  <a:pt x="0" y="1116872"/>
                </a:lnTo>
                <a:lnTo>
                  <a:pt x="0" y="0"/>
                </a:lnTo>
                <a:close/>
              </a:path>
            </a:pathLst>
          </a:custGeom>
          <a:blipFill>
            <a:blip r:embed="rId21"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52" name="Group 52"/>
          <p:cNvGrpSpPr/>
          <p:nvPr/>
        </p:nvGrpSpPr>
        <p:grpSpPr>
          <a:xfrm>
            <a:off x="5659756" y="3935438"/>
            <a:ext cx="5728002" cy="945029"/>
            <a:chOff x="0" y="0"/>
            <a:chExt cx="1508609" cy="248896"/>
          </a:xfrm>
        </p:grpSpPr>
        <p:sp>
          <p:nvSpPr>
            <p:cNvPr id="53" name="Freeform 53"/>
            <p:cNvSpPr/>
            <p:nvPr/>
          </p:nvSpPr>
          <p:spPr>
            <a:xfrm>
              <a:off x="0" y="0"/>
              <a:ext cx="1508609" cy="248896"/>
            </a:xfrm>
            <a:custGeom>
              <a:avLst/>
              <a:gdLst/>
              <a:ahLst/>
              <a:cxnLst/>
              <a:rect l="l" t="t" r="r" b="b"/>
              <a:pathLst>
                <a:path w="1508609" h="248896">
                  <a:moveTo>
                    <a:pt x="31087" y="0"/>
                  </a:moveTo>
                  <a:lnTo>
                    <a:pt x="1477523" y="0"/>
                  </a:lnTo>
                  <a:cubicBezTo>
                    <a:pt x="1494692" y="0"/>
                    <a:pt x="1508609" y="13918"/>
                    <a:pt x="1508609" y="31087"/>
                  </a:cubicBezTo>
                  <a:lnTo>
                    <a:pt x="1508609" y="217810"/>
                  </a:lnTo>
                  <a:cubicBezTo>
                    <a:pt x="1508609" y="226055"/>
                    <a:pt x="1505334" y="233962"/>
                    <a:pt x="1499504" y="239791"/>
                  </a:cubicBezTo>
                  <a:cubicBezTo>
                    <a:pt x="1493675" y="245621"/>
                    <a:pt x="1485768" y="248896"/>
                    <a:pt x="1477523" y="248896"/>
                  </a:cubicBezTo>
                  <a:lnTo>
                    <a:pt x="31087" y="248896"/>
                  </a:lnTo>
                  <a:cubicBezTo>
                    <a:pt x="13918" y="248896"/>
                    <a:pt x="0" y="234979"/>
                    <a:pt x="0" y="217810"/>
                  </a:cubicBezTo>
                  <a:lnTo>
                    <a:pt x="0" y="31087"/>
                  </a:lnTo>
                  <a:cubicBezTo>
                    <a:pt x="0" y="22842"/>
                    <a:pt x="3275" y="14935"/>
                    <a:pt x="9105" y="9105"/>
                  </a:cubicBezTo>
                  <a:cubicBezTo>
                    <a:pt x="14935" y="3275"/>
                    <a:pt x="22842" y="0"/>
                    <a:pt x="31087" y="0"/>
                  </a:cubicBezTo>
                  <a:close/>
                </a:path>
              </a:pathLst>
            </a:custGeom>
            <a:solidFill>
              <a:srgbClr val="0076BF"/>
            </a:solidFill>
          </p:spPr>
          <p:txBody>
            <a:bodyPr/>
            <a:lstStyle/>
            <a:p>
              <a:endParaRPr lang="en-IE"/>
            </a:p>
          </p:txBody>
        </p:sp>
        <p:sp>
          <p:nvSpPr>
            <p:cNvPr id="54" name="TextBox 54"/>
            <p:cNvSpPr txBox="1"/>
            <p:nvPr/>
          </p:nvSpPr>
          <p:spPr>
            <a:xfrm>
              <a:off x="0" y="57150"/>
              <a:ext cx="1508609" cy="191746"/>
            </a:xfrm>
            <a:prstGeom prst="rect">
              <a:avLst/>
            </a:prstGeom>
          </p:spPr>
          <p:txBody>
            <a:bodyPr lIns="50800" tIns="50800" rIns="50800" bIns="50800" rtlCol="0" anchor="ctr"/>
            <a:lstStyle/>
            <a:p>
              <a:pPr algn="ctr">
                <a:lnSpc>
                  <a:spcPts val="1840"/>
                </a:lnSpc>
              </a:pPr>
              <a:endParaRPr/>
            </a:p>
          </p:txBody>
        </p:sp>
      </p:grpSp>
      <p:sp>
        <p:nvSpPr>
          <p:cNvPr id="55" name="TextBox 55"/>
          <p:cNvSpPr txBox="1"/>
          <p:nvPr/>
        </p:nvSpPr>
        <p:spPr>
          <a:xfrm>
            <a:off x="1028700" y="3564915"/>
            <a:ext cx="3411868" cy="804722"/>
          </a:xfrm>
          <a:prstGeom prst="rect">
            <a:avLst/>
          </a:prstGeom>
        </p:spPr>
        <p:txBody>
          <a:bodyPr lIns="0" tIns="0" rIns="0" bIns="0" rtlCol="0" anchor="t">
            <a:spAutoFit/>
          </a:bodyPr>
          <a:lstStyle/>
          <a:p>
            <a:pPr algn="l">
              <a:lnSpc>
                <a:spcPts val="3147"/>
              </a:lnSpc>
            </a:pPr>
            <a:r>
              <a:rPr lang="en-US" sz="2861">
                <a:solidFill>
                  <a:srgbClr val="000000"/>
                </a:solidFill>
                <a:latin typeface="Tahoma 2"/>
                <a:ea typeface="Tahoma 2"/>
                <a:cs typeface="Tahoma 2"/>
                <a:sym typeface="Tahoma 2"/>
              </a:rPr>
              <a:t>Run a campaign at your school!</a:t>
            </a:r>
          </a:p>
        </p:txBody>
      </p:sp>
      <p:sp>
        <p:nvSpPr>
          <p:cNvPr id="56" name="TextBox 56"/>
          <p:cNvSpPr txBox="1"/>
          <p:nvPr/>
        </p:nvSpPr>
        <p:spPr>
          <a:xfrm>
            <a:off x="2846806" y="5066027"/>
            <a:ext cx="1390709" cy="718145"/>
          </a:xfrm>
          <a:prstGeom prst="rect">
            <a:avLst/>
          </a:prstGeom>
        </p:spPr>
        <p:txBody>
          <a:bodyPr lIns="0" tIns="0" rIns="0" bIns="0" rtlCol="0" anchor="t">
            <a:spAutoFit/>
          </a:bodyPr>
          <a:lstStyle/>
          <a:p>
            <a:pPr algn="l">
              <a:lnSpc>
                <a:spcPts val="2798"/>
              </a:lnSpc>
            </a:pPr>
            <a:r>
              <a:rPr lang="en-US" sz="2543" u="sng" dirty="0">
                <a:latin typeface="Tahoma 2"/>
                <a:ea typeface="Tahoma 2"/>
                <a:cs typeface="Tahoma 2"/>
                <a:sym typeface="Tahoma 2"/>
                <a:hlinkClick r:id="rId22" tooltip="https://thinkbeforeyouflush.org/think-before-you-pour/">
                  <a:extLst>
                    <a:ext uri="{A12FA001-AC4F-418D-AE19-62706E023703}">
                      <ahyp:hlinkClr xmlns:ahyp="http://schemas.microsoft.com/office/drawing/2018/hyperlinkcolor" val="tx"/>
                    </a:ext>
                  </a:extLst>
                </a:hlinkClick>
              </a:rPr>
              <a:t>TBYP campaign</a:t>
            </a:r>
          </a:p>
        </p:txBody>
      </p:sp>
      <p:sp>
        <p:nvSpPr>
          <p:cNvPr id="57" name="TextBox 57"/>
          <p:cNvSpPr txBox="1"/>
          <p:nvPr/>
        </p:nvSpPr>
        <p:spPr>
          <a:xfrm>
            <a:off x="2846806" y="7047276"/>
            <a:ext cx="1464270" cy="718145"/>
          </a:xfrm>
          <a:prstGeom prst="rect">
            <a:avLst/>
          </a:prstGeom>
        </p:spPr>
        <p:txBody>
          <a:bodyPr lIns="0" tIns="0" rIns="0" bIns="0" rtlCol="0" anchor="t">
            <a:spAutoFit/>
          </a:bodyPr>
          <a:lstStyle/>
          <a:p>
            <a:pPr algn="l">
              <a:lnSpc>
                <a:spcPts val="2798"/>
              </a:lnSpc>
            </a:pPr>
            <a:r>
              <a:rPr lang="en-US" sz="2543" u="sng" dirty="0">
                <a:latin typeface="Tahoma 2"/>
                <a:ea typeface="Tahoma 2"/>
                <a:cs typeface="Tahoma 2"/>
                <a:sym typeface="Tahoma 2"/>
                <a:hlinkClick r:id="rId23" tooltip="https://thinkbeforeyouflush.org">
                  <a:extLst>
                    <a:ext uri="{A12FA001-AC4F-418D-AE19-62706E023703}">
                      <ahyp:hlinkClr xmlns:ahyp="http://schemas.microsoft.com/office/drawing/2018/hyperlinkcolor" val="tx"/>
                    </a:ext>
                  </a:extLst>
                </a:hlinkClick>
              </a:rPr>
              <a:t>TBYF campaign</a:t>
            </a:r>
          </a:p>
        </p:txBody>
      </p:sp>
      <p:sp>
        <p:nvSpPr>
          <p:cNvPr id="58" name="TextBox 58"/>
          <p:cNvSpPr txBox="1"/>
          <p:nvPr/>
        </p:nvSpPr>
        <p:spPr>
          <a:xfrm>
            <a:off x="13081924" y="1366618"/>
            <a:ext cx="4880095" cy="1391886"/>
          </a:xfrm>
          <a:prstGeom prst="rect">
            <a:avLst/>
          </a:prstGeom>
        </p:spPr>
        <p:txBody>
          <a:bodyPr lIns="0" tIns="0" rIns="0" bIns="0" rtlCol="0" anchor="t">
            <a:spAutoFit/>
          </a:bodyPr>
          <a:lstStyle/>
          <a:p>
            <a:pPr algn="l">
              <a:lnSpc>
                <a:spcPts val="2775"/>
              </a:lnSpc>
            </a:pPr>
            <a:r>
              <a:rPr lang="en-US" sz="2522">
                <a:solidFill>
                  <a:srgbClr val="000000"/>
                </a:solidFill>
                <a:latin typeface="Tahoma 1"/>
                <a:ea typeface="Tahoma 1"/>
                <a:cs typeface="Tahoma 1"/>
                <a:sym typeface="Tahoma 1"/>
              </a:rPr>
              <a:t>If oils and wipes mix together, they can form a horrible lump called a “</a:t>
            </a:r>
            <a:r>
              <a:rPr lang="en-US" sz="2522" b="1">
                <a:solidFill>
                  <a:srgbClr val="000000"/>
                </a:solidFill>
                <a:latin typeface="Tahoma 1 Bold"/>
                <a:ea typeface="Tahoma 1 Bold"/>
                <a:cs typeface="Tahoma 1 Bold"/>
                <a:sym typeface="Tahoma 1 Bold"/>
              </a:rPr>
              <a:t>fatberg</a:t>
            </a:r>
            <a:r>
              <a:rPr lang="en-US" sz="2522">
                <a:solidFill>
                  <a:srgbClr val="000000"/>
                </a:solidFill>
                <a:latin typeface="Tahoma 1"/>
                <a:ea typeface="Tahoma 1"/>
                <a:cs typeface="Tahoma 1"/>
                <a:sym typeface="Tahoma 1"/>
              </a:rPr>
              <a:t>” that blocks sewer pipes. Gross!</a:t>
            </a:r>
          </a:p>
        </p:txBody>
      </p:sp>
      <p:sp>
        <p:nvSpPr>
          <p:cNvPr id="59" name="TextBox 59"/>
          <p:cNvSpPr txBox="1"/>
          <p:nvPr/>
        </p:nvSpPr>
        <p:spPr>
          <a:xfrm>
            <a:off x="13021929" y="839395"/>
            <a:ext cx="2438328" cy="449922"/>
          </a:xfrm>
          <a:prstGeom prst="rect">
            <a:avLst/>
          </a:prstGeom>
        </p:spPr>
        <p:txBody>
          <a:bodyPr lIns="0" tIns="0" rIns="0" bIns="0" rtlCol="0" anchor="t">
            <a:spAutoFit/>
          </a:bodyPr>
          <a:lstStyle/>
          <a:p>
            <a:pPr algn="l">
              <a:lnSpc>
                <a:spcPts val="3494"/>
              </a:lnSpc>
            </a:pPr>
            <a:r>
              <a:rPr lang="en-US" sz="3176" b="1">
                <a:solidFill>
                  <a:srgbClr val="003E7E"/>
                </a:solidFill>
                <a:latin typeface="Tahoma 1 Bold"/>
                <a:ea typeface="Tahoma 1 Bold"/>
                <a:cs typeface="Tahoma 1 Bold"/>
                <a:sym typeface="Tahoma 1 Bold"/>
              </a:rPr>
              <a:t>Fatbergs</a:t>
            </a:r>
          </a:p>
        </p:txBody>
      </p:sp>
      <p:sp>
        <p:nvSpPr>
          <p:cNvPr id="60" name="TextBox 60"/>
          <p:cNvSpPr txBox="1"/>
          <p:nvPr/>
        </p:nvSpPr>
        <p:spPr>
          <a:xfrm>
            <a:off x="5918389" y="4931355"/>
            <a:ext cx="4812238" cy="470535"/>
          </a:xfrm>
          <a:prstGeom prst="rect">
            <a:avLst/>
          </a:prstGeom>
        </p:spPr>
        <p:txBody>
          <a:bodyPr lIns="0" tIns="0" rIns="0" bIns="0" rtlCol="0" anchor="t">
            <a:spAutoFit/>
          </a:bodyPr>
          <a:lstStyle/>
          <a:p>
            <a:pPr algn="ctr">
              <a:lnSpc>
                <a:spcPts val="3630"/>
              </a:lnSpc>
            </a:pPr>
            <a:r>
              <a:rPr lang="en-US" sz="3300">
                <a:solidFill>
                  <a:srgbClr val="000000"/>
                </a:solidFill>
                <a:latin typeface="Tahoma 1"/>
                <a:ea typeface="Tahoma 1"/>
                <a:cs typeface="Tahoma 1"/>
                <a:sym typeface="Tahoma 1"/>
              </a:rPr>
              <a:t>Only flush the</a:t>
            </a:r>
            <a:r>
              <a:rPr lang="en-US" sz="3300" b="1">
                <a:solidFill>
                  <a:srgbClr val="000000"/>
                </a:solidFill>
                <a:latin typeface="Tahoma 1 Bold"/>
                <a:ea typeface="Tahoma 1 Bold"/>
                <a:cs typeface="Tahoma 1 Bold"/>
                <a:sym typeface="Tahoma 1 Bold"/>
              </a:rPr>
              <a:t> 3 PS:</a:t>
            </a:r>
          </a:p>
        </p:txBody>
      </p:sp>
      <p:sp>
        <p:nvSpPr>
          <p:cNvPr id="61" name="TextBox 61"/>
          <p:cNvSpPr txBox="1"/>
          <p:nvPr/>
        </p:nvSpPr>
        <p:spPr>
          <a:xfrm>
            <a:off x="1028700" y="1171575"/>
            <a:ext cx="9255777"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Protect Pipes, Protect Water</a:t>
            </a:r>
          </a:p>
        </p:txBody>
      </p:sp>
      <p:sp>
        <p:nvSpPr>
          <p:cNvPr id="62" name="TextBox 62"/>
          <p:cNvSpPr txBox="1"/>
          <p:nvPr/>
        </p:nvSpPr>
        <p:spPr>
          <a:xfrm>
            <a:off x="5632378" y="4093929"/>
            <a:ext cx="5782757" cy="646430"/>
          </a:xfrm>
          <a:prstGeom prst="rect">
            <a:avLst/>
          </a:prstGeom>
        </p:spPr>
        <p:txBody>
          <a:bodyPr lIns="0" tIns="0" rIns="0" bIns="0" rtlCol="0" anchor="t">
            <a:spAutoFit/>
          </a:bodyPr>
          <a:lstStyle/>
          <a:p>
            <a:pPr algn="ctr">
              <a:lnSpc>
                <a:spcPts val="5320"/>
              </a:lnSpc>
            </a:pPr>
            <a:r>
              <a:rPr lang="en-US" sz="3800" dirty="0">
                <a:solidFill>
                  <a:srgbClr val="FFFFFF"/>
                </a:solidFill>
                <a:latin typeface="Tahoma 1"/>
                <a:ea typeface="Tahoma 1"/>
                <a:cs typeface="Tahoma 1"/>
                <a:sym typeface="Tahoma 1"/>
              </a:rPr>
              <a:t>Think Before You Flush</a:t>
            </a:r>
          </a:p>
        </p:txBody>
      </p:sp>
      <p:grpSp>
        <p:nvGrpSpPr>
          <p:cNvPr id="63" name="Group 63"/>
          <p:cNvGrpSpPr/>
          <p:nvPr/>
        </p:nvGrpSpPr>
        <p:grpSpPr>
          <a:xfrm>
            <a:off x="12337504" y="3897123"/>
            <a:ext cx="5236867" cy="945029"/>
            <a:chOff x="0" y="0"/>
            <a:chExt cx="1379257" cy="248896"/>
          </a:xfrm>
        </p:grpSpPr>
        <p:sp>
          <p:nvSpPr>
            <p:cNvPr id="64" name="Freeform 64"/>
            <p:cNvSpPr/>
            <p:nvPr/>
          </p:nvSpPr>
          <p:spPr>
            <a:xfrm>
              <a:off x="0" y="0"/>
              <a:ext cx="1379257" cy="248896"/>
            </a:xfrm>
            <a:custGeom>
              <a:avLst/>
              <a:gdLst/>
              <a:ahLst/>
              <a:cxnLst/>
              <a:rect l="l" t="t" r="r" b="b"/>
              <a:pathLst>
                <a:path w="1379257" h="248896">
                  <a:moveTo>
                    <a:pt x="34002" y="0"/>
                  </a:moveTo>
                  <a:lnTo>
                    <a:pt x="1345255" y="0"/>
                  </a:lnTo>
                  <a:cubicBezTo>
                    <a:pt x="1364034" y="0"/>
                    <a:pt x="1379257" y="15223"/>
                    <a:pt x="1379257" y="34002"/>
                  </a:cubicBezTo>
                  <a:lnTo>
                    <a:pt x="1379257" y="214894"/>
                  </a:lnTo>
                  <a:cubicBezTo>
                    <a:pt x="1379257" y="223912"/>
                    <a:pt x="1375675" y="232561"/>
                    <a:pt x="1369298" y="238937"/>
                  </a:cubicBezTo>
                  <a:cubicBezTo>
                    <a:pt x="1362922" y="245314"/>
                    <a:pt x="1354273" y="248896"/>
                    <a:pt x="1345255" y="248896"/>
                  </a:cubicBezTo>
                  <a:lnTo>
                    <a:pt x="34002" y="248896"/>
                  </a:lnTo>
                  <a:cubicBezTo>
                    <a:pt x="15223" y="248896"/>
                    <a:pt x="0" y="233673"/>
                    <a:pt x="0" y="214894"/>
                  </a:cubicBezTo>
                  <a:lnTo>
                    <a:pt x="0" y="34002"/>
                  </a:lnTo>
                  <a:cubicBezTo>
                    <a:pt x="0" y="24984"/>
                    <a:pt x="3582" y="16336"/>
                    <a:pt x="9959" y="9959"/>
                  </a:cubicBezTo>
                  <a:cubicBezTo>
                    <a:pt x="16336" y="3582"/>
                    <a:pt x="24984" y="0"/>
                    <a:pt x="34002" y="0"/>
                  </a:cubicBezTo>
                  <a:close/>
                </a:path>
              </a:pathLst>
            </a:custGeom>
            <a:solidFill>
              <a:srgbClr val="0076BF"/>
            </a:solidFill>
          </p:spPr>
          <p:txBody>
            <a:bodyPr/>
            <a:lstStyle/>
            <a:p>
              <a:endParaRPr lang="en-IE"/>
            </a:p>
          </p:txBody>
        </p:sp>
        <p:sp>
          <p:nvSpPr>
            <p:cNvPr id="65" name="TextBox 65"/>
            <p:cNvSpPr txBox="1"/>
            <p:nvPr/>
          </p:nvSpPr>
          <p:spPr>
            <a:xfrm>
              <a:off x="0" y="57150"/>
              <a:ext cx="1379257" cy="191746"/>
            </a:xfrm>
            <a:prstGeom prst="rect">
              <a:avLst/>
            </a:prstGeom>
          </p:spPr>
          <p:txBody>
            <a:bodyPr lIns="50800" tIns="50800" rIns="50800" bIns="50800" rtlCol="0" anchor="ctr"/>
            <a:lstStyle/>
            <a:p>
              <a:pPr algn="ctr">
                <a:lnSpc>
                  <a:spcPts val="1840"/>
                </a:lnSpc>
              </a:pPr>
              <a:endParaRPr/>
            </a:p>
          </p:txBody>
        </p:sp>
      </p:grpSp>
      <p:sp>
        <p:nvSpPr>
          <p:cNvPr id="66" name="TextBox 66"/>
          <p:cNvSpPr txBox="1"/>
          <p:nvPr/>
        </p:nvSpPr>
        <p:spPr>
          <a:xfrm>
            <a:off x="12114171" y="4046638"/>
            <a:ext cx="5596581" cy="646430"/>
          </a:xfrm>
          <a:prstGeom prst="rect">
            <a:avLst/>
          </a:prstGeom>
        </p:spPr>
        <p:txBody>
          <a:bodyPr lIns="0" tIns="0" rIns="0" bIns="0" rtlCol="0" anchor="t">
            <a:spAutoFit/>
          </a:bodyPr>
          <a:lstStyle/>
          <a:p>
            <a:pPr marL="0" lvl="0" indent="0" algn="ctr">
              <a:lnSpc>
                <a:spcPts val="5320"/>
              </a:lnSpc>
              <a:spcBef>
                <a:spcPct val="0"/>
              </a:spcBef>
            </a:pPr>
            <a:r>
              <a:rPr lang="en-US" sz="3800" u="none" strike="noStrike">
                <a:solidFill>
                  <a:srgbClr val="FFFFFF"/>
                </a:solidFill>
                <a:latin typeface="Tahoma 1"/>
                <a:ea typeface="Tahoma 1"/>
                <a:cs typeface="Tahoma 1"/>
                <a:sym typeface="Tahoma 1"/>
              </a:rPr>
              <a:t>Think Before You Pour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2533215"/>
            <a:ext cx="16230600" cy="6439771"/>
            <a:chOff x="0" y="0"/>
            <a:chExt cx="21640800" cy="8586361"/>
          </a:xfrm>
        </p:grpSpPr>
        <p:sp>
          <p:nvSpPr>
            <p:cNvPr id="3" name="Freeform 3"/>
            <p:cNvSpPr/>
            <p:nvPr/>
          </p:nvSpPr>
          <p:spPr>
            <a:xfrm>
              <a:off x="2446241" y="1665079"/>
              <a:ext cx="4892482" cy="6921283"/>
            </a:xfrm>
            <a:custGeom>
              <a:avLst/>
              <a:gdLst/>
              <a:ahLst/>
              <a:cxnLst/>
              <a:rect l="l" t="t" r="r" b="b"/>
              <a:pathLst>
                <a:path w="4892482" h="6921283">
                  <a:moveTo>
                    <a:pt x="0" y="0"/>
                  </a:moveTo>
                  <a:lnTo>
                    <a:pt x="4892482" y="0"/>
                  </a:lnTo>
                  <a:lnTo>
                    <a:pt x="4892482" y="6921282"/>
                  </a:lnTo>
                  <a:lnTo>
                    <a:pt x="0" y="6921282"/>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en-IE"/>
            </a:p>
          </p:txBody>
        </p:sp>
        <p:sp>
          <p:nvSpPr>
            <p:cNvPr id="4" name="Freeform 4"/>
            <p:cNvSpPr/>
            <p:nvPr/>
          </p:nvSpPr>
          <p:spPr>
            <a:xfrm>
              <a:off x="0" y="51695"/>
              <a:ext cx="4892482" cy="6921283"/>
            </a:xfrm>
            <a:custGeom>
              <a:avLst/>
              <a:gdLst/>
              <a:ahLst/>
              <a:cxnLst/>
              <a:rect l="l" t="t" r="r" b="b"/>
              <a:pathLst>
                <a:path w="4892482" h="6921283">
                  <a:moveTo>
                    <a:pt x="0" y="0"/>
                  </a:moveTo>
                  <a:lnTo>
                    <a:pt x="4892482" y="0"/>
                  </a:lnTo>
                  <a:lnTo>
                    <a:pt x="4892482" y="6921283"/>
                  </a:lnTo>
                  <a:lnTo>
                    <a:pt x="0" y="6921283"/>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 name="Freeform 5"/>
            <p:cNvSpPr/>
            <p:nvPr/>
          </p:nvSpPr>
          <p:spPr>
            <a:xfrm>
              <a:off x="11980959" y="1665079"/>
              <a:ext cx="4892482" cy="6921283"/>
            </a:xfrm>
            <a:custGeom>
              <a:avLst/>
              <a:gdLst/>
              <a:ahLst/>
              <a:cxnLst/>
              <a:rect l="l" t="t" r="r" b="b"/>
              <a:pathLst>
                <a:path w="4892482" h="6921283">
                  <a:moveTo>
                    <a:pt x="0" y="0"/>
                  </a:moveTo>
                  <a:lnTo>
                    <a:pt x="4892482" y="0"/>
                  </a:lnTo>
                  <a:lnTo>
                    <a:pt x="4892482" y="6921282"/>
                  </a:lnTo>
                  <a:lnTo>
                    <a:pt x="0" y="6921282"/>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6" name="Freeform 6"/>
            <p:cNvSpPr/>
            <p:nvPr/>
          </p:nvSpPr>
          <p:spPr>
            <a:xfrm>
              <a:off x="7213600" y="1665079"/>
              <a:ext cx="4892482" cy="6921283"/>
            </a:xfrm>
            <a:custGeom>
              <a:avLst/>
              <a:gdLst/>
              <a:ahLst/>
              <a:cxnLst/>
              <a:rect l="l" t="t" r="r" b="b"/>
              <a:pathLst>
                <a:path w="4892482" h="6921283">
                  <a:moveTo>
                    <a:pt x="0" y="0"/>
                  </a:moveTo>
                  <a:lnTo>
                    <a:pt x="4892482" y="0"/>
                  </a:lnTo>
                  <a:lnTo>
                    <a:pt x="4892482" y="6921282"/>
                  </a:lnTo>
                  <a:lnTo>
                    <a:pt x="0" y="692128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a:off x="9811182" y="0"/>
              <a:ext cx="4892482" cy="6921283"/>
            </a:xfrm>
            <a:custGeom>
              <a:avLst/>
              <a:gdLst/>
              <a:ahLst/>
              <a:cxnLst/>
              <a:rect l="l" t="t" r="r" b="b"/>
              <a:pathLst>
                <a:path w="4892482" h="6921283">
                  <a:moveTo>
                    <a:pt x="0" y="0"/>
                  </a:moveTo>
                  <a:lnTo>
                    <a:pt x="4892481" y="0"/>
                  </a:lnTo>
                  <a:lnTo>
                    <a:pt x="4892481" y="6921283"/>
                  </a:lnTo>
                  <a:lnTo>
                    <a:pt x="0" y="6921283"/>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8" name="Freeform 8"/>
            <p:cNvSpPr/>
            <p:nvPr/>
          </p:nvSpPr>
          <p:spPr>
            <a:xfrm>
              <a:off x="4906000" y="51695"/>
              <a:ext cx="4892482" cy="6921283"/>
            </a:xfrm>
            <a:custGeom>
              <a:avLst/>
              <a:gdLst/>
              <a:ahLst/>
              <a:cxnLst/>
              <a:rect l="l" t="t" r="r" b="b"/>
              <a:pathLst>
                <a:path w="4892482" h="6921283">
                  <a:moveTo>
                    <a:pt x="0" y="0"/>
                  </a:moveTo>
                  <a:lnTo>
                    <a:pt x="4892482" y="0"/>
                  </a:lnTo>
                  <a:lnTo>
                    <a:pt x="4892482" y="6921283"/>
                  </a:lnTo>
                  <a:lnTo>
                    <a:pt x="0" y="6921283"/>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9" name="Freeform 9"/>
            <p:cNvSpPr/>
            <p:nvPr/>
          </p:nvSpPr>
          <p:spPr>
            <a:xfrm>
              <a:off x="16748318" y="1665079"/>
              <a:ext cx="4892482" cy="6921283"/>
            </a:xfrm>
            <a:custGeom>
              <a:avLst/>
              <a:gdLst/>
              <a:ahLst/>
              <a:cxnLst/>
              <a:rect l="l" t="t" r="r" b="b"/>
              <a:pathLst>
                <a:path w="4892482" h="6921283">
                  <a:moveTo>
                    <a:pt x="0" y="0"/>
                  </a:moveTo>
                  <a:lnTo>
                    <a:pt x="4892482" y="0"/>
                  </a:lnTo>
                  <a:lnTo>
                    <a:pt x="4892482" y="6921282"/>
                  </a:lnTo>
                  <a:lnTo>
                    <a:pt x="0" y="6921282"/>
                  </a:lnTo>
                  <a:lnTo>
                    <a:pt x="0" y="0"/>
                  </a:lnTo>
                  <a:close/>
                </a:path>
              </a:pathLst>
            </a:custGeom>
            <a:blipFill>
              <a:blip r:embed="rId8"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0" name="Freeform 10"/>
            <p:cNvSpPr/>
            <p:nvPr/>
          </p:nvSpPr>
          <p:spPr>
            <a:xfrm>
              <a:off x="14690963" y="51695"/>
              <a:ext cx="4892482" cy="6921283"/>
            </a:xfrm>
            <a:custGeom>
              <a:avLst/>
              <a:gdLst/>
              <a:ahLst/>
              <a:cxnLst/>
              <a:rect l="l" t="t" r="r" b="b"/>
              <a:pathLst>
                <a:path w="4892482" h="6921283">
                  <a:moveTo>
                    <a:pt x="0" y="0"/>
                  </a:moveTo>
                  <a:lnTo>
                    <a:pt x="4892482" y="0"/>
                  </a:lnTo>
                  <a:lnTo>
                    <a:pt x="4892482" y="6921283"/>
                  </a:lnTo>
                  <a:lnTo>
                    <a:pt x="0" y="6921283"/>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11" name="TextBox 11"/>
          <p:cNvSpPr txBox="1"/>
          <p:nvPr/>
        </p:nvSpPr>
        <p:spPr>
          <a:xfrm>
            <a:off x="1028700" y="1171575"/>
            <a:ext cx="11019721" cy="10763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What Will You Do?</a:t>
            </a:r>
          </a:p>
        </p:txBody>
      </p:sp>
      <p:sp>
        <p:nvSpPr>
          <p:cNvPr id="12" name="TextBox 12"/>
          <p:cNvSpPr txBox="1"/>
          <p:nvPr/>
        </p:nvSpPr>
        <p:spPr>
          <a:xfrm>
            <a:off x="10761393" y="1249681"/>
            <a:ext cx="6497907" cy="998220"/>
          </a:xfrm>
          <a:prstGeom prst="rect">
            <a:avLst/>
          </a:prstGeom>
        </p:spPr>
        <p:txBody>
          <a:bodyPr lIns="0" tIns="0" rIns="0" bIns="0" rtlCol="0" anchor="t">
            <a:spAutoFit/>
          </a:bodyPr>
          <a:lstStyle/>
          <a:p>
            <a:pPr marL="0" lvl="0" indent="0" algn="r">
              <a:lnSpc>
                <a:spcPts val="3960"/>
              </a:lnSpc>
              <a:spcBef>
                <a:spcPct val="0"/>
              </a:spcBef>
            </a:pPr>
            <a:r>
              <a:rPr lang="en-US" sz="3600" spc="-18">
                <a:solidFill>
                  <a:srgbClr val="000000"/>
                </a:solidFill>
                <a:latin typeface="Tahoma 1"/>
                <a:ea typeface="Tahoma 1"/>
                <a:cs typeface="Tahoma 1"/>
                <a:sym typeface="Tahoma 1"/>
              </a:rPr>
              <a:t>E</a:t>
            </a:r>
            <a:r>
              <a:rPr lang="en-US" sz="3600" u="none" strike="noStrike" spc="-18">
                <a:solidFill>
                  <a:srgbClr val="000000"/>
                </a:solidFill>
                <a:latin typeface="Tahoma 1"/>
                <a:ea typeface="Tahoma 1"/>
                <a:cs typeface="Tahoma 1"/>
                <a:sym typeface="Tahoma 1"/>
              </a:rPr>
              <a:t>xplore the Green-Schools </a:t>
            </a:r>
            <a:r>
              <a:rPr lang="en-US" sz="3600" b="1" u="none" strike="noStrike" spc="-18">
                <a:solidFill>
                  <a:srgbClr val="0077C0"/>
                </a:solidFill>
                <a:latin typeface="Tahoma 1 Bold"/>
                <a:ea typeface="Tahoma 1 Bold"/>
                <a:cs typeface="Tahoma 1 Bold"/>
                <a:sym typeface="Tahoma 1 Bold"/>
              </a:rPr>
              <a:t>Water Action Cards</a:t>
            </a:r>
            <a:r>
              <a:rPr lang="en-US" sz="3600" u="none" strike="noStrike" spc="-18">
                <a:solidFill>
                  <a:srgbClr val="000000"/>
                </a:solidFill>
                <a:latin typeface="Tahoma 1"/>
                <a:ea typeface="Tahoma 1"/>
                <a:cs typeface="Tahoma 1"/>
                <a:sym typeface="Tahoma 1"/>
              </a:rPr>
              <a:t>.</a:t>
            </a:r>
          </a:p>
        </p:txBody>
      </p:sp>
      <p:sp>
        <p:nvSpPr>
          <p:cNvPr id="13" name="TextBox 13"/>
          <p:cNvSpPr txBox="1"/>
          <p:nvPr/>
        </p:nvSpPr>
        <p:spPr>
          <a:xfrm>
            <a:off x="2584083" y="9296400"/>
            <a:ext cx="13119834" cy="502920"/>
          </a:xfrm>
          <a:prstGeom prst="rect">
            <a:avLst/>
          </a:prstGeom>
        </p:spPr>
        <p:txBody>
          <a:bodyPr lIns="0" tIns="0" rIns="0" bIns="0" rtlCol="0" anchor="t">
            <a:spAutoFit/>
          </a:bodyPr>
          <a:lstStyle/>
          <a:p>
            <a:pPr marL="0" lvl="0" indent="0" algn="ctr">
              <a:lnSpc>
                <a:spcPts val="3960"/>
              </a:lnSpc>
              <a:spcBef>
                <a:spcPct val="0"/>
              </a:spcBef>
            </a:pPr>
            <a:r>
              <a:rPr lang="en-US" sz="3600" spc="-18">
                <a:solidFill>
                  <a:srgbClr val="000000"/>
                </a:solidFill>
                <a:latin typeface="Tahoma 1"/>
                <a:ea typeface="Tahoma 1"/>
                <a:cs typeface="Tahoma 1"/>
                <a:sym typeface="Tahoma 1"/>
              </a:rPr>
              <a:t>Choose an action. Get others involved. Make a difference.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2" name="Group 2"/>
          <p:cNvGrpSpPr/>
          <p:nvPr/>
        </p:nvGrpSpPr>
        <p:grpSpPr>
          <a:xfrm>
            <a:off x="1791550" y="3891967"/>
            <a:ext cx="14704899" cy="1026249"/>
            <a:chOff x="0" y="0"/>
            <a:chExt cx="19606532" cy="1368332"/>
          </a:xfrm>
        </p:grpSpPr>
        <p:grpSp>
          <p:nvGrpSpPr>
            <p:cNvPr id="3" name="Group 3"/>
            <p:cNvGrpSpPr/>
            <p:nvPr/>
          </p:nvGrpSpPr>
          <p:grpSpPr>
            <a:xfrm>
              <a:off x="0" y="0"/>
              <a:ext cx="19606532" cy="1366754"/>
              <a:chOff x="0" y="0"/>
              <a:chExt cx="3872895" cy="269976"/>
            </a:xfrm>
          </p:grpSpPr>
          <p:sp>
            <p:nvSpPr>
              <p:cNvPr id="4" name="Freeform 4"/>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03E7E"/>
              </a:solidFill>
            </p:spPr>
            <p:txBody>
              <a:bodyPr/>
              <a:lstStyle/>
              <a:p>
                <a:endParaRPr lang="en-IE"/>
              </a:p>
            </p:txBody>
          </p:sp>
          <p:sp>
            <p:nvSpPr>
              <p:cNvPr id="5" name="TextBox 5"/>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6" name="Group 6"/>
            <p:cNvGrpSpPr/>
            <p:nvPr/>
          </p:nvGrpSpPr>
          <p:grpSpPr>
            <a:xfrm>
              <a:off x="5759417" y="0"/>
              <a:ext cx="13847115" cy="1366754"/>
              <a:chOff x="0" y="0"/>
              <a:chExt cx="2735233" cy="269976"/>
            </a:xfrm>
          </p:grpSpPr>
          <p:sp>
            <p:nvSpPr>
              <p:cNvPr id="7" name="Freeform 7"/>
              <p:cNvSpPr/>
              <p:nvPr/>
            </p:nvSpPr>
            <p:spPr>
              <a:xfrm>
                <a:off x="0" y="0"/>
                <a:ext cx="2735233" cy="269976"/>
              </a:xfrm>
              <a:custGeom>
                <a:avLst/>
                <a:gdLst/>
                <a:ahLst/>
                <a:cxnLst/>
                <a:rect l="l" t="t" r="r" b="b"/>
                <a:pathLst>
                  <a:path w="2735233" h="269976">
                    <a:moveTo>
                      <a:pt x="38019" y="0"/>
                    </a:moveTo>
                    <a:lnTo>
                      <a:pt x="2697214" y="0"/>
                    </a:lnTo>
                    <a:cubicBezTo>
                      <a:pt x="2707297" y="0"/>
                      <a:pt x="2716967" y="4006"/>
                      <a:pt x="2724097" y="11135"/>
                    </a:cubicBezTo>
                    <a:cubicBezTo>
                      <a:pt x="2731227" y="18265"/>
                      <a:pt x="2735233" y="27936"/>
                      <a:pt x="2735233" y="38019"/>
                    </a:cubicBezTo>
                    <a:lnTo>
                      <a:pt x="2735233" y="231957"/>
                    </a:lnTo>
                    <a:cubicBezTo>
                      <a:pt x="2735233" y="252955"/>
                      <a:pt x="2718211" y="269976"/>
                      <a:pt x="2697214" y="269976"/>
                    </a:cubicBezTo>
                    <a:lnTo>
                      <a:pt x="38019" y="269976"/>
                    </a:lnTo>
                    <a:cubicBezTo>
                      <a:pt x="27936" y="269976"/>
                      <a:pt x="18265" y="265971"/>
                      <a:pt x="11135" y="258841"/>
                    </a:cubicBezTo>
                    <a:cubicBezTo>
                      <a:pt x="4006" y="251711"/>
                      <a:pt x="0" y="242041"/>
                      <a:pt x="0" y="231957"/>
                    </a:cubicBezTo>
                    <a:lnTo>
                      <a:pt x="0" y="38019"/>
                    </a:lnTo>
                    <a:cubicBezTo>
                      <a:pt x="0" y="27936"/>
                      <a:pt x="4006" y="18265"/>
                      <a:pt x="11135" y="11135"/>
                    </a:cubicBezTo>
                    <a:cubicBezTo>
                      <a:pt x="18265" y="4006"/>
                      <a:pt x="27936" y="0"/>
                      <a:pt x="38019" y="0"/>
                    </a:cubicBezTo>
                    <a:close/>
                  </a:path>
                </a:pathLst>
              </a:custGeom>
              <a:solidFill>
                <a:srgbClr val="D5E9FF"/>
              </a:solidFill>
            </p:spPr>
            <p:txBody>
              <a:bodyPr/>
              <a:lstStyle/>
              <a:p>
                <a:endParaRPr lang="en-IE"/>
              </a:p>
            </p:txBody>
          </p:sp>
          <p:sp>
            <p:nvSpPr>
              <p:cNvPr id="8" name="TextBox 8"/>
              <p:cNvSpPr txBox="1"/>
              <p:nvPr/>
            </p:nvSpPr>
            <p:spPr>
              <a:xfrm>
                <a:off x="0" y="57150"/>
                <a:ext cx="2735233" cy="212826"/>
              </a:xfrm>
              <a:prstGeom prst="rect">
                <a:avLst/>
              </a:prstGeom>
            </p:spPr>
            <p:txBody>
              <a:bodyPr lIns="50800" tIns="50800" rIns="50800" bIns="50800" rtlCol="0" anchor="ctr"/>
              <a:lstStyle/>
              <a:p>
                <a:pPr algn="ctr">
                  <a:lnSpc>
                    <a:spcPts val="1840"/>
                  </a:lnSpc>
                </a:pPr>
                <a:endParaRPr/>
              </a:p>
            </p:txBody>
          </p:sp>
        </p:grpSp>
        <p:grpSp>
          <p:nvGrpSpPr>
            <p:cNvPr id="9" name="Group 9"/>
            <p:cNvGrpSpPr/>
            <p:nvPr/>
          </p:nvGrpSpPr>
          <p:grpSpPr>
            <a:xfrm>
              <a:off x="5759417" y="0"/>
              <a:ext cx="900906" cy="1368332"/>
              <a:chOff x="0" y="0"/>
              <a:chExt cx="177957" cy="270288"/>
            </a:xfrm>
          </p:grpSpPr>
          <p:sp>
            <p:nvSpPr>
              <p:cNvPr id="10" name="Freeform 10"/>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03E7E"/>
              </a:solidFill>
            </p:spPr>
            <p:txBody>
              <a:bodyPr/>
              <a:lstStyle/>
              <a:p>
                <a:endParaRPr lang="en-IE"/>
              </a:p>
            </p:txBody>
          </p:sp>
          <p:sp>
            <p:nvSpPr>
              <p:cNvPr id="11" name="TextBox 11"/>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12" name="TextBox 12"/>
            <p:cNvSpPr txBox="1"/>
            <p:nvPr/>
          </p:nvSpPr>
          <p:spPr>
            <a:xfrm>
              <a:off x="248649" y="215595"/>
              <a:ext cx="5474898"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Water on Earth</a:t>
              </a:r>
            </a:p>
          </p:txBody>
        </p:sp>
        <p:sp>
          <p:nvSpPr>
            <p:cNvPr id="13" name="TextBox 13"/>
            <p:cNvSpPr txBox="1"/>
            <p:nvPr/>
          </p:nvSpPr>
          <p:spPr>
            <a:xfrm>
              <a:off x="7105716" y="263220"/>
              <a:ext cx="11784821" cy="795655"/>
            </a:xfrm>
            <a:prstGeom prst="rect">
              <a:avLst/>
            </a:prstGeom>
          </p:spPr>
          <p:txBody>
            <a:bodyPr lIns="0" tIns="0" rIns="0" bIns="0" rtlCol="0" anchor="t">
              <a:spAutoFit/>
            </a:bodyPr>
            <a:lstStyle/>
            <a:p>
              <a:pPr algn="l">
                <a:lnSpc>
                  <a:spcPts val="5040"/>
                </a:lnSpc>
                <a:spcBef>
                  <a:spcPct val="0"/>
                </a:spcBef>
              </a:pPr>
              <a:r>
                <a:rPr lang="en-US" sz="3600">
                  <a:solidFill>
                    <a:srgbClr val="000000"/>
                  </a:solidFill>
                  <a:latin typeface="Tahoma 1"/>
                  <a:ea typeface="Tahoma 1"/>
                  <a:cs typeface="Tahoma 1"/>
                  <a:sym typeface="Tahoma 1"/>
                </a:rPr>
                <a:t>Start your water learning journey.</a:t>
              </a:r>
            </a:p>
          </p:txBody>
        </p:sp>
      </p:grpSp>
      <p:grpSp>
        <p:nvGrpSpPr>
          <p:cNvPr id="14" name="Group 14"/>
          <p:cNvGrpSpPr/>
          <p:nvPr/>
        </p:nvGrpSpPr>
        <p:grpSpPr>
          <a:xfrm>
            <a:off x="1791550" y="5137291"/>
            <a:ext cx="14704899" cy="1027433"/>
            <a:chOff x="0" y="0"/>
            <a:chExt cx="19606532" cy="1369911"/>
          </a:xfrm>
        </p:grpSpPr>
        <p:grpSp>
          <p:nvGrpSpPr>
            <p:cNvPr id="15" name="Group 15"/>
            <p:cNvGrpSpPr/>
            <p:nvPr/>
          </p:nvGrpSpPr>
          <p:grpSpPr>
            <a:xfrm>
              <a:off x="0" y="1578"/>
              <a:ext cx="19606532" cy="1366754"/>
              <a:chOff x="0" y="0"/>
              <a:chExt cx="3872895" cy="269976"/>
            </a:xfrm>
          </p:grpSpPr>
          <p:sp>
            <p:nvSpPr>
              <p:cNvPr id="16" name="Freeform 16"/>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C41188"/>
              </a:solidFill>
            </p:spPr>
            <p:txBody>
              <a:bodyPr/>
              <a:lstStyle/>
              <a:p>
                <a:endParaRPr lang="en-IE"/>
              </a:p>
            </p:txBody>
          </p:sp>
          <p:sp>
            <p:nvSpPr>
              <p:cNvPr id="17" name="TextBox 17"/>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18" name="Group 18"/>
            <p:cNvGrpSpPr/>
            <p:nvPr/>
          </p:nvGrpSpPr>
          <p:grpSpPr>
            <a:xfrm>
              <a:off x="5934927" y="0"/>
              <a:ext cx="13671605" cy="1366754"/>
              <a:chOff x="0" y="0"/>
              <a:chExt cx="2700564" cy="269976"/>
            </a:xfrm>
          </p:grpSpPr>
          <p:sp>
            <p:nvSpPr>
              <p:cNvPr id="19" name="Freeform 19"/>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FEEF9"/>
              </a:solidFill>
            </p:spPr>
            <p:txBody>
              <a:bodyPr/>
              <a:lstStyle/>
              <a:p>
                <a:endParaRPr lang="en-IE"/>
              </a:p>
            </p:txBody>
          </p:sp>
          <p:sp>
            <p:nvSpPr>
              <p:cNvPr id="20" name="TextBox 20"/>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21" name="TextBox 21"/>
            <p:cNvSpPr txBox="1"/>
            <p:nvPr/>
          </p:nvSpPr>
          <p:spPr>
            <a:xfrm>
              <a:off x="713778" y="195158"/>
              <a:ext cx="500976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Hidden Water</a:t>
              </a:r>
            </a:p>
          </p:txBody>
        </p:sp>
        <p:grpSp>
          <p:nvGrpSpPr>
            <p:cNvPr id="22" name="Group 22"/>
            <p:cNvGrpSpPr/>
            <p:nvPr/>
          </p:nvGrpSpPr>
          <p:grpSpPr>
            <a:xfrm>
              <a:off x="5759417" y="1578"/>
              <a:ext cx="900906" cy="1368332"/>
              <a:chOff x="0" y="0"/>
              <a:chExt cx="177957" cy="270288"/>
            </a:xfrm>
          </p:grpSpPr>
          <p:sp>
            <p:nvSpPr>
              <p:cNvPr id="23" name="Freeform 23"/>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C41188"/>
              </a:solidFill>
            </p:spPr>
            <p:txBody>
              <a:bodyPr/>
              <a:lstStyle/>
              <a:p>
                <a:endParaRPr lang="en-IE"/>
              </a:p>
            </p:txBody>
          </p:sp>
          <p:sp>
            <p:nvSpPr>
              <p:cNvPr id="24" name="TextBox 24"/>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25" name="TextBox 25"/>
            <p:cNvSpPr txBox="1"/>
            <p:nvPr/>
          </p:nvSpPr>
          <p:spPr>
            <a:xfrm>
              <a:off x="7105716" y="264798"/>
              <a:ext cx="8760619" cy="795655"/>
            </a:xfrm>
            <a:prstGeom prst="rect">
              <a:avLst/>
            </a:prstGeom>
          </p:spPr>
          <p:txBody>
            <a:bodyPr lIns="0" tIns="0" rIns="0" bIns="0" rtlCol="0" anchor="t">
              <a:spAutoFit/>
            </a:bodyPr>
            <a:lstStyle/>
            <a:p>
              <a:pPr marL="0" lvl="0" indent="0" algn="ctr">
                <a:lnSpc>
                  <a:spcPts val="5040"/>
                </a:lnSpc>
                <a:spcBef>
                  <a:spcPct val="0"/>
                </a:spcBef>
              </a:pPr>
              <a:r>
                <a:rPr lang="en-US" sz="3600" u="none" strike="noStrike">
                  <a:solidFill>
                    <a:srgbClr val="000000"/>
                  </a:solidFill>
                  <a:latin typeface="Tahoma 1"/>
                  <a:ea typeface="Tahoma 1"/>
                  <a:cs typeface="Tahoma 1"/>
                  <a:sym typeface="Tahoma 1"/>
                </a:rPr>
                <a:t>Discover the water we can't see.</a:t>
              </a:r>
            </a:p>
          </p:txBody>
        </p:sp>
      </p:grpSp>
      <p:grpSp>
        <p:nvGrpSpPr>
          <p:cNvPr id="26" name="Group 26"/>
          <p:cNvGrpSpPr/>
          <p:nvPr/>
        </p:nvGrpSpPr>
        <p:grpSpPr>
          <a:xfrm>
            <a:off x="1791550" y="6381431"/>
            <a:ext cx="14704899" cy="1026249"/>
            <a:chOff x="0" y="0"/>
            <a:chExt cx="19606532" cy="1368332"/>
          </a:xfrm>
        </p:grpSpPr>
        <p:grpSp>
          <p:nvGrpSpPr>
            <p:cNvPr id="27" name="Group 27"/>
            <p:cNvGrpSpPr/>
            <p:nvPr/>
          </p:nvGrpSpPr>
          <p:grpSpPr>
            <a:xfrm>
              <a:off x="0" y="1578"/>
              <a:ext cx="19606532" cy="1366754"/>
              <a:chOff x="0" y="0"/>
              <a:chExt cx="3872895" cy="269976"/>
            </a:xfrm>
          </p:grpSpPr>
          <p:sp>
            <p:nvSpPr>
              <p:cNvPr id="28" name="Freeform 28"/>
              <p:cNvSpPr/>
              <p:nvPr/>
            </p:nvSpPr>
            <p:spPr>
              <a:xfrm>
                <a:off x="0" y="0"/>
                <a:ext cx="3872895" cy="269976"/>
              </a:xfrm>
              <a:custGeom>
                <a:avLst/>
                <a:gdLst/>
                <a:ahLst/>
                <a:cxnLst/>
                <a:rect l="l" t="t" r="r" b="b"/>
                <a:pathLst>
                  <a:path w="3872895" h="269976">
                    <a:moveTo>
                      <a:pt x="26851" y="0"/>
                    </a:moveTo>
                    <a:lnTo>
                      <a:pt x="3846045" y="0"/>
                    </a:lnTo>
                    <a:cubicBezTo>
                      <a:pt x="3853166" y="0"/>
                      <a:pt x="3859995" y="2829"/>
                      <a:pt x="3865031" y="7864"/>
                    </a:cubicBezTo>
                    <a:cubicBezTo>
                      <a:pt x="3870066" y="12900"/>
                      <a:pt x="3872895" y="19730"/>
                      <a:pt x="3872895" y="26851"/>
                    </a:cubicBezTo>
                    <a:lnTo>
                      <a:pt x="3872895" y="243125"/>
                    </a:lnTo>
                    <a:cubicBezTo>
                      <a:pt x="3872895" y="257955"/>
                      <a:pt x="3860874" y="269976"/>
                      <a:pt x="3846045" y="269976"/>
                    </a:cubicBezTo>
                    <a:lnTo>
                      <a:pt x="26851" y="269976"/>
                    </a:lnTo>
                    <a:cubicBezTo>
                      <a:pt x="19730" y="269976"/>
                      <a:pt x="12900" y="267147"/>
                      <a:pt x="7864" y="262112"/>
                    </a:cubicBezTo>
                    <a:cubicBezTo>
                      <a:pt x="2829" y="257076"/>
                      <a:pt x="0" y="250247"/>
                      <a:pt x="0" y="243125"/>
                    </a:cubicBezTo>
                    <a:lnTo>
                      <a:pt x="0" y="26851"/>
                    </a:lnTo>
                    <a:cubicBezTo>
                      <a:pt x="0" y="12022"/>
                      <a:pt x="12022" y="0"/>
                      <a:pt x="26851" y="0"/>
                    </a:cubicBezTo>
                    <a:close/>
                  </a:path>
                </a:pathLst>
              </a:custGeom>
              <a:solidFill>
                <a:srgbClr val="03A64A"/>
              </a:solidFill>
            </p:spPr>
            <p:txBody>
              <a:bodyPr/>
              <a:lstStyle/>
              <a:p>
                <a:endParaRPr lang="en-IE"/>
              </a:p>
            </p:txBody>
          </p:sp>
          <p:sp>
            <p:nvSpPr>
              <p:cNvPr id="29" name="TextBox 29"/>
              <p:cNvSpPr txBox="1"/>
              <p:nvPr/>
            </p:nvSpPr>
            <p:spPr>
              <a:xfrm>
                <a:off x="0" y="57150"/>
                <a:ext cx="3872895" cy="212826"/>
              </a:xfrm>
              <a:prstGeom prst="rect">
                <a:avLst/>
              </a:prstGeom>
            </p:spPr>
            <p:txBody>
              <a:bodyPr lIns="50800" tIns="50800" rIns="50800" bIns="50800" rtlCol="0" anchor="ctr"/>
              <a:lstStyle/>
              <a:p>
                <a:pPr algn="ctr">
                  <a:lnSpc>
                    <a:spcPts val="1840"/>
                  </a:lnSpc>
                </a:pPr>
                <a:endParaRPr/>
              </a:p>
            </p:txBody>
          </p:sp>
        </p:grpSp>
        <p:grpSp>
          <p:nvGrpSpPr>
            <p:cNvPr id="30" name="Group 30"/>
            <p:cNvGrpSpPr/>
            <p:nvPr/>
          </p:nvGrpSpPr>
          <p:grpSpPr>
            <a:xfrm>
              <a:off x="5934927" y="1578"/>
              <a:ext cx="13671605" cy="1366754"/>
              <a:chOff x="0" y="0"/>
              <a:chExt cx="2700564" cy="269976"/>
            </a:xfrm>
          </p:grpSpPr>
          <p:sp>
            <p:nvSpPr>
              <p:cNvPr id="31" name="Freeform 31"/>
              <p:cNvSpPr/>
              <p:nvPr/>
            </p:nvSpPr>
            <p:spPr>
              <a:xfrm>
                <a:off x="0" y="0"/>
                <a:ext cx="2700564" cy="269976"/>
              </a:xfrm>
              <a:custGeom>
                <a:avLst/>
                <a:gdLst/>
                <a:ahLst/>
                <a:cxnLst/>
                <a:rect l="l" t="t" r="r" b="b"/>
                <a:pathLst>
                  <a:path w="2700564" h="269976">
                    <a:moveTo>
                      <a:pt x="38507" y="0"/>
                    </a:moveTo>
                    <a:lnTo>
                      <a:pt x="2662057" y="0"/>
                    </a:lnTo>
                    <a:cubicBezTo>
                      <a:pt x="2683324" y="0"/>
                      <a:pt x="2700564" y="17240"/>
                      <a:pt x="2700564" y="38507"/>
                    </a:cubicBezTo>
                    <a:lnTo>
                      <a:pt x="2700564" y="231469"/>
                    </a:lnTo>
                    <a:cubicBezTo>
                      <a:pt x="2700564" y="241682"/>
                      <a:pt x="2696507" y="251476"/>
                      <a:pt x="2689286" y="258698"/>
                    </a:cubicBezTo>
                    <a:cubicBezTo>
                      <a:pt x="2682064" y="265919"/>
                      <a:pt x="2672270" y="269976"/>
                      <a:pt x="2662057" y="269976"/>
                    </a:cubicBezTo>
                    <a:lnTo>
                      <a:pt x="38507" y="269976"/>
                    </a:lnTo>
                    <a:cubicBezTo>
                      <a:pt x="28294" y="269976"/>
                      <a:pt x="18500" y="265919"/>
                      <a:pt x="11278" y="258698"/>
                    </a:cubicBezTo>
                    <a:cubicBezTo>
                      <a:pt x="4057" y="251476"/>
                      <a:pt x="0" y="241682"/>
                      <a:pt x="0" y="231469"/>
                    </a:cubicBezTo>
                    <a:lnTo>
                      <a:pt x="0" y="38507"/>
                    </a:lnTo>
                    <a:cubicBezTo>
                      <a:pt x="0" y="28294"/>
                      <a:pt x="4057" y="18500"/>
                      <a:pt x="11278" y="11278"/>
                    </a:cubicBezTo>
                    <a:cubicBezTo>
                      <a:pt x="18500" y="4057"/>
                      <a:pt x="28294" y="0"/>
                      <a:pt x="38507" y="0"/>
                    </a:cubicBezTo>
                    <a:close/>
                  </a:path>
                </a:pathLst>
              </a:custGeom>
              <a:solidFill>
                <a:srgbClr val="F2FBD6"/>
              </a:solidFill>
            </p:spPr>
            <p:txBody>
              <a:bodyPr/>
              <a:lstStyle/>
              <a:p>
                <a:endParaRPr lang="en-IE"/>
              </a:p>
            </p:txBody>
          </p:sp>
          <p:sp>
            <p:nvSpPr>
              <p:cNvPr id="32" name="TextBox 32"/>
              <p:cNvSpPr txBox="1"/>
              <p:nvPr/>
            </p:nvSpPr>
            <p:spPr>
              <a:xfrm>
                <a:off x="0" y="57150"/>
                <a:ext cx="2700564" cy="212826"/>
              </a:xfrm>
              <a:prstGeom prst="rect">
                <a:avLst/>
              </a:prstGeom>
            </p:spPr>
            <p:txBody>
              <a:bodyPr lIns="50800" tIns="50800" rIns="50800" bIns="50800" rtlCol="0" anchor="ctr"/>
              <a:lstStyle/>
              <a:p>
                <a:pPr algn="ctr">
                  <a:lnSpc>
                    <a:spcPts val="1840"/>
                  </a:lnSpc>
                </a:pPr>
                <a:endParaRPr/>
              </a:p>
            </p:txBody>
          </p:sp>
        </p:grpSp>
        <p:sp>
          <p:nvSpPr>
            <p:cNvPr id="33" name="TextBox 33"/>
            <p:cNvSpPr txBox="1"/>
            <p:nvPr/>
          </p:nvSpPr>
          <p:spPr>
            <a:xfrm>
              <a:off x="1713068" y="217478"/>
              <a:ext cx="4010479" cy="865295"/>
            </a:xfrm>
            <a:prstGeom prst="rect">
              <a:avLst/>
            </a:prstGeom>
          </p:spPr>
          <p:txBody>
            <a:bodyPr lIns="0" tIns="0" rIns="0" bIns="0" rtlCol="0" anchor="t">
              <a:spAutoFit/>
            </a:bodyPr>
            <a:lstStyle/>
            <a:p>
              <a:pPr algn="r">
                <a:lnSpc>
                  <a:spcPts val="5179"/>
                </a:lnSpc>
              </a:pPr>
              <a:r>
                <a:rPr lang="en-US" sz="3699" b="1">
                  <a:solidFill>
                    <a:srgbClr val="FFFFFF"/>
                  </a:solidFill>
                  <a:latin typeface="Poppins Semi-Bold"/>
                  <a:ea typeface="Poppins Semi-Bold"/>
                  <a:cs typeface="Poppins Semi-Bold"/>
                  <a:sym typeface="Poppins Semi-Bold"/>
                </a:rPr>
                <a:t>Wild Water</a:t>
              </a:r>
            </a:p>
          </p:txBody>
        </p:sp>
        <p:grpSp>
          <p:nvGrpSpPr>
            <p:cNvPr id="34" name="Group 34"/>
            <p:cNvGrpSpPr/>
            <p:nvPr/>
          </p:nvGrpSpPr>
          <p:grpSpPr>
            <a:xfrm>
              <a:off x="5759417" y="0"/>
              <a:ext cx="900906" cy="1368332"/>
              <a:chOff x="0" y="0"/>
              <a:chExt cx="177957" cy="270288"/>
            </a:xfrm>
          </p:grpSpPr>
          <p:sp>
            <p:nvSpPr>
              <p:cNvPr id="35" name="Freeform 35"/>
              <p:cNvSpPr/>
              <p:nvPr/>
            </p:nvSpPr>
            <p:spPr>
              <a:xfrm>
                <a:off x="0" y="0"/>
                <a:ext cx="177957" cy="270288"/>
              </a:xfrm>
              <a:custGeom>
                <a:avLst/>
                <a:gdLst/>
                <a:ahLst/>
                <a:cxnLst/>
                <a:rect l="l" t="t" r="r" b="b"/>
                <a:pathLst>
                  <a:path w="177957" h="270288">
                    <a:moveTo>
                      <a:pt x="0" y="0"/>
                    </a:moveTo>
                    <a:lnTo>
                      <a:pt x="177957" y="0"/>
                    </a:lnTo>
                    <a:lnTo>
                      <a:pt x="177957" y="270288"/>
                    </a:lnTo>
                    <a:lnTo>
                      <a:pt x="0" y="270288"/>
                    </a:lnTo>
                    <a:close/>
                  </a:path>
                </a:pathLst>
              </a:custGeom>
              <a:solidFill>
                <a:srgbClr val="03A64A"/>
              </a:solidFill>
            </p:spPr>
            <p:txBody>
              <a:bodyPr/>
              <a:lstStyle/>
              <a:p>
                <a:endParaRPr lang="en-IE"/>
              </a:p>
            </p:txBody>
          </p:sp>
          <p:sp>
            <p:nvSpPr>
              <p:cNvPr id="36" name="TextBox 36"/>
              <p:cNvSpPr txBox="1"/>
              <p:nvPr/>
            </p:nvSpPr>
            <p:spPr>
              <a:xfrm>
                <a:off x="0" y="57150"/>
                <a:ext cx="177957" cy="213138"/>
              </a:xfrm>
              <a:prstGeom prst="rect">
                <a:avLst/>
              </a:prstGeom>
            </p:spPr>
            <p:txBody>
              <a:bodyPr lIns="50800" tIns="50800" rIns="50800" bIns="50800" rtlCol="0" anchor="ctr"/>
              <a:lstStyle/>
              <a:p>
                <a:pPr algn="ctr">
                  <a:lnSpc>
                    <a:spcPts val="1840"/>
                  </a:lnSpc>
                </a:pPr>
                <a:endParaRPr/>
              </a:p>
            </p:txBody>
          </p:sp>
        </p:grpSp>
        <p:sp>
          <p:nvSpPr>
            <p:cNvPr id="37" name="TextBox 37"/>
            <p:cNvSpPr txBox="1"/>
            <p:nvPr/>
          </p:nvSpPr>
          <p:spPr>
            <a:xfrm>
              <a:off x="7105716" y="265103"/>
              <a:ext cx="11757184" cy="795655"/>
            </a:xfrm>
            <a:prstGeom prst="rect">
              <a:avLst/>
            </a:prstGeom>
          </p:spPr>
          <p:txBody>
            <a:bodyPr lIns="0" tIns="0" rIns="0" bIns="0" rtlCol="0" anchor="t">
              <a:spAutoFit/>
            </a:bodyPr>
            <a:lstStyle/>
            <a:p>
              <a:pPr marL="0" lvl="0" indent="0" algn="ctr">
                <a:lnSpc>
                  <a:spcPts val="5040"/>
                </a:lnSpc>
                <a:spcBef>
                  <a:spcPct val="0"/>
                </a:spcBef>
              </a:pPr>
              <a:r>
                <a:rPr lang="en-US" sz="3600">
                  <a:solidFill>
                    <a:srgbClr val="000000"/>
                  </a:solidFill>
                  <a:latin typeface="Tahoma 1"/>
                  <a:ea typeface="Tahoma 1"/>
                  <a:cs typeface="Tahoma 1"/>
                  <a:sym typeface="Tahoma 1"/>
                </a:rPr>
                <a:t>E</a:t>
              </a:r>
              <a:r>
                <a:rPr lang="en-US" sz="3600" u="none" strike="noStrike">
                  <a:solidFill>
                    <a:srgbClr val="000000"/>
                  </a:solidFill>
                  <a:latin typeface="Tahoma 1"/>
                  <a:ea typeface="Tahoma 1"/>
                  <a:cs typeface="Tahoma 1"/>
                  <a:sym typeface="Tahoma 1"/>
                </a:rPr>
                <a:t>xplore rivers, lakes, wetlands, and wildlife.</a:t>
              </a:r>
            </a:p>
          </p:txBody>
        </p:sp>
      </p:grpSp>
      <p:grpSp>
        <p:nvGrpSpPr>
          <p:cNvPr id="38" name="Group 38"/>
          <p:cNvGrpSpPr/>
          <p:nvPr/>
        </p:nvGrpSpPr>
        <p:grpSpPr>
          <a:xfrm>
            <a:off x="1791550" y="8098527"/>
            <a:ext cx="6477847" cy="1295400"/>
            <a:chOff x="0" y="0"/>
            <a:chExt cx="8637129" cy="1727200"/>
          </a:xfrm>
        </p:grpSpPr>
        <p:grpSp>
          <p:nvGrpSpPr>
            <p:cNvPr id="39" name="Group 39"/>
            <p:cNvGrpSpPr/>
            <p:nvPr/>
          </p:nvGrpSpPr>
          <p:grpSpPr>
            <a:xfrm>
              <a:off x="0" y="0"/>
              <a:ext cx="1036151" cy="1036151"/>
              <a:chOff x="0" y="0"/>
              <a:chExt cx="812800" cy="812800"/>
            </a:xfrm>
          </p:grpSpPr>
          <p:sp>
            <p:nvSpPr>
              <p:cNvPr id="40" name="Freeform 4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41" name="TextBox 41"/>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42" name="Freeform 42"/>
            <p:cNvSpPr/>
            <p:nvPr/>
          </p:nvSpPr>
          <p:spPr>
            <a:xfrm>
              <a:off x="176501" y="309715"/>
              <a:ext cx="683149" cy="416721"/>
            </a:xfrm>
            <a:custGeom>
              <a:avLst/>
              <a:gdLst/>
              <a:ahLst/>
              <a:cxnLst/>
              <a:rect l="l" t="t" r="r" b="b"/>
              <a:pathLst>
                <a:path w="683149" h="416721">
                  <a:moveTo>
                    <a:pt x="0" y="0"/>
                  </a:moveTo>
                  <a:lnTo>
                    <a:pt x="683149" y="0"/>
                  </a:lnTo>
                  <a:lnTo>
                    <a:pt x="683149" y="416721"/>
                  </a:lnTo>
                  <a:lnTo>
                    <a:pt x="0" y="41672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IE"/>
            </a:p>
          </p:txBody>
        </p:sp>
        <p:sp>
          <p:nvSpPr>
            <p:cNvPr id="43" name="TextBox 43"/>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1"/>
                  <a:ea typeface="Tahoma 1"/>
                  <a:cs typeface="Tahoma 1"/>
                  <a:sym typeface="Tahoma 1"/>
                </a:rPr>
                <a:t>Find more resources, activities, competitions, and inspiration at:</a:t>
              </a:r>
            </a:p>
            <a:p>
              <a:pPr algn="l">
                <a:lnSpc>
                  <a:spcPts val="3300"/>
                </a:lnSpc>
                <a:spcBef>
                  <a:spcPct val="0"/>
                </a:spcBef>
              </a:pPr>
              <a:r>
                <a:rPr lang="en-US" sz="3000" u="sng" spc="-15">
                  <a:solidFill>
                    <a:srgbClr val="000000"/>
                  </a:solidFill>
                  <a:latin typeface="Tahoma 1"/>
                  <a:ea typeface="Tahoma 1"/>
                  <a:cs typeface="Tahoma 1"/>
                  <a:sym typeface="Tahoma 1"/>
                  <a:hlinkClick r:id="rId3" tooltip="https://greenschoolsireland.org/the-programme/themes/water/"/>
                </a:rPr>
                <a:t>greenschoolsireland.org/water</a:t>
              </a:r>
              <a:r>
                <a:rPr lang="en-US" sz="3000" spc="-15">
                  <a:solidFill>
                    <a:srgbClr val="000000"/>
                  </a:solidFill>
                  <a:latin typeface="Tahoma 1"/>
                  <a:ea typeface="Tahoma 1"/>
                  <a:cs typeface="Tahoma 1"/>
                  <a:sym typeface="Tahoma 1"/>
                </a:rPr>
                <a:t>. </a:t>
              </a:r>
            </a:p>
          </p:txBody>
        </p:sp>
      </p:grpSp>
      <p:grpSp>
        <p:nvGrpSpPr>
          <p:cNvPr id="44" name="Group 44"/>
          <p:cNvGrpSpPr/>
          <p:nvPr/>
        </p:nvGrpSpPr>
        <p:grpSpPr>
          <a:xfrm>
            <a:off x="10018603" y="8098527"/>
            <a:ext cx="6477847" cy="1295400"/>
            <a:chOff x="0" y="0"/>
            <a:chExt cx="8637129" cy="1727200"/>
          </a:xfrm>
        </p:grpSpPr>
        <p:grpSp>
          <p:nvGrpSpPr>
            <p:cNvPr id="45" name="Group 45"/>
            <p:cNvGrpSpPr/>
            <p:nvPr/>
          </p:nvGrpSpPr>
          <p:grpSpPr>
            <a:xfrm>
              <a:off x="0" y="0"/>
              <a:ext cx="1036151" cy="1036151"/>
              <a:chOff x="0" y="0"/>
              <a:chExt cx="812800" cy="812800"/>
            </a:xfrm>
          </p:grpSpPr>
          <p:sp>
            <p:nvSpPr>
              <p:cNvPr id="46" name="Freeform 4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3E7E"/>
              </a:solidFill>
            </p:spPr>
            <p:txBody>
              <a:bodyPr/>
              <a:lstStyle/>
              <a:p>
                <a:endParaRPr lang="en-IE"/>
              </a:p>
            </p:txBody>
          </p:sp>
          <p:sp>
            <p:nvSpPr>
              <p:cNvPr id="47" name="TextBox 47"/>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48" name="Freeform 48"/>
            <p:cNvSpPr/>
            <p:nvPr/>
          </p:nvSpPr>
          <p:spPr>
            <a:xfrm>
              <a:off x="229621" y="319042"/>
              <a:ext cx="576909" cy="398067"/>
            </a:xfrm>
            <a:custGeom>
              <a:avLst/>
              <a:gdLst/>
              <a:ahLst/>
              <a:cxnLst/>
              <a:rect l="l" t="t" r="r" b="b"/>
              <a:pathLst>
                <a:path w="576909" h="398067">
                  <a:moveTo>
                    <a:pt x="0" y="0"/>
                  </a:moveTo>
                  <a:lnTo>
                    <a:pt x="576909" y="0"/>
                  </a:lnTo>
                  <a:lnTo>
                    <a:pt x="576909" y="398067"/>
                  </a:lnTo>
                  <a:lnTo>
                    <a:pt x="0" y="39806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49" name="TextBox 49"/>
            <p:cNvSpPr txBox="1"/>
            <p:nvPr/>
          </p:nvSpPr>
          <p:spPr>
            <a:xfrm>
              <a:off x="1309163" y="28575"/>
              <a:ext cx="7327966" cy="1698625"/>
            </a:xfrm>
            <a:prstGeom prst="rect">
              <a:avLst/>
            </a:prstGeom>
          </p:spPr>
          <p:txBody>
            <a:bodyPr lIns="0" tIns="0" rIns="0" bIns="0" rtlCol="0" anchor="t">
              <a:spAutoFit/>
            </a:bodyPr>
            <a:lstStyle/>
            <a:p>
              <a:pPr algn="l">
                <a:lnSpc>
                  <a:spcPts val="3300"/>
                </a:lnSpc>
                <a:spcBef>
                  <a:spcPct val="0"/>
                </a:spcBef>
              </a:pPr>
              <a:r>
                <a:rPr lang="en-US" sz="3000" spc="-15">
                  <a:solidFill>
                    <a:srgbClr val="000000"/>
                  </a:solidFill>
                  <a:latin typeface="Tahoma 1"/>
                  <a:ea typeface="Tahoma 1"/>
                  <a:cs typeface="Tahoma 1"/>
                  <a:sym typeface="Tahoma 1"/>
                </a:rPr>
                <a:t>Need support or have questions? Contact us at:</a:t>
              </a:r>
            </a:p>
            <a:p>
              <a:pPr algn="l">
                <a:lnSpc>
                  <a:spcPts val="3300"/>
                </a:lnSpc>
                <a:spcBef>
                  <a:spcPct val="0"/>
                </a:spcBef>
              </a:pPr>
              <a:r>
                <a:rPr lang="en-US" sz="3000" u="sng" spc="-15">
                  <a:solidFill>
                    <a:srgbClr val="000000"/>
                  </a:solidFill>
                  <a:latin typeface="Tahoma 1"/>
                  <a:ea typeface="Tahoma 1"/>
                  <a:cs typeface="Tahoma 1"/>
                  <a:sym typeface="Tahoma 1"/>
                  <a:hlinkClick r:id="rId5" tooltip="mailto:water@greenschoolsireland.org"/>
                </a:rPr>
                <a:t>water@greenschoolsireland.org </a:t>
              </a:r>
            </a:p>
          </p:txBody>
        </p:sp>
      </p:grpSp>
      <p:grpSp>
        <p:nvGrpSpPr>
          <p:cNvPr id="50" name="Group 50"/>
          <p:cNvGrpSpPr/>
          <p:nvPr/>
        </p:nvGrpSpPr>
        <p:grpSpPr>
          <a:xfrm>
            <a:off x="13870556" y="400472"/>
            <a:ext cx="3982329" cy="2167147"/>
            <a:chOff x="0" y="0"/>
            <a:chExt cx="5309772" cy="2889529"/>
          </a:xfrm>
        </p:grpSpPr>
        <p:sp>
          <p:nvSpPr>
            <p:cNvPr id="51" name="Freeform 51"/>
            <p:cNvSpPr/>
            <p:nvPr/>
          </p:nvSpPr>
          <p:spPr>
            <a:xfrm>
              <a:off x="3266762" y="0"/>
              <a:ext cx="2043010" cy="2889529"/>
            </a:xfrm>
            <a:custGeom>
              <a:avLst/>
              <a:gdLst/>
              <a:ahLst/>
              <a:cxnLst/>
              <a:rect l="l" t="t" r="r" b="b"/>
              <a:pathLst>
                <a:path w="2043010" h="2889529">
                  <a:moveTo>
                    <a:pt x="0" y="0"/>
                  </a:moveTo>
                  <a:lnTo>
                    <a:pt x="2043010" y="0"/>
                  </a:lnTo>
                  <a:lnTo>
                    <a:pt x="2043010" y="2889529"/>
                  </a:lnTo>
                  <a:lnTo>
                    <a:pt x="0" y="2889529"/>
                  </a:lnTo>
                  <a:lnTo>
                    <a:pt x="0" y="0"/>
                  </a:lnTo>
                  <a:close/>
                </a:path>
              </a:pathLst>
            </a:custGeom>
            <a:blipFill>
              <a:blip r:embed="rId6" cstate="email">
                <a:extLst>
                  <a:ext uri="{28A0092B-C50C-407E-A947-70E740481C1C}">
                    <a14:useLocalDpi xmlns:a14="http://schemas.microsoft.com/office/drawing/2010/main"/>
                  </a:ext>
                </a:extLst>
              </a:blip>
              <a:stretch>
                <a:fillRect/>
              </a:stretch>
            </a:blipFill>
          </p:spPr>
          <p:txBody>
            <a:bodyPr/>
            <a:lstStyle/>
            <a:p>
              <a:endParaRPr lang="en-IE"/>
            </a:p>
          </p:txBody>
        </p:sp>
        <p:sp>
          <p:nvSpPr>
            <p:cNvPr id="52" name="Freeform 52"/>
            <p:cNvSpPr/>
            <p:nvPr/>
          </p:nvSpPr>
          <p:spPr>
            <a:xfrm>
              <a:off x="0" y="643449"/>
              <a:ext cx="3266762" cy="1602631"/>
            </a:xfrm>
            <a:custGeom>
              <a:avLst/>
              <a:gdLst/>
              <a:ahLst/>
              <a:cxnLst/>
              <a:rect l="l" t="t" r="r" b="b"/>
              <a:pathLst>
                <a:path w="3266762" h="1602631">
                  <a:moveTo>
                    <a:pt x="0" y="0"/>
                  </a:moveTo>
                  <a:lnTo>
                    <a:pt x="3266762" y="0"/>
                  </a:lnTo>
                  <a:lnTo>
                    <a:pt x="3266762" y="1602631"/>
                  </a:lnTo>
                  <a:lnTo>
                    <a:pt x="0" y="1602631"/>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grpSp>
      <p:sp>
        <p:nvSpPr>
          <p:cNvPr id="53" name="TextBox 53"/>
          <p:cNvSpPr txBox="1"/>
          <p:nvPr/>
        </p:nvSpPr>
        <p:spPr>
          <a:xfrm>
            <a:off x="5157139" y="1626921"/>
            <a:ext cx="7973723" cy="1076326"/>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3E7E"/>
                </a:solidFill>
                <a:latin typeface="Poppins Bold"/>
                <a:ea typeface="Poppins Bold"/>
                <a:cs typeface="Poppins Bold"/>
                <a:sym typeface="Poppins Bold"/>
              </a:rPr>
              <a:t>Keep Learning</a:t>
            </a:r>
          </a:p>
        </p:txBody>
      </p:sp>
      <p:sp>
        <p:nvSpPr>
          <p:cNvPr id="54" name="TextBox 54"/>
          <p:cNvSpPr txBox="1"/>
          <p:nvPr/>
        </p:nvSpPr>
        <p:spPr>
          <a:xfrm>
            <a:off x="886670" y="3065197"/>
            <a:ext cx="1651465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Continue your journey with the other lessons in the </a:t>
            </a:r>
            <a:r>
              <a:rPr lang="en-US" sz="3600" b="1" spc="-18">
                <a:solidFill>
                  <a:srgbClr val="000000"/>
                </a:solidFill>
                <a:latin typeface="Tahoma 1 Bold"/>
                <a:ea typeface="Tahoma 1 Bold"/>
                <a:cs typeface="Tahoma 1 Bold"/>
                <a:sym typeface="Tahoma 1 Bold"/>
              </a:rPr>
              <a:t>Water Learning Series</a:t>
            </a:r>
            <a:r>
              <a:rPr lang="en-US" sz="3600" spc="-18">
                <a:solidFill>
                  <a:srgbClr val="000000"/>
                </a:solidFill>
                <a:latin typeface="Tahoma 1"/>
                <a:ea typeface="Tahoma 1"/>
                <a:cs typeface="Tahoma 1"/>
                <a:sym typeface="Tahoma 1"/>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1171575"/>
            <a:ext cx="6052779" cy="29051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How Do You Use Water Every Day?</a:t>
            </a:r>
          </a:p>
        </p:txBody>
      </p:sp>
      <p:grpSp>
        <p:nvGrpSpPr>
          <p:cNvPr id="3" name="Group 3"/>
          <p:cNvGrpSpPr/>
          <p:nvPr/>
        </p:nvGrpSpPr>
        <p:grpSpPr>
          <a:xfrm>
            <a:off x="11179270" y="3531861"/>
            <a:ext cx="3223277" cy="3223277"/>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5" name="TextBox 5"/>
            <p:cNvSpPr txBox="1"/>
            <p:nvPr/>
          </p:nvSpPr>
          <p:spPr>
            <a:xfrm>
              <a:off x="76200" y="133350"/>
              <a:ext cx="660400" cy="603250"/>
            </a:xfrm>
            <a:prstGeom prst="rect">
              <a:avLst/>
            </a:prstGeom>
          </p:spPr>
          <p:txBody>
            <a:bodyPr lIns="48229" tIns="48229" rIns="48229" bIns="48229" rtlCol="0" anchor="ctr"/>
            <a:lstStyle/>
            <a:p>
              <a:pPr algn="ctr">
                <a:lnSpc>
                  <a:spcPts val="1840"/>
                </a:lnSpc>
              </a:pPr>
              <a:endParaRPr/>
            </a:p>
          </p:txBody>
        </p:sp>
      </p:grpSp>
      <p:sp>
        <p:nvSpPr>
          <p:cNvPr id="6" name="Freeform 6"/>
          <p:cNvSpPr/>
          <p:nvPr/>
        </p:nvSpPr>
        <p:spPr>
          <a:xfrm flipH="1">
            <a:off x="11641049" y="3907092"/>
            <a:ext cx="2299718" cy="2472815"/>
          </a:xfrm>
          <a:custGeom>
            <a:avLst/>
            <a:gdLst/>
            <a:ahLst/>
            <a:cxnLst/>
            <a:rect l="l" t="t" r="r" b="b"/>
            <a:pathLst>
              <a:path w="2299718" h="2472815">
                <a:moveTo>
                  <a:pt x="2299719" y="0"/>
                </a:moveTo>
                <a:lnTo>
                  <a:pt x="0" y="0"/>
                </a:lnTo>
                <a:lnTo>
                  <a:pt x="0" y="2472816"/>
                </a:lnTo>
                <a:lnTo>
                  <a:pt x="2299719" y="2472816"/>
                </a:lnTo>
                <a:lnTo>
                  <a:pt x="2299719"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7" name="Group 7"/>
          <p:cNvGrpSpPr/>
          <p:nvPr/>
        </p:nvGrpSpPr>
        <p:grpSpPr>
          <a:xfrm>
            <a:off x="7878313" y="3531861"/>
            <a:ext cx="3223277" cy="3223277"/>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E7DD"/>
            </a:solidFill>
          </p:spPr>
          <p:txBody>
            <a:bodyPr/>
            <a:lstStyle/>
            <a:p>
              <a:endParaRPr lang="en-IE"/>
            </a:p>
          </p:txBody>
        </p:sp>
        <p:sp>
          <p:nvSpPr>
            <p:cNvPr id="9" name="TextBox 9"/>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10" name="Freeform 10"/>
          <p:cNvSpPr/>
          <p:nvPr/>
        </p:nvSpPr>
        <p:spPr>
          <a:xfrm>
            <a:off x="8464557" y="3922792"/>
            <a:ext cx="2050790" cy="2441417"/>
          </a:xfrm>
          <a:custGeom>
            <a:avLst/>
            <a:gdLst/>
            <a:ahLst/>
            <a:cxnLst/>
            <a:rect l="l" t="t" r="r" b="b"/>
            <a:pathLst>
              <a:path w="2050790" h="2441417">
                <a:moveTo>
                  <a:pt x="0" y="0"/>
                </a:moveTo>
                <a:lnTo>
                  <a:pt x="2050790" y="0"/>
                </a:lnTo>
                <a:lnTo>
                  <a:pt x="2050790" y="2441416"/>
                </a:lnTo>
                <a:lnTo>
                  <a:pt x="0" y="244141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11" name="Group 11"/>
          <p:cNvGrpSpPr/>
          <p:nvPr/>
        </p:nvGrpSpPr>
        <p:grpSpPr>
          <a:xfrm>
            <a:off x="14479395" y="3531861"/>
            <a:ext cx="3223277" cy="3223277"/>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D5F0"/>
            </a:solidFill>
          </p:spPr>
          <p:txBody>
            <a:bodyPr/>
            <a:lstStyle/>
            <a:p>
              <a:endParaRPr lang="en-IE"/>
            </a:p>
          </p:txBody>
        </p:sp>
        <p:sp>
          <p:nvSpPr>
            <p:cNvPr id="13" name="TextBox 13"/>
            <p:cNvSpPr txBox="1"/>
            <p:nvPr/>
          </p:nvSpPr>
          <p:spPr>
            <a:xfrm>
              <a:off x="76200" y="133350"/>
              <a:ext cx="660400" cy="603250"/>
            </a:xfrm>
            <a:prstGeom prst="rect">
              <a:avLst/>
            </a:prstGeom>
          </p:spPr>
          <p:txBody>
            <a:bodyPr lIns="48957" tIns="48957" rIns="48957" bIns="48957" rtlCol="0" anchor="ctr"/>
            <a:lstStyle/>
            <a:p>
              <a:pPr algn="ctr">
                <a:lnSpc>
                  <a:spcPts val="1840"/>
                </a:lnSpc>
              </a:pPr>
              <a:endParaRPr/>
            </a:p>
          </p:txBody>
        </p:sp>
      </p:grpSp>
      <p:sp>
        <p:nvSpPr>
          <p:cNvPr id="14" name="Freeform 14"/>
          <p:cNvSpPr/>
          <p:nvPr/>
        </p:nvSpPr>
        <p:spPr>
          <a:xfrm>
            <a:off x="15004400" y="3849321"/>
            <a:ext cx="1737704" cy="2652984"/>
          </a:xfrm>
          <a:custGeom>
            <a:avLst/>
            <a:gdLst/>
            <a:ahLst/>
            <a:cxnLst/>
            <a:rect l="l" t="t" r="r" b="b"/>
            <a:pathLst>
              <a:path w="1737704" h="2652984">
                <a:moveTo>
                  <a:pt x="0" y="0"/>
                </a:moveTo>
                <a:lnTo>
                  <a:pt x="1737704" y="0"/>
                </a:lnTo>
                <a:lnTo>
                  <a:pt x="1737704" y="2652983"/>
                </a:lnTo>
                <a:lnTo>
                  <a:pt x="0" y="2652983"/>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15" name="Group 15"/>
          <p:cNvGrpSpPr/>
          <p:nvPr/>
        </p:nvGrpSpPr>
        <p:grpSpPr>
          <a:xfrm>
            <a:off x="7877017" y="6755139"/>
            <a:ext cx="3223277" cy="322327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17" name="TextBox 17"/>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18" name="Freeform 18"/>
          <p:cNvSpPr/>
          <p:nvPr/>
        </p:nvSpPr>
        <p:spPr>
          <a:xfrm>
            <a:off x="8254227" y="7101264"/>
            <a:ext cx="2468856" cy="2349059"/>
          </a:xfrm>
          <a:custGeom>
            <a:avLst/>
            <a:gdLst/>
            <a:ahLst/>
            <a:cxnLst/>
            <a:rect l="l" t="t" r="r" b="b"/>
            <a:pathLst>
              <a:path w="2468856" h="2349059">
                <a:moveTo>
                  <a:pt x="0" y="0"/>
                </a:moveTo>
                <a:lnTo>
                  <a:pt x="2468856" y="0"/>
                </a:lnTo>
                <a:lnTo>
                  <a:pt x="2468856" y="2349059"/>
                </a:lnTo>
                <a:lnTo>
                  <a:pt x="0" y="2349059"/>
                </a:lnTo>
                <a:lnTo>
                  <a:pt x="0" y="0"/>
                </a:lnTo>
                <a:close/>
              </a:path>
            </a:pathLst>
          </a:custGeom>
          <a:blipFill>
            <a:blip>
              <a:extLst>
                <a:ext uri="{96DAC541-7B7A-43D3-8B79-37D633B846F1}">
                  <asvg:svgBlip xmlns:asvg="http://schemas.microsoft.com/office/drawing/2016/SVG/main" r:embed="rId6"/>
                </a:ext>
              </a:extLst>
            </a:blip>
            <a:stretch>
              <a:fillRect t="-7921" r="-2171"/>
            </a:stretch>
          </a:blipFill>
        </p:spPr>
        <p:txBody>
          <a:bodyPr/>
          <a:lstStyle/>
          <a:p>
            <a:endParaRPr lang="en-IE"/>
          </a:p>
        </p:txBody>
      </p:sp>
      <p:grpSp>
        <p:nvGrpSpPr>
          <p:cNvPr id="19" name="Group 19"/>
          <p:cNvGrpSpPr/>
          <p:nvPr/>
        </p:nvGrpSpPr>
        <p:grpSpPr>
          <a:xfrm>
            <a:off x="14479395" y="6755139"/>
            <a:ext cx="3223277" cy="3223277"/>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E7DD"/>
            </a:solidFill>
          </p:spPr>
          <p:txBody>
            <a:bodyPr/>
            <a:lstStyle/>
            <a:p>
              <a:endParaRPr lang="en-IE"/>
            </a:p>
          </p:txBody>
        </p:sp>
        <p:sp>
          <p:nvSpPr>
            <p:cNvPr id="21" name="TextBox 21"/>
            <p:cNvSpPr txBox="1"/>
            <p:nvPr/>
          </p:nvSpPr>
          <p:spPr>
            <a:xfrm>
              <a:off x="76200" y="133350"/>
              <a:ext cx="660400" cy="603250"/>
            </a:xfrm>
            <a:prstGeom prst="rect">
              <a:avLst/>
            </a:prstGeom>
          </p:spPr>
          <p:txBody>
            <a:bodyPr lIns="48957" tIns="48957" rIns="48957" bIns="48957" rtlCol="0" anchor="ctr"/>
            <a:lstStyle/>
            <a:p>
              <a:pPr algn="ctr">
                <a:lnSpc>
                  <a:spcPts val="1840"/>
                </a:lnSpc>
              </a:pPr>
              <a:endParaRPr/>
            </a:p>
          </p:txBody>
        </p:sp>
      </p:grpSp>
      <p:sp>
        <p:nvSpPr>
          <p:cNvPr id="22" name="Freeform 22"/>
          <p:cNvSpPr/>
          <p:nvPr/>
        </p:nvSpPr>
        <p:spPr>
          <a:xfrm>
            <a:off x="15004575" y="7108672"/>
            <a:ext cx="2172917" cy="2372851"/>
          </a:xfrm>
          <a:custGeom>
            <a:avLst/>
            <a:gdLst/>
            <a:ahLst/>
            <a:cxnLst/>
            <a:rect l="l" t="t" r="r" b="b"/>
            <a:pathLst>
              <a:path w="2172917" h="2372851">
                <a:moveTo>
                  <a:pt x="0" y="0"/>
                </a:moveTo>
                <a:lnTo>
                  <a:pt x="2172917" y="0"/>
                </a:lnTo>
                <a:lnTo>
                  <a:pt x="2172917" y="2372851"/>
                </a:lnTo>
                <a:lnTo>
                  <a:pt x="0" y="2372851"/>
                </a:lnTo>
                <a:lnTo>
                  <a:pt x="0" y="0"/>
                </a:lnTo>
                <a:close/>
              </a:path>
            </a:pathLst>
          </a:custGeom>
          <a:blipFill>
            <a:blip r:embed="rId7"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23" name="Group 23"/>
          <p:cNvGrpSpPr/>
          <p:nvPr/>
        </p:nvGrpSpPr>
        <p:grpSpPr>
          <a:xfrm>
            <a:off x="11178622" y="6755139"/>
            <a:ext cx="3223277" cy="3223277"/>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D5F0"/>
            </a:solidFill>
          </p:spPr>
          <p:txBody>
            <a:bodyPr/>
            <a:lstStyle/>
            <a:p>
              <a:endParaRPr lang="en-IE"/>
            </a:p>
          </p:txBody>
        </p:sp>
        <p:sp>
          <p:nvSpPr>
            <p:cNvPr id="25" name="TextBox 25"/>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26" name="Freeform 26"/>
          <p:cNvSpPr/>
          <p:nvPr/>
        </p:nvSpPr>
        <p:spPr>
          <a:xfrm>
            <a:off x="11723368" y="7101264"/>
            <a:ext cx="2133785" cy="2367989"/>
          </a:xfrm>
          <a:custGeom>
            <a:avLst/>
            <a:gdLst/>
            <a:ahLst/>
            <a:cxnLst/>
            <a:rect l="l" t="t" r="r" b="b"/>
            <a:pathLst>
              <a:path w="2133785" h="2367989">
                <a:moveTo>
                  <a:pt x="0" y="0"/>
                </a:moveTo>
                <a:lnTo>
                  <a:pt x="2133785" y="0"/>
                </a:lnTo>
                <a:lnTo>
                  <a:pt x="2133785" y="2367988"/>
                </a:lnTo>
                <a:lnTo>
                  <a:pt x="0" y="2367988"/>
                </a:lnTo>
                <a:lnTo>
                  <a:pt x="0" y="0"/>
                </a:lnTo>
                <a:close/>
              </a:path>
            </a:pathLst>
          </a:custGeom>
          <a:blipFill>
            <a:blip r:embed="rId8"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27" name="Group 27"/>
          <p:cNvGrpSpPr/>
          <p:nvPr/>
        </p:nvGrpSpPr>
        <p:grpSpPr>
          <a:xfrm>
            <a:off x="14479395" y="308584"/>
            <a:ext cx="3223277" cy="3223277"/>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2EDC3"/>
            </a:solidFill>
          </p:spPr>
          <p:txBody>
            <a:bodyPr/>
            <a:lstStyle/>
            <a:p>
              <a:endParaRPr lang="en-IE"/>
            </a:p>
          </p:txBody>
        </p:sp>
        <p:sp>
          <p:nvSpPr>
            <p:cNvPr id="29" name="TextBox 29"/>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30" name="Freeform 30"/>
          <p:cNvSpPr/>
          <p:nvPr/>
        </p:nvSpPr>
        <p:spPr>
          <a:xfrm>
            <a:off x="15244876" y="587690"/>
            <a:ext cx="1692316" cy="2665065"/>
          </a:xfrm>
          <a:custGeom>
            <a:avLst/>
            <a:gdLst/>
            <a:ahLst/>
            <a:cxnLst/>
            <a:rect l="l" t="t" r="r" b="b"/>
            <a:pathLst>
              <a:path w="1692316" h="2665065">
                <a:moveTo>
                  <a:pt x="0" y="0"/>
                </a:moveTo>
                <a:lnTo>
                  <a:pt x="1692316" y="0"/>
                </a:lnTo>
                <a:lnTo>
                  <a:pt x="1692316" y="2665065"/>
                </a:lnTo>
                <a:lnTo>
                  <a:pt x="0" y="2665065"/>
                </a:lnTo>
                <a:lnTo>
                  <a:pt x="0" y="0"/>
                </a:lnTo>
                <a:close/>
              </a:path>
            </a:pathLst>
          </a:custGeom>
          <a:blipFill>
            <a:blip r:embed="rId9"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31" name="Group 31"/>
          <p:cNvGrpSpPr/>
          <p:nvPr/>
        </p:nvGrpSpPr>
        <p:grpSpPr>
          <a:xfrm>
            <a:off x="11179918" y="308584"/>
            <a:ext cx="3223277" cy="3223277"/>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DE7DD"/>
            </a:solidFill>
          </p:spPr>
          <p:txBody>
            <a:bodyPr/>
            <a:lstStyle/>
            <a:p>
              <a:endParaRPr lang="en-IE"/>
            </a:p>
          </p:txBody>
        </p:sp>
        <p:sp>
          <p:nvSpPr>
            <p:cNvPr id="33" name="TextBox 33"/>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34" name="Freeform 34"/>
          <p:cNvSpPr/>
          <p:nvPr/>
        </p:nvSpPr>
        <p:spPr>
          <a:xfrm>
            <a:off x="11533832" y="695039"/>
            <a:ext cx="2714805" cy="2429751"/>
          </a:xfrm>
          <a:custGeom>
            <a:avLst/>
            <a:gdLst/>
            <a:ahLst/>
            <a:cxnLst/>
            <a:rect l="l" t="t" r="r" b="b"/>
            <a:pathLst>
              <a:path w="2714805" h="2429751">
                <a:moveTo>
                  <a:pt x="0" y="0"/>
                </a:moveTo>
                <a:lnTo>
                  <a:pt x="2714806" y="0"/>
                </a:lnTo>
                <a:lnTo>
                  <a:pt x="2714806" y="2429751"/>
                </a:lnTo>
                <a:lnTo>
                  <a:pt x="0" y="2429751"/>
                </a:lnTo>
                <a:lnTo>
                  <a:pt x="0" y="0"/>
                </a:lnTo>
                <a:close/>
              </a:path>
            </a:pathLst>
          </a:custGeom>
          <a:blipFill>
            <a:blip r:embed="rId10"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nvGrpSpPr>
          <p:cNvPr id="35" name="Group 35"/>
          <p:cNvGrpSpPr/>
          <p:nvPr/>
        </p:nvGrpSpPr>
        <p:grpSpPr>
          <a:xfrm>
            <a:off x="7878313" y="308584"/>
            <a:ext cx="3223277" cy="3223277"/>
            <a:chOff x="0" y="0"/>
            <a:chExt cx="812800" cy="812800"/>
          </a:xfrm>
        </p:grpSpPr>
        <p:sp>
          <p:nvSpPr>
            <p:cNvPr id="36" name="Freeform 3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5D5F0"/>
            </a:solidFill>
          </p:spPr>
          <p:txBody>
            <a:bodyPr/>
            <a:lstStyle/>
            <a:p>
              <a:endParaRPr lang="en-IE"/>
            </a:p>
          </p:txBody>
        </p:sp>
        <p:sp>
          <p:nvSpPr>
            <p:cNvPr id="37" name="TextBox 37"/>
            <p:cNvSpPr txBox="1"/>
            <p:nvPr/>
          </p:nvSpPr>
          <p:spPr>
            <a:xfrm>
              <a:off x="76200" y="133350"/>
              <a:ext cx="660400" cy="603250"/>
            </a:xfrm>
            <a:prstGeom prst="rect">
              <a:avLst/>
            </a:prstGeom>
          </p:spPr>
          <p:txBody>
            <a:bodyPr lIns="46480" tIns="46480" rIns="46480" bIns="46480" rtlCol="0" anchor="ctr"/>
            <a:lstStyle/>
            <a:p>
              <a:pPr algn="ctr">
                <a:lnSpc>
                  <a:spcPts val="1840"/>
                </a:lnSpc>
              </a:pPr>
              <a:endParaRPr/>
            </a:p>
          </p:txBody>
        </p:sp>
      </p:grpSp>
      <p:sp>
        <p:nvSpPr>
          <p:cNvPr id="38" name="Freeform 38"/>
          <p:cNvSpPr/>
          <p:nvPr/>
        </p:nvSpPr>
        <p:spPr>
          <a:xfrm>
            <a:off x="8647153" y="638609"/>
            <a:ext cx="2202482" cy="2531588"/>
          </a:xfrm>
          <a:custGeom>
            <a:avLst/>
            <a:gdLst/>
            <a:ahLst/>
            <a:cxnLst/>
            <a:rect l="l" t="t" r="r" b="b"/>
            <a:pathLst>
              <a:path w="2202482" h="2531588">
                <a:moveTo>
                  <a:pt x="0" y="0"/>
                </a:moveTo>
                <a:lnTo>
                  <a:pt x="2202482" y="0"/>
                </a:lnTo>
                <a:lnTo>
                  <a:pt x="2202482" y="2531588"/>
                </a:lnTo>
                <a:lnTo>
                  <a:pt x="0" y="2531588"/>
                </a:lnTo>
                <a:lnTo>
                  <a:pt x="0" y="0"/>
                </a:lnTo>
                <a:close/>
              </a:path>
            </a:pathLst>
          </a:custGeom>
          <a:blipFill>
            <a:blip r:embed="rId11"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39" name="TextBox 39"/>
          <p:cNvSpPr txBox="1"/>
          <p:nvPr/>
        </p:nvSpPr>
        <p:spPr>
          <a:xfrm>
            <a:off x="1028700" y="4739644"/>
            <a:ext cx="6614335" cy="2484120"/>
          </a:xfrm>
          <a:prstGeom prst="rect">
            <a:avLst/>
          </a:prstGeom>
        </p:spPr>
        <p:txBody>
          <a:bodyPr lIns="0" tIns="0" rIns="0" bIns="0" rtlCol="0" anchor="t">
            <a:spAutoFit/>
          </a:bodyPr>
          <a:lstStyle/>
          <a:p>
            <a:pPr algn="l">
              <a:lnSpc>
                <a:spcPts val="3960"/>
              </a:lnSpc>
            </a:pPr>
            <a:r>
              <a:rPr lang="en-US" sz="3600" spc="-18">
                <a:solidFill>
                  <a:srgbClr val="000000"/>
                </a:solidFill>
                <a:latin typeface="Tahoma 1"/>
                <a:ea typeface="Tahoma 1"/>
                <a:cs typeface="Tahoma 1"/>
                <a:sym typeface="Tahoma 1"/>
              </a:rPr>
              <a:t>Every drop of water in our homes is treated to drinking-water standard before we use it.</a:t>
            </a:r>
          </a:p>
          <a:p>
            <a:pPr algn="l">
              <a:lnSpc>
                <a:spcPts val="3960"/>
              </a:lnSpc>
            </a:pPr>
            <a:endParaRPr lang="en-US" sz="3600" spc="-18">
              <a:solidFill>
                <a:srgbClr val="000000"/>
              </a:solidFill>
              <a:latin typeface="Tahoma 1"/>
              <a:ea typeface="Tahoma 1"/>
              <a:cs typeface="Tahoma 1"/>
              <a:sym typeface="Tahoma 1"/>
            </a:endParaRPr>
          </a:p>
          <a:p>
            <a:pPr algn="l">
              <a:lnSpc>
                <a:spcPts val="3960"/>
              </a:lnSpc>
              <a:spcBef>
                <a:spcPct val="0"/>
              </a:spcBef>
            </a:pPr>
            <a:r>
              <a:rPr lang="en-US" sz="3600" spc="-18">
                <a:solidFill>
                  <a:srgbClr val="000000"/>
                </a:solidFill>
                <a:latin typeface="Tahoma 1"/>
                <a:ea typeface="Tahoma 1"/>
                <a:cs typeface="Tahoma 1"/>
                <a:sym typeface="Tahoma 1"/>
              </a:rPr>
              <a:t>(Even for washing and flushing!)</a:t>
            </a: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40473"/>
            <a:ext cx="19177072" cy="3011984"/>
            <a:chOff x="0" y="0"/>
            <a:chExt cx="5050752" cy="793280"/>
          </a:xfrm>
        </p:grpSpPr>
        <p:sp>
          <p:nvSpPr>
            <p:cNvPr id="3" name="Freeform 3"/>
            <p:cNvSpPr/>
            <p:nvPr/>
          </p:nvSpPr>
          <p:spPr>
            <a:xfrm>
              <a:off x="0" y="0"/>
              <a:ext cx="5050752" cy="793280"/>
            </a:xfrm>
            <a:custGeom>
              <a:avLst/>
              <a:gdLst/>
              <a:ahLst/>
              <a:cxnLst/>
              <a:rect l="l" t="t" r="r" b="b"/>
              <a:pathLst>
                <a:path w="5050752" h="793280">
                  <a:moveTo>
                    <a:pt x="0" y="0"/>
                  </a:moveTo>
                  <a:lnTo>
                    <a:pt x="5050752" y="0"/>
                  </a:lnTo>
                  <a:lnTo>
                    <a:pt x="5050752" y="793280"/>
                  </a:lnTo>
                  <a:lnTo>
                    <a:pt x="0" y="793280"/>
                  </a:lnTo>
                  <a:close/>
                </a:path>
              </a:pathLst>
            </a:custGeom>
            <a:solidFill>
              <a:srgbClr val="0076BF"/>
            </a:solidFill>
          </p:spPr>
          <p:txBody>
            <a:bodyPr/>
            <a:lstStyle/>
            <a:p>
              <a:endParaRPr lang="en-IE"/>
            </a:p>
          </p:txBody>
        </p:sp>
        <p:sp>
          <p:nvSpPr>
            <p:cNvPr id="4" name="TextBox 4"/>
            <p:cNvSpPr txBox="1"/>
            <p:nvPr/>
          </p:nvSpPr>
          <p:spPr>
            <a:xfrm>
              <a:off x="0" y="57150"/>
              <a:ext cx="5050752" cy="736130"/>
            </a:xfrm>
            <a:prstGeom prst="rect">
              <a:avLst/>
            </a:prstGeom>
          </p:spPr>
          <p:txBody>
            <a:bodyPr lIns="50800" tIns="50800" rIns="50800" bIns="50800" rtlCol="0" anchor="ctr"/>
            <a:lstStyle/>
            <a:p>
              <a:pPr algn="ctr">
                <a:lnSpc>
                  <a:spcPts val="1840"/>
                </a:lnSpc>
              </a:pPr>
              <a:endParaRPr/>
            </a:p>
          </p:txBody>
        </p:sp>
      </p:grpSp>
      <p:sp>
        <p:nvSpPr>
          <p:cNvPr id="5" name="Freeform 5"/>
          <p:cNvSpPr/>
          <p:nvPr/>
        </p:nvSpPr>
        <p:spPr>
          <a:xfrm>
            <a:off x="5329506" y="5143500"/>
            <a:ext cx="1394046" cy="1394046"/>
          </a:xfrm>
          <a:custGeom>
            <a:avLst/>
            <a:gdLst/>
            <a:ahLst/>
            <a:cxnLst/>
            <a:rect l="l" t="t" r="r" b="b"/>
            <a:pathLst>
              <a:path w="1394046" h="1394046">
                <a:moveTo>
                  <a:pt x="0" y="0"/>
                </a:moveTo>
                <a:lnTo>
                  <a:pt x="1394046" y="0"/>
                </a:lnTo>
                <a:lnTo>
                  <a:pt x="1394046" y="1394046"/>
                </a:lnTo>
                <a:lnTo>
                  <a:pt x="0" y="139404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grpSp>
        <p:nvGrpSpPr>
          <p:cNvPr id="6" name="Group 6"/>
          <p:cNvGrpSpPr/>
          <p:nvPr/>
        </p:nvGrpSpPr>
        <p:grpSpPr>
          <a:xfrm>
            <a:off x="1028700" y="3086100"/>
            <a:ext cx="3832037" cy="6550490"/>
            <a:chOff x="0" y="0"/>
            <a:chExt cx="5109383" cy="8733987"/>
          </a:xfrm>
        </p:grpSpPr>
        <p:sp>
          <p:nvSpPr>
            <p:cNvPr id="7" name="Freeform 7"/>
            <p:cNvSpPr/>
            <p:nvPr/>
          </p:nvSpPr>
          <p:spPr>
            <a:xfrm>
              <a:off x="0" y="0"/>
              <a:ext cx="5109383" cy="8733987"/>
            </a:xfrm>
            <a:custGeom>
              <a:avLst/>
              <a:gdLst/>
              <a:ahLst/>
              <a:cxnLst/>
              <a:rect l="l" t="t" r="r" b="b"/>
              <a:pathLst>
                <a:path w="5109383" h="8733987">
                  <a:moveTo>
                    <a:pt x="0" y="0"/>
                  </a:moveTo>
                  <a:lnTo>
                    <a:pt x="5109383" y="0"/>
                  </a:lnTo>
                  <a:lnTo>
                    <a:pt x="5109383" y="8733987"/>
                  </a:lnTo>
                  <a:lnTo>
                    <a:pt x="0" y="873398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8" name="TextBox 8"/>
            <p:cNvSpPr txBox="1"/>
            <p:nvPr/>
          </p:nvSpPr>
          <p:spPr>
            <a:xfrm>
              <a:off x="1245391" y="2795615"/>
              <a:ext cx="2609406" cy="1482725"/>
            </a:xfrm>
            <a:prstGeom prst="rect">
              <a:avLst/>
            </a:prstGeom>
          </p:spPr>
          <p:txBody>
            <a:bodyPr lIns="0" tIns="0" rIns="0" bIns="0" rtlCol="0" anchor="t">
              <a:spAutoFit/>
            </a:bodyPr>
            <a:lstStyle/>
            <a:p>
              <a:pPr marL="0" lvl="0" indent="0" algn="ctr">
                <a:lnSpc>
                  <a:spcPts val="7200"/>
                </a:lnSpc>
                <a:spcBef>
                  <a:spcPct val="0"/>
                </a:spcBef>
              </a:pPr>
              <a:r>
                <a:rPr lang="en-US" sz="8000" b="1" spc="-40" dirty="0">
                  <a:solidFill>
                    <a:srgbClr val="0077C0"/>
                  </a:solidFill>
                  <a:latin typeface="Poppins Bold"/>
                  <a:ea typeface="Poppins Bold"/>
                  <a:cs typeface="Poppins Bold"/>
                  <a:sym typeface="Poppins Bold"/>
                </a:rPr>
                <a:t>133</a:t>
              </a:r>
            </a:p>
          </p:txBody>
        </p:sp>
        <p:sp>
          <p:nvSpPr>
            <p:cNvPr id="9" name="TextBox 9"/>
            <p:cNvSpPr txBox="1"/>
            <p:nvPr/>
          </p:nvSpPr>
          <p:spPr>
            <a:xfrm>
              <a:off x="814637" y="3982928"/>
              <a:ext cx="3438587" cy="848197"/>
            </a:xfrm>
            <a:prstGeom prst="rect">
              <a:avLst/>
            </a:prstGeom>
          </p:spPr>
          <p:txBody>
            <a:bodyPr lIns="0" tIns="0" rIns="0" bIns="0" rtlCol="0" anchor="t">
              <a:spAutoFit/>
            </a:bodyPr>
            <a:lstStyle/>
            <a:p>
              <a:pPr marL="0" lvl="0" indent="0" algn="ctr">
                <a:lnSpc>
                  <a:spcPts val="4205"/>
                </a:lnSpc>
                <a:spcBef>
                  <a:spcPct val="0"/>
                </a:spcBef>
              </a:pPr>
              <a:r>
                <a:rPr lang="en-US" sz="4673" b="1" spc="-23" dirty="0" err="1">
                  <a:solidFill>
                    <a:srgbClr val="0077C0"/>
                  </a:solidFill>
                  <a:latin typeface="Poppins Bold"/>
                  <a:ea typeface="Poppins Bold"/>
                  <a:cs typeface="Poppins Bold"/>
                  <a:sym typeface="Poppins Bold"/>
                </a:rPr>
                <a:t>litres</a:t>
              </a:r>
              <a:endParaRPr lang="en-US" sz="4673" b="1" spc="-23" dirty="0">
                <a:solidFill>
                  <a:srgbClr val="0077C0"/>
                </a:solidFill>
                <a:latin typeface="Poppins Bold"/>
                <a:ea typeface="Poppins Bold"/>
                <a:cs typeface="Poppins Bold"/>
                <a:sym typeface="Poppins Bold"/>
              </a:endParaRPr>
            </a:p>
          </p:txBody>
        </p:sp>
      </p:grpSp>
      <p:sp>
        <p:nvSpPr>
          <p:cNvPr id="10" name="TextBox 10"/>
          <p:cNvSpPr txBox="1"/>
          <p:nvPr/>
        </p:nvSpPr>
        <p:spPr>
          <a:xfrm>
            <a:off x="1028700" y="1171575"/>
            <a:ext cx="15379439" cy="1076326"/>
          </a:xfrm>
          <a:prstGeom prst="rect">
            <a:avLst/>
          </a:prstGeom>
        </p:spPr>
        <p:txBody>
          <a:bodyPr lIns="0" tIns="0" rIns="0" bIns="0" rtlCol="0" anchor="t">
            <a:spAutoFit/>
          </a:bodyPr>
          <a:lstStyle/>
          <a:p>
            <a:pPr marL="0" lvl="0" indent="0" algn="just">
              <a:lnSpc>
                <a:spcPts val="7200"/>
              </a:lnSpc>
              <a:spcBef>
                <a:spcPct val="0"/>
              </a:spcBef>
            </a:pPr>
            <a:r>
              <a:rPr lang="en-US" sz="8000" b="1" spc="-40">
                <a:solidFill>
                  <a:srgbClr val="FFFFFF"/>
                </a:solidFill>
                <a:latin typeface="Poppins Bold"/>
                <a:ea typeface="Poppins Bold"/>
                <a:cs typeface="Poppins Bold"/>
                <a:sym typeface="Poppins Bold"/>
              </a:rPr>
              <a:t>A Person’s Daily Water Use</a:t>
            </a:r>
          </a:p>
        </p:txBody>
      </p:sp>
      <p:sp>
        <p:nvSpPr>
          <p:cNvPr id="12" name="Freeform 12"/>
          <p:cNvSpPr/>
          <p:nvPr/>
        </p:nvSpPr>
        <p:spPr>
          <a:xfrm>
            <a:off x="10642995" y="3467100"/>
            <a:ext cx="3052198" cy="3052198"/>
          </a:xfrm>
          <a:custGeom>
            <a:avLst/>
            <a:gdLst/>
            <a:ahLst/>
            <a:cxnLst/>
            <a:rect l="l" t="t" r="r" b="b"/>
            <a:pathLst>
              <a:path w="4069597" h="4069597">
                <a:moveTo>
                  <a:pt x="0" y="0"/>
                </a:moveTo>
                <a:lnTo>
                  <a:pt x="4069597" y="0"/>
                </a:lnTo>
                <a:lnTo>
                  <a:pt x="4069597" y="4069597"/>
                </a:lnTo>
                <a:lnTo>
                  <a:pt x="0" y="4069597"/>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sp>
        <p:nvSpPr>
          <p:cNvPr id="13" name="TextBox 13"/>
          <p:cNvSpPr txBox="1"/>
          <p:nvPr/>
        </p:nvSpPr>
        <p:spPr>
          <a:xfrm>
            <a:off x="11190567" y="6956397"/>
            <a:ext cx="1957054" cy="1112044"/>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77C0"/>
                </a:solidFill>
                <a:latin typeface="Poppins Bold"/>
                <a:ea typeface="Poppins Bold"/>
                <a:cs typeface="Poppins Bold"/>
                <a:sym typeface="Poppins Bold"/>
              </a:rPr>
              <a:t>133</a:t>
            </a:r>
          </a:p>
        </p:txBody>
      </p:sp>
      <p:sp>
        <p:nvSpPr>
          <p:cNvPr id="14" name="TextBox 14"/>
          <p:cNvSpPr txBox="1"/>
          <p:nvPr/>
        </p:nvSpPr>
        <p:spPr>
          <a:xfrm>
            <a:off x="10986706" y="7917902"/>
            <a:ext cx="2364777" cy="1007745"/>
          </a:xfrm>
          <a:prstGeom prst="rect">
            <a:avLst/>
          </a:prstGeom>
        </p:spPr>
        <p:txBody>
          <a:bodyPr lIns="0" tIns="0" rIns="0" bIns="0" rtlCol="0" anchor="t">
            <a:spAutoFit/>
          </a:bodyPr>
          <a:lstStyle/>
          <a:p>
            <a:pPr algn="ctr">
              <a:lnSpc>
                <a:spcPts val="3960"/>
              </a:lnSpc>
              <a:spcBef>
                <a:spcPct val="0"/>
              </a:spcBef>
            </a:pPr>
            <a:r>
              <a:rPr lang="en-US" sz="3600" spc="-18" dirty="0">
                <a:solidFill>
                  <a:srgbClr val="000000"/>
                </a:solidFill>
                <a:latin typeface="Tahoma 1"/>
                <a:ea typeface="Tahoma 1"/>
                <a:cs typeface="Tahoma 1"/>
                <a:sym typeface="Tahoma 1"/>
              </a:rPr>
              <a:t>bottles of </a:t>
            </a:r>
            <a:r>
              <a:rPr lang="en-US" sz="3600" spc="-18" dirty="0" err="1">
                <a:solidFill>
                  <a:srgbClr val="000000"/>
                </a:solidFill>
                <a:latin typeface="Tahoma 1"/>
                <a:ea typeface="Tahoma 1"/>
                <a:cs typeface="Tahoma 1"/>
                <a:sym typeface="Tahoma 1"/>
              </a:rPr>
              <a:t>MiWadi</a:t>
            </a:r>
            <a:endParaRPr lang="en-US" sz="3600" spc="-18" dirty="0">
              <a:solidFill>
                <a:srgbClr val="000000"/>
              </a:solidFill>
              <a:latin typeface="Tahoma 1"/>
              <a:ea typeface="Tahoma 1"/>
              <a:cs typeface="Tahoma 1"/>
              <a:sym typeface="Tahoma 1"/>
            </a:endParaRPr>
          </a:p>
        </p:txBody>
      </p:sp>
      <p:sp>
        <p:nvSpPr>
          <p:cNvPr id="16" name="Freeform 16"/>
          <p:cNvSpPr/>
          <p:nvPr/>
        </p:nvSpPr>
        <p:spPr>
          <a:xfrm>
            <a:off x="8433630" y="4561669"/>
            <a:ext cx="1420742" cy="2029631"/>
          </a:xfrm>
          <a:custGeom>
            <a:avLst/>
            <a:gdLst/>
            <a:ahLst/>
            <a:cxnLst/>
            <a:rect l="l" t="t" r="r" b="b"/>
            <a:pathLst>
              <a:path w="1894322" h="2706174">
                <a:moveTo>
                  <a:pt x="0" y="0"/>
                </a:moveTo>
                <a:lnTo>
                  <a:pt x="1894322" y="0"/>
                </a:lnTo>
                <a:lnTo>
                  <a:pt x="1894322" y="2706174"/>
                </a:lnTo>
                <a:lnTo>
                  <a:pt x="0" y="2706174"/>
                </a:lnTo>
                <a:lnTo>
                  <a:pt x="0"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17" name="TextBox 17"/>
          <p:cNvSpPr txBox="1"/>
          <p:nvPr/>
        </p:nvSpPr>
        <p:spPr>
          <a:xfrm>
            <a:off x="8165473" y="6956397"/>
            <a:ext cx="1957054" cy="1112045"/>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77C0"/>
                </a:solidFill>
                <a:latin typeface="Poppins Bold"/>
                <a:ea typeface="Poppins Bold"/>
                <a:cs typeface="Poppins Bold"/>
                <a:sym typeface="Poppins Bold"/>
              </a:rPr>
              <a:t>532</a:t>
            </a:r>
          </a:p>
        </p:txBody>
      </p:sp>
      <p:sp>
        <p:nvSpPr>
          <p:cNvPr id="18" name="TextBox 18"/>
          <p:cNvSpPr txBox="1"/>
          <p:nvPr/>
        </p:nvSpPr>
        <p:spPr>
          <a:xfrm>
            <a:off x="7961612" y="7917902"/>
            <a:ext cx="2364777" cy="1007745"/>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glasses of water</a:t>
            </a:r>
          </a:p>
        </p:txBody>
      </p:sp>
      <p:sp>
        <p:nvSpPr>
          <p:cNvPr id="20" name="Freeform 20"/>
          <p:cNvSpPr/>
          <p:nvPr/>
        </p:nvSpPr>
        <p:spPr>
          <a:xfrm>
            <a:off x="13695193" y="2933700"/>
            <a:ext cx="4165375" cy="3582223"/>
          </a:xfrm>
          <a:custGeom>
            <a:avLst/>
            <a:gdLst/>
            <a:ahLst/>
            <a:cxnLst/>
            <a:rect l="l" t="t" r="r" b="b"/>
            <a:pathLst>
              <a:path w="5553833" h="4776297">
                <a:moveTo>
                  <a:pt x="0" y="0"/>
                </a:moveTo>
                <a:lnTo>
                  <a:pt x="5553833" y="0"/>
                </a:lnTo>
                <a:lnTo>
                  <a:pt x="5553833" y="4776297"/>
                </a:lnTo>
                <a:lnTo>
                  <a:pt x="0" y="4776297"/>
                </a:lnTo>
                <a:lnTo>
                  <a:pt x="0" y="0"/>
                </a:lnTo>
                <a:close/>
              </a:path>
            </a:pathLst>
          </a:custGeom>
          <a:blipFill>
            <a:blip r:embed="rId7" cstate="email">
              <a:extLst>
                <a:ext uri="{28A0092B-C50C-407E-A947-70E740481C1C}">
                  <a14:useLocalDpi xmlns:a14="http://schemas.microsoft.com/office/drawing/2010/main"/>
                </a:ext>
              </a:extLst>
            </a:blip>
            <a:stretch>
              <a:fillRect/>
            </a:stretch>
          </a:blipFill>
        </p:spPr>
        <p:txBody>
          <a:bodyPr/>
          <a:lstStyle/>
          <a:p>
            <a:endParaRPr lang="en-IE"/>
          </a:p>
        </p:txBody>
      </p:sp>
      <p:sp>
        <p:nvSpPr>
          <p:cNvPr id="21" name="TextBox 21"/>
          <p:cNvSpPr txBox="1"/>
          <p:nvPr/>
        </p:nvSpPr>
        <p:spPr>
          <a:xfrm>
            <a:off x="14799354" y="7033519"/>
            <a:ext cx="1957054" cy="1112044"/>
          </a:xfrm>
          <a:prstGeom prst="rect">
            <a:avLst/>
          </a:prstGeom>
        </p:spPr>
        <p:txBody>
          <a:bodyPr lIns="0" tIns="0" rIns="0" bIns="0" rtlCol="0" anchor="t">
            <a:spAutoFit/>
          </a:bodyPr>
          <a:lstStyle/>
          <a:p>
            <a:pPr marL="0" lvl="0" indent="0" algn="ctr">
              <a:lnSpc>
                <a:spcPts val="7200"/>
              </a:lnSpc>
              <a:spcBef>
                <a:spcPct val="0"/>
              </a:spcBef>
            </a:pPr>
            <a:r>
              <a:rPr lang="en-US" sz="8000" b="1" spc="-40">
                <a:solidFill>
                  <a:srgbClr val="0077C0"/>
                </a:solidFill>
                <a:latin typeface="Poppins Bold"/>
                <a:ea typeface="Poppins Bold"/>
                <a:cs typeface="Poppins Bold"/>
                <a:sym typeface="Poppins Bold"/>
              </a:rPr>
              <a:t>13 </a:t>
            </a:r>
          </a:p>
        </p:txBody>
      </p:sp>
      <p:sp>
        <p:nvSpPr>
          <p:cNvPr id="22" name="TextBox 22"/>
          <p:cNvSpPr txBox="1"/>
          <p:nvPr/>
        </p:nvSpPr>
        <p:spPr>
          <a:xfrm>
            <a:off x="14507507" y="7977969"/>
            <a:ext cx="2540746" cy="1025922"/>
          </a:xfrm>
          <a:prstGeom prst="rect">
            <a:avLst/>
          </a:prstGeom>
        </p:spPr>
        <p:txBody>
          <a:bodyPr wrap="square" lIns="0" tIns="0" rIns="0" bIns="0" rtlCol="0" anchor="t">
            <a:spAutoFit/>
          </a:bodyPr>
          <a:lstStyle/>
          <a:p>
            <a:pPr algn="ctr">
              <a:lnSpc>
                <a:spcPts val="3960"/>
              </a:lnSpc>
              <a:spcBef>
                <a:spcPct val="0"/>
              </a:spcBef>
            </a:pPr>
            <a:r>
              <a:rPr lang="en-US" sz="3600" spc="-18" dirty="0">
                <a:solidFill>
                  <a:srgbClr val="000000"/>
                </a:solidFill>
                <a:latin typeface="Tahoma 1"/>
                <a:ea typeface="Tahoma 1"/>
                <a:cs typeface="Tahoma 1"/>
                <a:sym typeface="Tahoma 1"/>
              </a:rPr>
              <a:t>large cooking pots</a:t>
            </a:r>
          </a:p>
        </p:txBody>
      </p:sp>
      <p:sp>
        <p:nvSpPr>
          <p:cNvPr id="23" name="TextBox 23"/>
          <p:cNvSpPr txBox="1"/>
          <p:nvPr/>
        </p:nvSpPr>
        <p:spPr>
          <a:xfrm>
            <a:off x="10378375" y="5608113"/>
            <a:ext cx="52923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or</a:t>
            </a:r>
          </a:p>
        </p:txBody>
      </p:sp>
      <p:sp>
        <p:nvSpPr>
          <p:cNvPr id="24" name="TextBox 24"/>
          <p:cNvSpPr txBox="1"/>
          <p:nvPr/>
        </p:nvSpPr>
        <p:spPr>
          <a:xfrm>
            <a:off x="13430573" y="5608113"/>
            <a:ext cx="529239"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76BF"/>
        </a:solidFill>
        <a:effectLst/>
      </p:bgPr>
    </p:bg>
    <p:spTree>
      <p:nvGrpSpPr>
        <p:cNvPr id="1" name=""/>
        <p:cNvGrpSpPr/>
        <p:nvPr/>
      </p:nvGrpSpPr>
      <p:grpSpPr>
        <a:xfrm>
          <a:off x="0" y="0"/>
          <a:ext cx="0" cy="0"/>
          <a:chOff x="0" y="0"/>
          <a:chExt cx="0" cy="0"/>
        </a:xfrm>
      </p:grpSpPr>
      <p:sp>
        <p:nvSpPr>
          <p:cNvPr id="2" name="TextBox 2"/>
          <p:cNvSpPr txBox="1"/>
          <p:nvPr/>
        </p:nvSpPr>
        <p:spPr>
          <a:xfrm>
            <a:off x="1028700" y="1171575"/>
            <a:ext cx="4414129" cy="38195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What's Using All That Water?</a:t>
            </a:r>
          </a:p>
        </p:txBody>
      </p:sp>
      <p:grpSp>
        <p:nvGrpSpPr>
          <p:cNvPr id="3" name="Group 3"/>
          <p:cNvGrpSpPr/>
          <p:nvPr/>
        </p:nvGrpSpPr>
        <p:grpSpPr>
          <a:xfrm>
            <a:off x="5271379" y="8957327"/>
            <a:ext cx="6099896" cy="1039875"/>
            <a:chOff x="0" y="0"/>
            <a:chExt cx="8133194" cy="1386500"/>
          </a:xfrm>
        </p:grpSpPr>
        <p:sp>
          <p:nvSpPr>
            <p:cNvPr id="4" name="TextBox 4"/>
            <p:cNvSpPr txBox="1"/>
            <p:nvPr/>
          </p:nvSpPr>
          <p:spPr>
            <a:xfrm>
              <a:off x="0" y="273556"/>
              <a:ext cx="3779805" cy="865293"/>
            </a:xfrm>
            <a:prstGeom prst="rect">
              <a:avLst/>
            </a:prstGeom>
          </p:spPr>
          <p:txBody>
            <a:bodyPr lIns="0" tIns="0" rIns="0" bIns="0" rtlCol="0" anchor="t">
              <a:spAutoFit/>
            </a:bodyPr>
            <a:lstStyle/>
            <a:p>
              <a:pPr algn="l">
                <a:lnSpc>
                  <a:spcPts val="5179"/>
                </a:lnSpc>
              </a:pPr>
              <a:r>
                <a:rPr lang="en-US" sz="3699">
                  <a:solidFill>
                    <a:srgbClr val="FFFFFF"/>
                  </a:solidFill>
                  <a:latin typeface="Poppins"/>
                  <a:ea typeface="Poppins"/>
                  <a:cs typeface="Poppins"/>
                  <a:sym typeface="Poppins"/>
                </a:rPr>
                <a:t>Dishwasher</a:t>
              </a:r>
            </a:p>
          </p:txBody>
        </p:sp>
        <p:sp>
          <p:nvSpPr>
            <p:cNvPr id="5" name="Freeform 5"/>
            <p:cNvSpPr/>
            <p:nvPr/>
          </p:nvSpPr>
          <p:spPr>
            <a:xfrm>
              <a:off x="6029117" y="14878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 name="Freeform 6"/>
            <p:cNvSpPr/>
            <p:nvPr/>
          </p:nvSpPr>
          <p:spPr>
            <a:xfrm>
              <a:off x="6555136" y="14878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 name="Freeform 7"/>
            <p:cNvSpPr/>
            <p:nvPr/>
          </p:nvSpPr>
          <p:spPr>
            <a:xfrm>
              <a:off x="7081155" y="14878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 name="Freeform 8"/>
            <p:cNvSpPr/>
            <p:nvPr/>
          </p:nvSpPr>
          <p:spPr>
            <a:xfrm>
              <a:off x="7607175" y="14878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 name="TextBox 9"/>
            <p:cNvSpPr txBox="1"/>
            <p:nvPr/>
          </p:nvSpPr>
          <p:spPr>
            <a:xfrm>
              <a:off x="4222092" y="-152400"/>
              <a:ext cx="1364737" cy="1186391"/>
            </a:xfrm>
            <a:prstGeom prst="rect">
              <a:avLst/>
            </a:prstGeom>
          </p:spPr>
          <p:txBody>
            <a:bodyPr lIns="0" tIns="0" rIns="0" bIns="0" rtlCol="0" anchor="t">
              <a:spAutoFit/>
            </a:bodyPr>
            <a:lstStyle/>
            <a:p>
              <a:pPr algn="ctr">
                <a:lnSpc>
                  <a:spcPts val="7131"/>
                </a:lnSpc>
              </a:pPr>
              <a:r>
                <a:rPr lang="en-US" sz="5093" b="1">
                  <a:solidFill>
                    <a:srgbClr val="FFFFFF"/>
                  </a:solidFill>
                  <a:latin typeface="Poppins Semi-Bold"/>
                  <a:ea typeface="Poppins Semi-Bold"/>
                  <a:cs typeface="Poppins Semi-Bold"/>
                  <a:sym typeface="Poppins Semi-Bold"/>
                </a:rPr>
                <a:t>4</a:t>
              </a:r>
            </a:p>
          </p:txBody>
        </p:sp>
        <p:sp>
          <p:nvSpPr>
            <p:cNvPr id="10" name="TextBox 10"/>
            <p:cNvSpPr txBox="1"/>
            <p:nvPr/>
          </p:nvSpPr>
          <p:spPr>
            <a:xfrm>
              <a:off x="4329635" y="732448"/>
              <a:ext cx="1149651" cy="654052"/>
            </a:xfrm>
            <a:prstGeom prst="rect">
              <a:avLst/>
            </a:prstGeom>
          </p:spPr>
          <p:txBody>
            <a:bodyPr lIns="0" tIns="0" rIns="0" bIns="0" rtlCol="0" anchor="t">
              <a:spAutoFit/>
            </a:bodyPr>
            <a:lstStyle/>
            <a:p>
              <a:pPr algn="ctr">
                <a:lnSpc>
                  <a:spcPts val="4199"/>
                </a:lnSpc>
              </a:pPr>
              <a:r>
                <a:rPr lang="en-US" sz="2999">
                  <a:solidFill>
                    <a:srgbClr val="FFFFFF"/>
                  </a:solidFill>
                  <a:latin typeface="Tahoma 1"/>
                  <a:ea typeface="Tahoma 1"/>
                  <a:cs typeface="Tahoma 1"/>
                  <a:sym typeface="Tahoma 1"/>
                </a:rPr>
                <a:t>litres</a:t>
              </a:r>
            </a:p>
          </p:txBody>
        </p:sp>
      </p:grpSp>
      <p:grpSp>
        <p:nvGrpSpPr>
          <p:cNvPr id="11" name="Group 11"/>
          <p:cNvGrpSpPr/>
          <p:nvPr/>
        </p:nvGrpSpPr>
        <p:grpSpPr>
          <a:xfrm>
            <a:off x="5794899" y="7625955"/>
            <a:ext cx="9916036" cy="1039875"/>
            <a:chOff x="0" y="0"/>
            <a:chExt cx="13221381" cy="1386500"/>
          </a:xfrm>
        </p:grpSpPr>
        <p:sp>
          <p:nvSpPr>
            <p:cNvPr id="12" name="TextBox 12"/>
            <p:cNvSpPr txBox="1"/>
            <p:nvPr/>
          </p:nvSpPr>
          <p:spPr>
            <a:xfrm>
              <a:off x="0" y="203453"/>
              <a:ext cx="3081779" cy="865293"/>
            </a:xfrm>
            <a:prstGeom prst="rect">
              <a:avLst/>
            </a:prstGeom>
          </p:spPr>
          <p:txBody>
            <a:bodyPr lIns="0" tIns="0" rIns="0" bIns="0" rtlCol="0" anchor="t">
              <a:spAutoFit/>
            </a:bodyPr>
            <a:lstStyle/>
            <a:p>
              <a:pPr algn="l">
                <a:lnSpc>
                  <a:spcPts val="5179"/>
                </a:lnSpc>
              </a:pPr>
              <a:r>
                <a:rPr lang="en-US" sz="3699">
                  <a:solidFill>
                    <a:srgbClr val="FFFFFF"/>
                  </a:solidFill>
                  <a:latin typeface="Poppins"/>
                  <a:ea typeface="Poppins"/>
                  <a:cs typeface="Poppins"/>
                  <a:sym typeface="Poppins"/>
                </a:rPr>
                <a:t>Tap/Sinks</a:t>
              </a:r>
            </a:p>
          </p:txBody>
        </p:sp>
        <p:sp>
          <p:nvSpPr>
            <p:cNvPr id="13" name="Freeform 13"/>
            <p:cNvSpPr/>
            <p:nvPr/>
          </p:nvSpPr>
          <p:spPr>
            <a:xfrm>
              <a:off x="5331090"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 name="Freeform 14"/>
            <p:cNvSpPr/>
            <p:nvPr/>
          </p:nvSpPr>
          <p:spPr>
            <a:xfrm>
              <a:off x="5857110"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5" name="Freeform 15"/>
            <p:cNvSpPr/>
            <p:nvPr/>
          </p:nvSpPr>
          <p:spPr>
            <a:xfrm>
              <a:off x="6383129"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6" name="Freeform 16"/>
            <p:cNvSpPr/>
            <p:nvPr/>
          </p:nvSpPr>
          <p:spPr>
            <a:xfrm>
              <a:off x="6909149"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7" name="Freeform 17"/>
            <p:cNvSpPr/>
            <p:nvPr/>
          </p:nvSpPr>
          <p:spPr>
            <a:xfrm>
              <a:off x="7435168"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8" name="Freeform 18"/>
            <p:cNvSpPr/>
            <p:nvPr/>
          </p:nvSpPr>
          <p:spPr>
            <a:xfrm>
              <a:off x="7961187"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9" name="Freeform 19"/>
            <p:cNvSpPr/>
            <p:nvPr/>
          </p:nvSpPr>
          <p:spPr>
            <a:xfrm>
              <a:off x="8487207"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0" name="Freeform 20"/>
            <p:cNvSpPr/>
            <p:nvPr/>
          </p:nvSpPr>
          <p:spPr>
            <a:xfrm>
              <a:off x="9013226"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1" name="Freeform 21"/>
            <p:cNvSpPr/>
            <p:nvPr/>
          </p:nvSpPr>
          <p:spPr>
            <a:xfrm>
              <a:off x="9539245"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2" name="Freeform 22"/>
            <p:cNvSpPr/>
            <p:nvPr/>
          </p:nvSpPr>
          <p:spPr>
            <a:xfrm>
              <a:off x="10065265"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3" name="Freeform 23"/>
            <p:cNvSpPr/>
            <p:nvPr/>
          </p:nvSpPr>
          <p:spPr>
            <a:xfrm>
              <a:off x="10591284"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4" name="Freeform 24"/>
            <p:cNvSpPr/>
            <p:nvPr/>
          </p:nvSpPr>
          <p:spPr>
            <a:xfrm>
              <a:off x="11117303"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5" name="Freeform 25"/>
            <p:cNvSpPr/>
            <p:nvPr/>
          </p:nvSpPr>
          <p:spPr>
            <a:xfrm>
              <a:off x="11643323"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6" name="Freeform 26"/>
            <p:cNvSpPr/>
            <p:nvPr/>
          </p:nvSpPr>
          <p:spPr>
            <a:xfrm>
              <a:off x="12169342" y="7868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7" name="Freeform 27"/>
            <p:cNvSpPr/>
            <p:nvPr/>
          </p:nvSpPr>
          <p:spPr>
            <a:xfrm>
              <a:off x="12695362" y="7868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28" name="TextBox 28"/>
            <p:cNvSpPr txBox="1"/>
            <p:nvPr/>
          </p:nvSpPr>
          <p:spPr>
            <a:xfrm>
              <a:off x="3524066" y="-152400"/>
              <a:ext cx="1364737" cy="1186391"/>
            </a:xfrm>
            <a:prstGeom prst="rect">
              <a:avLst/>
            </a:prstGeom>
          </p:spPr>
          <p:txBody>
            <a:bodyPr lIns="0" tIns="0" rIns="0" bIns="0" rtlCol="0" anchor="t">
              <a:spAutoFit/>
            </a:bodyPr>
            <a:lstStyle/>
            <a:p>
              <a:pPr algn="ctr">
                <a:lnSpc>
                  <a:spcPts val="7131"/>
                </a:lnSpc>
              </a:pPr>
              <a:r>
                <a:rPr lang="en-US" sz="5093" b="1">
                  <a:solidFill>
                    <a:srgbClr val="FFFFFF"/>
                  </a:solidFill>
                  <a:latin typeface="Poppins Semi-Bold"/>
                  <a:ea typeface="Poppins Semi-Bold"/>
                  <a:cs typeface="Poppins Semi-Bold"/>
                  <a:sym typeface="Poppins Semi-Bold"/>
                </a:rPr>
                <a:t>15</a:t>
              </a:r>
            </a:p>
          </p:txBody>
        </p:sp>
        <p:sp>
          <p:nvSpPr>
            <p:cNvPr id="29" name="TextBox 29"/>
            <p:cNvSpPr txBox="1"/>
            <p:nvPr/>
          </p:nvSpPr>
          <p:spPr>
            <a:xfrm>
              <a:off x="3631609" y="732448"/>
              <a:ext cx="1149651" cy="654052"/>
            </a:xfrm>
            <a:prstGeom prst="rect">
              <a:avLst/>
            </a:prstGeom>
          </p:spPr>
          <p:txBody>
            <a:bodyPr lIns="0" tIns="0" rIns="0" bIns="0" rtlCol="0" anchor="t">
              <a:spAutoFit/>
            </a:bodyPr>
            <a:lstStyle/>
            <a:p>
              <a:pPr algn="ctr">
                <a:lnSpc>
                  <a:spcPts val="4199"/>
                </a:lnSpc>
              </a:pPr>
              <a:r>
                <a:rPr lang="en-US" sz="2999">
                  <a:solidFill>
                    <a:srgbClr val="FFFFFF"/>
                  </a:solidFill>
                  <a:latin typeface="Tahoma 1"/>
                  <a:ea typeface="Tahoma 1"/>
                  <a:cs typeface="Tahoma 1"/>
                  <a:sym typeface="Tahoma 1"/>
                </a:rPr>
                <a:t>litres</a:t>
              </a:r>
            </a:p>
          </p:txBody>
        </p:sp>
      </p:grpSp>
      <p:grpSp>
        <p:nvGrpSpPr>
          <p:cNvPr id="30" name="Group 30"/>
          <p:cNvGrpSpPr/>
          <p:nvPr/>
        </p:nvGrpSpPr>
        <p:grpSpPr>
          <a:xfrm>
            <a:off x="5822801" y="5490765"/>
            <a:ext cx="11860706" cy="1843692"/>
            <a:chOff x="0" y="0"/>
            <a:chExt cx="15814275" cy="2458256"/>
          </a:xfrm>
        </p:grpSpPr>
        <p:sp>
          <p:nvSpPr>
            <p:cNvPr id="31" name="TextBox 31"/>
            <p:cNvSpPr txBox="1"/>
            <p:nvPr/>
          </p:nvSpPr>
          <p:spPr>
            <a:xfrm>
              <a:off x="0" y="589343"/>
              <a:ext cx="3044576" cy="1341332"/>
            </a:xfrm>
            <a:prstGeom prst="rect">
              <a:avLst/>
            </a:prstGeom>
          </p:spPr>
          <p:txBody>
            <a:bodyPr lIns="0" tIns="0" rIns="0" bIns="0" rtlCol="0" anchor="t">
              <a:spAutoFit/>
            </a:bodyPr>
            <a:lstStyle/>
            <a:p>
              <a:pPr algn="l">
                <a:lnSpc>
                  <a:spcPts val="3699"/>
                </a:lnSpc>
              </a:pPr>
              <a:r>
                <a:rPr lang="en-US" sz="3699">
                  <a:solidFill>
                    <a:srgbClr val="FFFFFF"/>
                  </a:solidFill>
                  <a:latin typeface="Poppins"/>
                  <a:ea typeface="Poppins"/>
                  <a:cs typeface="Poppins"/>
                  <a:sym typeface="Poppins"/>
                </a:rPr>
                <a:t>Washing Machines</a:t>
              </a:r>
            </a:p>
          </p:txBody>
        </p:sp>
        <p:sp>
          <p:nvSpPr>
            <p:cNvPr id="32" name="Freeform 32"/>
            <p:cNvSpPr/>
            <p:nvPr/>
          </p:nvSpPr>
          <p:spPr>
            <a:xfrm>
              <a:off x="5293887"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3" name="Freeform 33"/>
            <p:cNvSpPr/>
            <p:nvPr/>
          </p:nvSpPr>
          <p:spPr>
            <a:xfrm>
              <a:off x="5819907"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4" name="Freeform 34"/>
            <p:cNvSpPr/>
            <p:nvPr/>
          </p:nvSpPr>
          <p:spPr>
            <a:xfrm>
              <a:off x="6345926"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5" name="Freeform 35"/>
            <p:cNvSpPr/>
            <p:nvPr/>
          </p:nvSpPr>
          <p:spPr>
            <a:xfrm>
              <a:off x="6871945"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6" name="Freeform 36"/>
            <p:cNvSpPr/>
            <p:nvPr/>
          </p:nvSpPr>
          <p:spPr>
            <a:xfrm>
              <a:off x="7397965"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7" name="Freeform 37"/>
            <p:cNvSpPr/>
            <p:nvPr/>
          </p:nvSpPr>
          <p:spPr>
            <a:xfrm>
              <a:off x="7923984"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8" name="Freeform 38"/>
            <p:cNvSpPr/>
            <p:nvPr/>
          </p:nvSpPr>
          <p:spPr>
            <a:xfrm>
              <a:off x="8450004"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9" name="Freeform 39"/>
            <p:cNvSpPr/>
            <p:nvPr/>
          </p:nvSpPr>
          <p:spPr>
            <a:xfrm>
              <a:off x="8976023"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0" name="Freeform 40"/>
            <p:cNvSpPr/>
            <p:nvPr/>
          </p:nvSpPr>
          <p:spPr>
            <a:xfrm>
              <a:off x="9502042"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1" name="Freeform 41"/>
            <p:cNvSpPr/>
            <p:nvPr/>
          </p:nvSpPr>
          <p:spPr>
            <a:xfrm>
              <a:off x="10028062"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2" name="Freeform 42"/>
            <p:cNvSpPr/>
            <p:nvPr/>
          </p:nvSpPr>
          <p:spPr>
            <a:xfrm>
              <a:off x="10554081"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3" name="Freeform 43"/>
            <p:cNvSpPr/>
            <p:nvPr/>
          </p:nvSpPr>
          <p:spPr>
            <a:xfrm>
              <a:off x="11080100"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4" name="Freeform 44"/>
            <p:cNvSpPr/>
            <p:nvPr/>
          </p:nvSpPr>
          <p:spPr>
            <a:xfrm>
              <a:off x="11606120"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5" name="Freeform 45"/>
            <p:cNvSpPr/>
            <p:nvPr/>
          </p:nvSpPr>
          <p:spPr>
            <a:xfrm>
              <a:off x="12132139"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6" name="Freeform 46"/>
            <p:cNvSpPr/>
            <p:nvPr/>
          </p:nvSpPr>
          <p:spPr>
            <a:xfrm>
              <a:off x="12658158"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7" name="Freeform 47"/>
            <p:cNvSpPr/>
            <p:nvPr/>
          </p:nvSpPr>
          <p:spPr>
            <a:xfrm>
              <a:off x="5293887"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8" name="Freeform 48"/>
            <p:cNvSpPr/>
            <p:nvPr/>
          </p:nvSpPr>
          <p:spPr>
            <a:xfrm>
              <a:off x="5819907"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49" name="Freeform 49"/>
            <p:cNvSpPr/>
            <p:nvPr/>
          </p:nvSpPr>
          <p:spPr>
            <a:xfrm>
              <a:off x="6345926"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0" name="Freeform 50"/>
            <p:cNvSpPr/>
            <p:nvPr/>
          </p:nvSpPr>
          <p:spPr>
            <a:xfrm>
              <a:off x="6871945"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1" name="Freeform 51"/>
            <p:cNvSpPr/>
            <p:nvPr/>
          </p:nvSpPr>
          <p:spPr>
            <a:xfrm>
              <a:off x="7420914"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2" name="Freeform 52"/>
            <p:cNvSpPr/>
            <p:nvPr/>
          </p:nvSpPr>
          <p:spPr>
            <a:xfrm>
              <a:off x="7946933"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3" name="Freeform 53"/>
            <p:cNvSpPr/>
            <p:nvPr/>
          </p:nvSpPr>
          <p:spPr>
            <a:xfrm>
              <a:off x="8472953"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4" name="Freeform 54"/>
            <p:cNvSpPr/>
            <p:nvPr/>
          </p:nvSpPr>
          <p:spPr>
            <a:xfrm>
              <a:off x="13184178"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5" name="Freeform 55"/>
            <p:cNvSpPr/>
            <p:nvPr/>
          </p:nvSpPr>
          <p:spPr>
            <a:xfrm>
              <a:off x="13710197"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6" name="Freeform 56"/>
            <p:cNvSpPr/>
            <p:nvPr/>
          </p:nvSpPr>
          <p:spPr>
            <a:xfrm>
              <a:off x="14236216"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7" name="Freeform 57"/>
            <p:cNvSpPr/>
            <p:nvPr/>
          </p:nvSpPr>
          <p:spPr>
            <a:xfrm>
              <a:off x="14762236"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8" name="Freeform 58"/>
            <p:cNvSpPr/>
            <p:nvPr/>
          </p:nvSpPr>
          <p:spPr>
            <a:xfrm>
              <a:off x="15288255"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59" name="TextBox 59"/>
            <p:cNvSpPr txBox="1"/>
            <p:nvPr/>
          </p:nvSpPr>
          <p:spPr>
            <a:xfrm>
              <a:off x="3486863" y="391775"/>
              <a:ext cx="1364737" cy="1186391"/>
            </a:xfrm>
            <a:prstGeom prst="rect">
              <a:avLst/>
            </a:prstGeom>
          </p:spPr>
          <p:txBody>
            <a:bodyPr lIns="0" tIns="0" rIns="0" bIns="0" rtlCol="0" anchor="t">
              <a:spAutoFit/>
            </a:bodyPr>
            <a:lstStyle/>
            <a:p>
              <a:pPr algn="ctr">
                <a:lnSpc>
                  <a:spcPts val="7131"/>
                </a:lnSpc>
              </a:pPr>
              <a:r>
                <a:rPr lang="en-US" sz="5093" b="1">
                  <a:solidFill>
                    <a:srgbClr val="FFFFFF"/>
                  </a:solidFill>
                  <a:latin typeface="Poppins Semi-Bold"/>
                  <a:ea typeface="Poppins Semi-Bold"/>
                  <a:cs typeface="Poppins Semi-Bold"/>
                  <a:sym typeface="Poppins Semi-Bold"/>
                </a:rPr>
                <a:t>27</a:t>
              </a:r>
            </a:p>
          </p:txBody>
        </p:sp>
        <p:sp>
          <p:nvSpPr>
            <p:cNvPr id="60" name="TextBox 60"/>
            <p:cNvSpPr txBox="1"/>
            <p:nvPr/>
          </p:nvSpPr>
          <p:spPr>
            <a:xfrm>
              <a:off x="3594406" y="1276623"/>
              <a:ext cx="1149651" cy="654052"/>
            </a:xfrm>
            <a:prstGeom prst="rect">
              <a:avLst/>
            </a:prstGeom>
          </p:spPr>
          <p:txBody>
            <a:bodyPr lIns="0" tIns="0" rIns="0" bIns="0" rtlCol="0" anchor="t">
              <a:spAutoFit/>
            </a:bodyPr>
            <a:lstStyle/>
            <a:p>
              <a:pPr algn="ctr">
                <a:lnSpc>
                  <a:spcPts val="4199"/>
                </a:lnSpc>
              </a:pPr>
              <a:r>
                <a:rPr lang="en-US" sz="2999">
                  <a:solidFill>
                    <a:srgbClr val="FFFFFF"/>
                  </a:solidFill>
                  <a:latin typeface="Tahoma 1"/>
                  <a:ea typeface="Tahoma 1"/>
                  <a:cs typeface="Tahoma 1"/>
                  <a:sym typeface="Tahoma 1"/>
                </a:rPr>
                <a:t>litres</a:t>
              </a:r>
            </a:p>
          </p:txBody>
        </p:sp>
      </p:grpSp>
      <p:grpSp>
        <p:nvGrpSpPr>
          <p:cNvPr id="61" name="Group 61"/>
          <p:cNvGrpSpPr/>
          <p:nvPr/>
        </p:nvGrpSpPr>
        <p:grpSpPr>
          <a:xfrm>
            <a:off x="5999781" y="3355576"/>
            <a:ext cx="11683726" cy="1843692"/>
            <a:chOff x="0" y="0"/>
            <a:chExt cx="15578301" cy="2458256"/>
          </a:xfrm>
        </p:grpSpPr>
        <p:sp>
          <p:nvSpPr>
            <p:cNvPr id="62" name="TextBox 62"/>
            <p:cNvSpPr txBox="1"/>
            <p:nvPr/>
          </p:nvSpPr>
          <p:spPr>
            <a:xfrm>
              <a:off x="0" y="572750"/>
              <a:ext cx="2808602" cy="1341332"/>
            </a:xfrm>
            <a:prstGeom prst="rect">
              <a:avLst/>
            </a:prstGeom>
          </p:spPr>
          <p:txBody>
            <a:bodyPr lIns="0" tIns="0" rIns="0" bIns="0" rtlCol="0" anchor="t">
              <a:spAutoFit/>
            </a:bodyPr>
            <a:lstStyle/>
            <a:p>
              <a:pPr algn="l">
                <a:lnSpc>
                  <a:spcPts val="3699"/>
                </a:lnSpc>
              </a:pPr>
              <a:r>
                <a:rPr lang="en-US" sz="3699">
                  <a:solidFill>
                    <a:srgbClr val="FFFFFF"/>
                  </a:solidFill>
                  <a:latin typeface="Poppins"/>
                  <a:ea typeface="Poppins"/>
                  <a:cs typeface="Poppins"/>
                  <a:sym typeface="Poppins"/>
                </a:rPr>
                <a:t>Baths/</a:t>
              </a:r>
            </a:p>
            <a:p>
              <a:pPr algn="l">
                <a:lnSpc>
                  <a:spcPts val="3699"/>
                </a:lnSpc>
              </a:pPr>
              <a:r>
                <a:rPr lang="en-US" sz="3699">
                  <a:solidFill>
                    <a:srgbClr val="FFFFFF"/>
                  </a:solidFill>
                  <a:latin typeface="Poppins"/>
                  <a:ea typeface="Poppins"/>
                  <a:cs typeface="Poppins"/>
                  <a:sym typeface="Poppins"/>
                </a:rPr>
                <a:t>Showers</a:t>
              </a:r>
            </a:p>
          </p:txBody>
        </p:sp>
        <p:sp>
          <p:nvSpPr>
            <p:cNvPr id="63" name="Freeform 63"/>
            <p:cNvSpPr/>
            <p:nvPr/>
          </p:nvSpPr>
          <p:spPr>
            <a:xfrm>
              <a:off x="5057914"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4" name="Freeform 64"/>
            <p:cNvSpPr/>
            <p:nvPr/>
          </p:nvSpPr>
          <p:spPr>
            <a:xfrm>
              <a:off x="5583933"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5" name="Freeform 65"/>
            <p:cNvSpPr/>
            <p:nvPr/>
          </p:nvSpPr>
          <p:spPr>
            <a:xfrm>
              <a:off x="6109953"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6" name="Freeform 66"/>
            <p:cNvSpPr/>
            <p:nvPr/>
          </p:nvSpPr>
          <p:spPr>
            <a:xfrm>
              <a:off x="6635972"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7" name="Freeform 67"/>
            <p:cNvSpPr/>
            <p:nvPr/>
          </p:nvSpPr>
          <p:spPr>
            <a:xfrm>
              <a:off x="7161991"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8" name="Freeform 68"/>
            <p:cNvSpPr/>
            <p:nvPr/>
          </p:nvSpPr>
          <p:spPr>
            <a:xfrm>
              <a:off x="7688011"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69" name="Freeform 69"/>
            <p:cNvSpPr/>
            <p:nvPr/>
          </p:nvSpPr>
          <p:spPr>
            <a:xfrm>
              <a:off x="8214030"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0" name="Freeform 70"/>
            <p:cNvSpPr/>
            <p:nvPr/>
          </p:nvSpPr>
          <p:spPr>
            <a:xfrm>
              <a:off x="8740049"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1" name="Freeform 71"/>
            <p:cNvSpPr/>
            <p:nvPr/>
          </p:nvSpPr>
          <p:spPr>
            <a:xfrm>
              <a:off x="9266069"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2" name="Freeform 72"/>
            <p:cNvSpPr/>
            <p:nvPr/>
          </p:nvSpPr>
          <p:spPr>
            <a:xfrm>
              <a:off x="9792088"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3" name="Freeform 73"/>
            <p:cNvSpPr/>
            <p:nvPr/>
          </p:nvSpPr>
          <p:spPr>
            <a:xfrm>
              <a:off x="10318107"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4" name="Freeform 74"/>
            <p:cNvSpPr/>
            <p:nvPr/>
          </p:nvSpPr>
          <p:spPr>
            <a:xfrm>
              <a:off x="10844127"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5" name="Freeform 75"/>
            <p:cNvSpPr/>
            <p:nvPr/>
          </p:nvSpPr>
          <p:spPr>
            <a:xfrm>
              <a:off x="11370146"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6" name="Freeform 76"/>
            <p:cNvSpPr/>
            <p:nvPr/>
          </p:nvSpPr>
          <p:spPr>
            <a:xfrm>
              <a:off x="11896166"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7" name="Freeform 77"/>
            <p:cNvSpPr/>
            <p:nvPr/>
          </p:nvSpPr>
          <p:spPr>
            <a:xfrm>
              <a:off x="12422185"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8" name="Freeform 78"/>
            <p:cNvSpPr/>
            <p:nvPr/>
          </p:nvSpPr>
          <p:spPr>
            <a:xfrm>
              <a:off x="12948204"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79" name="Freeform 79"/>
            <p:cNvSpPr/>
            <p:nvPr/>
          </p:nvSpPr>
          <p:spPr>
            <a:xfrm>
              <a:off x="13474224"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0" name="Freeform 80"/>
            <p:cNvSpPr/>
            <p:nvPr/>
          </p:nvSpPr>
          <p:spPr>
            <a:xfrm>
              <a:off x="14000243"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1" name="Freeform 81"/>
            <p:cNvSpPr/>
            <p:nvPr/>
          </p:nvSpPr>
          <p:spPr>
            <a:xfrm>
              <a:off x="14526262"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2" name="Freeform 82"/>
            <p:cNvSpPr/>
            <p:nvPr/>
          </p:nvSpPr>
          <p:spPr>
            <a:xfrm>
              <a:off x="15052282"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3" name="Freeform 83"/>
            <p:cNvSpPr/>
            <p:nvPr/>
          </p:nvSpPr>
          <p:spPr>
            <a:xfrm>
              <a:off x="5057914"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4" name="Freeform 84"/>
            <p:cNvSpPr/>
            <p:nvPr/>
          </p:nvSpPr>
          <p:spPr>
            <a:xfrm>
              <a:off x="5583933"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5" name="Freeform 85"/>
            <p:cNvSpPr/>
            <p:nvPr/>
          </p:nvSpPr>
          <p:spPr>
            <a:xfrm>
              <a:off x="6109953"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6" name="Freeform 86"/>
            <p:cNvSpPr/>
            <p:nvPr/>
          </p:nvSpPr>
          <p:spPr>
            <a:xfrm>
              <a:off x="6635972"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7" name="Freeform 87"/>
            <p:cNvSpPr/>
            <p:nvPr/>
          </p:nvSpPr>
          <p:spPr>
            <a:xfrm>
              <a:off x="7161991"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8" name="Freeform 88"/>
            <p:cNvSpPr/>
            <p:nvPr/>
          </p:nvSpPr>
          <p:spPr>
            <a:xfrm>
              <a:off x="7688011"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89" name="Freeform 89"/>
            <p:cNvSpPr/>
            <p:nvPr/>
          </p:nvSpPr>
          <p:spPr>
            <a:xfrm>
              <a:off x="8214030"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0" name="Freeform 90"/>
            <p:cNvSpPr/>
            <p:nvPr/>
          </p:nvSpPr>
          <p:spPr>
            <a:xfrm>
              <a:off x="8740049"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1" name="Freeform 91"/>
            <p:cNvSpPr/>
            <p:nvPr/>
          </p:nvSpPr>
          <p:spPr>
            <a:xfrm>
              <a:off x="9266069"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2" name="Freeform 92"/>
            <p:cNvSpPr/>
            <p:nvPr/>
          </p:nvSpPr>
          <p:spPr>
            <a:xfrm>
              <a:off x="9792088"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3" name="Freeform 93"/>
            <p:cNvSpPr/>
            <p:nvPr/>
          </p:nvSpPr>
          <p:spPr>
            <a:xfrm>
              <a:off x="10318107"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4" name="Freeform 94"/>
            <p:cNvSpPr/>
            <p:nvPr/>
          </p:nvSpPr>
          <p:spPr>
            <a:xfrm>
              <a:off x="10844127"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5" name="Freeform 95"/>
            <p:cNvSpPr/>
            <p:nvPr/>
          </p:nvSpPr>
          <p:spPr>
            <a:xfrm>
              <a:off x="11370146"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6" name="Freeform 96"/>
            <p:cNvSpPr/>
            <p:nvPr/>
          </p:nvSpPr>
          <p:spPr>
            <a:xfrm>
              <a:off x="11896166"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7" name="Freeform 97"/>
            <p:cNvSpPr/>
            <p:nvPr/>
          </p:nvSpPr>
          <p:spPr>
            <a:xfrm>
              <a:off x="12422185"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8" name="Freeform 98"/>
            <p:cNvSpPr/>
            <p:nvPr/>
          </p:nvSpPr>
          <p:spPr>
            <a:xfrm>
              <a:off x="12948204"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99" name="Freeform 99"/>
            <p:cNvSpPr/>
            <p:nvPr/>
          </p:nvSpPr>
          <p:spPr>
            <a:xfrm>
              <a:off x="13474224"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0" name="Freeform 100"/>
            <p:cNvSpPr/>
            <p:nvPr/>
          </p:nvSpPr>
          <p:spPr>
            <a:xfrm>
              <a:off x="14000243"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1" name="Freeform 101"/>
            <p:cNvSpPr/>
            <p:nvPr/>
          </p:nvSpPr>
          <p:spPr>
            <a:xfrm>
              <a:off x="14526262"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2" name="TextBox 102"/>
            <p:cNvSpPr txBox="1"/>
            <p:nvPr/>
          </p:nvSpPr>
          <p:spPr>
            <a:xfrm>
              <a:off x="3250889" y="375181"/>
              <a:ext cx="1364737" cy="1186391"/>
            </a:xfrm>
            <a:prstGeom prst="rect">
              <a:avLst/>
            </a:prstGeom>
          </p:spPr>
          <p:txBody>
            <a:bodyPr lIns="0" tIns="0" rIns="0" bIns="0" rtlCol="0" anchor="t">
              <a:spAutoFit/>
            </a:bodyPr>
            <a:lstStyle/>
            <a:p>
              <a:pPr algn="ctr">
                <a:lnSpc>
                  <a:spcPts val="7131"/>
                </a:lnSpc>
              </a:pPr>
              <a:r>
                <a:rPr lang="en-US" sz="5093" b="1">
                  <a:solidFill>
                    <a:srgbClr val="FFFFFF"/>
                  </a:solidFill>
                  <a:latin typeface="Poppins Semi-Bold"/>
                  <a:ea typeface="Poppins Semi-Bold"/>
                  <a:cs typeface="Poppins Semi-Bold"/>
                  <a:sym typeface="Poppins Semi-Bold"/>
                </a:rPr>
                <a:t>39</a:t>
              </a:r>
            </a:p>
          </p:txBody>
        </p:sp>
        <p:sp>
          <p:nvSpPr>
            <p:cNvPr id="103" name="TextBox 103"/>
            <p:cNvSpPr txBox="1"/>
            <p:nvPr/>
          </p:nvSpPr>
          <p:spPr>
            <a:xfrm>
              <a:off x="3358432" y="1260030"/>
              <a:ext cx="1149651" cy="654052"/>
            </a:xfrm>
            <a:prstGeom prst="rect">
              <a:avLst/>
            </a:prstGeom>
          </p:spPr>
          <p:txBody>
            <a:bodyPr lIns="0" tIns="0" rIns="0" bIns="0" rtlCol="0" anchor="t">
              <a:spAutoFit/>
            </a:bodyPr>
            <a:lstStyle/>
            <a:p>
              <a:pPr algn="ctr">
                <a:lnSpc>
                  <a:spcPts val="4199"/>
                </a:lnSpc>
              </a:pPr>
              <a:r>
                <a:rPr lang="en-US" sz="2999">
                  <a:solidFill>
                    <a:srgbClr val="FFFFFF"/>
                  </a:solidFill>
                  <a:latin typeface="Tahoma 1"/>
                  <a:ea typeface="Tahoma 1"/>
                  <a:cs typeface="Tahoma 1"/>
                  <a:sym typeface="Tahoma 1"/>
                </a:rPr>
                <a:t>litres</a:t>
              </a:r>
            </a:p>
          </p:txBody>
        </p:sp>
      </p:grpSp>
      <p:grpSp>
        <p:nvGrpSpPr>
          <p:cNvPr id="104" name="Group 104"/>
          <p:cNvGrpSpPr/>
          <p:nvPr/>
        </p:nvGrpSpPr>
        <p:grpSpPr>
          <a:xfrm>
            <a:off x="6564856" y="298541"/>
            <a:ext cx="11118651" cy="2765538"/>
            <a:chOff x="0" y="0"/>
            <a:chExt cx="14824868" cy="3687384"/>
          </a:xfrm>
        </p:grpSpPr>
        <p:sp>
          <p:nvSpPr>
            <p:cNvPr id="105" name="TextBox 105"/>
            <p:cNvSpPr txBox="1"/>
            <p:nvPr/>
          </p:nvSpPr>
          <p:spPr>
            <a:xfrm>
              <a:off x="0" y="1353895"/>
              <a:ext cx="2055169" cy="865293"/>
            </a:xfrm>
            <a:prstGeom prst="rect">
              <a:avLst/>
            </a:prstGeom>
          </p:spPr>
          <p:txBody>
            <a:bodyPr lIns="0" tIns="0" rIns="0" bIns="0" rtlCol="0" anchor="t">
              <a:spAutoFit/>
            </a:bodyPr>
            <a:lstStyle/>
            <a:p>
              <a:pPr algn="l">
                <a:lnSpc>
                  <a:spcPts val="5179"/>
                </a:lnSpc>
              </a:pPr>
              <a:r>
                <a:rPr lang="en-US" sz="3699">
                  <a:solidFill>
                    <a:srgbClr val="FFFFFF"/>
                  </a:solidFill>
                  <a:latin typeface="Poppins"/>
                  <a:ea typeface="Poppins"/>
                  <a:cs typeface="Poppins"/>
                  <a:sym typeface="Poppins"/>
                </a:rPr>
                <a:t>Toilets</a:t>
              </a:r>
            </a:p>
          </p:txBody>
        </p:sp>
        <p:sp>
          <p:nvSpPr>
            <p:cNvPr id="106" name="Freeform 106"/>
            <p:cNvSpPr/>
            <p:nvPr/>
          </p:nvSpPr>
          <p:spPr>
            <a:xfrm>
              <a:off x="4304481"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7" name="Freeform 107"/>
            <p:cNvSpPr/>
            <p:nvPr/>
          </p:nvSpPr>
          <p:spPr>
            <a:xfrm>
              <a:off x="4830500"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8" name="Freeform 108"/>
            <p:cNvSpPr/>
            <p:nvPr/>
          </p:nvSpPr>
          <p:spPr>
            <a:xfrm>
              <a:off x="5356520"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09" name="Freeform 109"/>
            <p:cNvSpPr/>
            <p:nvPr/>
          </p:nvSpPr>
          <p:spPr>
            <a:xfrm>
              <a:off x="5882539"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0" name="Freeform 110"/>
            <p:cNvSpPr/>
            <p:nvPr/>
          </p:nvSpPr>
          <p:spPr>
            <a:xfrm>
              <a:off x="6408559"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1" name="Freeform 111"/>
            <p:cNvSpPr/>
            <p:nvPr/>
          </p:nvSpPr>
          <p:spPr>
            <a:xfrm>
              <a:off x="6934578"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2" name="Freeform 112"/>
            <p:cNvSpPr/>
            <p:nvPr/>
          </p:nvSpPr>
          <p:spPr>
            <a:xfrm>
              <a:off x="7460597"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3" name="Freeform 113"/>
            <p:cNvSpPr/>
            <p:nvPr/>
          </p:nvSpPr>
          <p:spPr>
            <a:xfrm>
              <a:off x="7986617"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4" name="Freeform 114"/>
            <p:cNvSpPr/>
            <p:nvPr/>
          </p:nvSpPr>
          <p:spPr>
            <a:xfrm>
              <a:off x="8512636"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5" name="Freeform 115"/>
            <p:cNvSpPr/>
            <p:nvPr/>
          </p:nvSpPr>
          <p:spPr>
            <a:xfrm>
              <a:off x="9038655"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6" name="Freeform 116"/>
            <p:cNvSpPr/>
            <p:nvPr/>
          </p:nvSpPr>
          <p:spPr>
            <a:xfrm>
              <a:off x="9564675"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7" name="Freeform 117"/>
            <p:cNvSpPr/>
            <p:nvPr/>
          </p:nvSpPr>
          <p:spPr>
            <a:xfrm>
              <a:off x="10090694"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8" name="Freeform 118"/>
            <p:cNvSpPr/>
            <p:nvPr/>
          </p:nvSpPr>
          <p:spPr>
            <a:xfrm>
              <a:off x="10616713"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19" name="Freeform 119"/>
            <p:cNvSpPr/>
            <p:nvPr/>
          </p:nvSpPr>
          <p:spPr>
            <a:xfrm>
              <a:off x="11142733"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0" name="Freeform 120"/>
            <p:cNvSpPr/>
            <p:nvPr/>
          </p:nvSpPr>
          <p:spPr>
            <a:xfrm>
              <a:off x="11668752"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1" name="Freeform 121"/>
            <p:cNvSpPr/>
            <p:nvPr/>
          </p:nvSpPr>
          <p:spPr>
            <a:xfrm>
              <a:off x="12194772"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2" name="Freeform 122"/>
            <p:cNvSpPr/>
            <p:nvPr/>
          </p:nvSpPr>
          <p:spPr>
            <a:xfrm>
              <a:off x="12720791"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3" name="Freeform 123"/>
            <p:cNvSpPr/>
            <p:nvPr/>
          </p:nvSpPr>
          <p:spPr>
            <a:xfrm>
              <a:off x="13246810" y="0"/>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4" name="Freeform 124"/>
            <p:cNvSpPr/>
            <p:nvPr/>
          </p:nvSpPr>
          <p:spPr>
            <a:xfrm>
              <a:off x="13772830"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5" name="Freeform 125"/>
            <p:cNvSpPr/>
            <p:nvPr/>
          </p:nvSpPr>
          <p:spPr>
            <a:xfrm>
              <a:off x="14298849" y="0"/>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6" name="Freeform 126"/>
            <p:cNvSpPr/>
            <p:nvPr/>
          </p:nvSpPr>
          <p:spPr>
            <a:xfrm>
              <a:off x="4304481"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7" name="Freeform 127"/>
            <p:cNvSpPr/>
            <p:nvPr/>
          </p:nvSpPr>
          <p:spPr>
            <a:xfrm>
              <a:off x="4830500"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8" name="Freeform 128"/>
            <p:cNvSpPr/>
            <p:nvPr/>
          </p:nvSpPr>
          <p:spPr>
            <a:xfrm>
              <a:off x="5356520"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29" name="Freeform 129"/>
            <p:cNvSpPr/>
            <p:nvPr/>
          </p:nvSpPr>
          <p:spPr>
            <a:xfrm>
              <a:off x="5882539"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0" name="Freeform 130"/>
            <p:cNvSpPr/>
            <p:nvPr/>
          </p:nvSpPr>
          <p:spPr>
            <a:xfrm>
              <a:off x="6408559"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1" name="Freeform 131"/>
            <p:cNvSpPr/>
            <p:nvPr/>
          </p:nvSpPr>
          <p:spPr>
            <a:xfrm>
              <a:off x="6934578"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2" name="Freeform 132"/>
            <p:cNvSpPr/>
            <p:nvPr/>
          </p:nvSpPr>
          <p:spPr>
            <a:xfrm>
              <a:off x="7460597"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3" name="Freeform 133"/>
            <p:cNvSpPr/>
            <p:nvPr/>
          </p:nvSpPr>
          <p:spPr>
            <a:xfrm>
              <a:off x="7986617"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4" name="Freeform 134"/>
            <p:cNvSpPr/>
            <p:nvPr/>
          </p:nvSpPr>
          <p:spPr>
            <a:xfrm>
              <a:off x="8512636"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5" name="Freeform 135"/>
            <p:cNvSpPr/>
            <p:nvPr/>
          </p:nvSpPr>
          <p:spPr>
            <a:xfrm>
              <a:off x="9038655"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6" name="Freeform 136"/>
            <p:cNvSpPr/>
            <p:nvPr/>
          </p:nvSpPr>
          <p:spPr>
            <a:xfrm>
              <a:off x="9564675"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7" name="Freeform 137"/>
            <p:cNvSpPr/>
            <p:nvPr/>
          </p:nvSpPr>
          <p:spPr>
            <a:xfrm>
              <a:off x="10090694"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8" name="Freeform 138"/>
            <p:cNvSpPr/>
            <p:nvPr/>
          </p:nvSpPr>
          <p:spPr>
            <a:xfrm>
              <a:off x="10616713"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39" name="Freeform 139"/>
            <p:cNvSpPr/>
            <p:nvPr/>
          </p:nvSpPr>
          <p:spPr>
            <a:xfrm>
              <a:off x="11142733"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0" name="Freeform 140"/>
            <p:cNvSpPr/>
            <p:nvPr/>
          </p:nvSpPr>
          <p:spPr>
            <a:xfrm>
              <a:off x="11668752"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1" name="Freeform 141"/>
            <p:cNvSpPr/>
            <p:nvPr/>
          </p:nvSpPr>
          <p:spPr>
            <a:xfrm>
              <a:off x="12194772"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2" name="Freeform 142"/>
            <p:cNvSpPr/>
            <p:nvPr/>
          </p:nvSpPr>
          <p:spPr>
            <a:xfrm>
              <a:off x="12720791"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3" name="Freeform 143"/>
            <p:cNvSpPr/>
            <p:nvPr/>
          </p:nvSpPr>
          <p:spPr>
            <a:xfrm>
              <a:off x="13246810" y="1229128"/>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4" name="Freeform 144"/>
            <p:cNvSpPr/>
            <p:nvPr/>
          </p:nvSpPr>
          <p:spPr>
            <a:xfrm>
              <a:off x="13772830"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5" name="Freeform 145"/>
            <p:cNvSpPr/>
            <p:nvPr/>
          </p:nvSpPr>
          <p:spPr>
            <a:xfrm>
              <a:off x="14298849" y="1229128"/>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6" name="Freeform 146"/>
            <p:cNvSpPr/>
            <p:nvPr/>
          </p:nvSpPr>
          <p:spPr>
            <a:xfrm>
              <a:off x="4304481" y="245825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7" name="Freeform 147"/>
            <p:cNvSpPr/>
            <p:nvPr/>
          </p:nvSpPr>
          <p:spPr>
            <a:xfrm>
              <a:off x="4833456" y="245825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8" name="Freeform 148"/>
            <p:cNvSpPr/>
            <p:nvPr/>
          </p:nvSpPr>
          <p:spPr>
            <a:xfrm>
              <a:off x="5359476" y="2458256"/>
              <a:ext cx="526019" cy="1229128"/>
            </a:xfrm>
            <a:custGeom>
              <a:avLst/>
              <a:gdLst/>
              <a:ahLst/>
              <a:cxnLst/>
              <a:rect l="l" t="t" r="r" b="b"/>
              <a:pathLst>
                <a:path w="526019" h="1229128">
                  <a:moveTo>
                    <a:pt x="0" y="0"/>
                  </a:moveTo>
                  <a:lnTo>
                    <a:pt x="526019" y="0"/>
                  </a:lnTo>
                  <a:lnTo>
                    <a:pt x="526019"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49" name="Freeform 149"/>
            <p:cNvSpPr/>
            <p:nvPr/>
          </p:nvSpPr>
          <p:spPr>
            <a:xfrm>
              <a:off x="5885495" y="2458256"/>
              <a:ext cx="526019" cy="1229128"/>
            </a:xfrm>
            <a:custGeom>
              <a:avLst/>
              <a:gdLst/>
              <a:ahLst/>
              <a:cxnLst/>
              <a:rect l="l" t="t" r="r" b="b"/>
              <a:pathLst>
                <a:path w="526019" h="1229128">
                  <a:moveTo>
                    <a:pt x="0" y="0"/>
                  </a:moveTo>
                  <a:lnTo>
                    <a:pt x="526020" y="0"/>
                  </a:lnTo>
                  <a:lnTo>
                    <a:pt x="526020" y="1229128"/>
                  </a:lnTo>
                  <a:lnTo>
                    <a:pt x="0" y="122912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150" name="TextBox 150"/>
            <p:cNvSpPr txBox="1"/>
            <p:nvPr/>
          </p:nvSpPr>
          <p:spPr>
            <a:xfrm>
              <a:off x="2497457" y="998042"/>
              <a:ext cx="1364737" cy="1186391"/>
            </a:xfrm>
            <a:prstGeom prst="rect">
              <a:avLst/>
            </a:prstGeom>
          </p:spPr>
          <p:txBody>
            <a:bodyPr lIns="0" tIns="0" rIns="0" bIns="0" rtlCol="0" anchor="t">
              <a:spAutoFit/>
            </a:bodyPr>
            <a:lstStyle/>
            <a:p>
              <a:pPr algn="ctr">
                <a:lnSpc>
                  <a:spcPts val="7131"/>
                </a:lnSpc>
              </a:pPr>
              <a:r>
                <a:rPr lang="en-US" sz="5093" b="1">
                  <a:solidFill>
                    <a:srgbClr val="FFFFFF"/>
                  </a:solidFill>
                  <a:latin typeface="Poppins Semi-Bold"/>
                  <a:ea typeface="Poppins Semi-Bold"/>
                  <a:cs typeface="Poppins Semi-Bold"/>
                  <a:sym typeface="Poppins Semi-Bold"/>
                </a:rPr>
                <a:t>44</a:t>
              </a:r>
            </a:p>
          </p:txBody>
        </p:sp>
        <p:sp>
          <p:nvSpPr>
            <p:cNvPr id="151" name="TextBox 151"/>
            <p:cNvSpPr txBox="1"/>
            <p:nvPr/>
          </p:nvSpPr>
          <p:spPr>
            <a:xfrm>
              <a:off x="2605000" y="1882890"/>
              <a:ext cx="1149651" cy="654052"/>
            </a:xfrm>
            <a:prstGeom prst="rect">
              <a:avLst/>
            </a:prstGeom>
          </p:spPr>
          <p:txBody>
            <a:bodyPr lIns="0" tIns="0" rIns="0" bIns="0" rtlCol="0" anchor="t">
              <a:spAutoFit/>
            </a:bodyPr>
            <a:lstStyle/>
            <a:p>
              <a:pPr algn="ctr">
                <a:lnSpc>
                  <a:spcPts val="4199"/>
                </a:lnSpc>
              </a:pPr>
              <a:r>
                <a:rPr lang="en-US" sz="2999">
                  <a:solidFill>
                    <a:srgbClr val="FFFFFF"/>
                  </a:solidFill>
                  <a:latin typeface="Tahoma 1"/>
                  <a:ea typeface="Tahoma 1"/>
                  <a:cs typeface="Tahoma 1"/>
                  <a:sym typeface="Tahoma 1"/>
                </a:rPr>
                <a:t>litres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0219" y="-1172643"/>
            <a:ext cx="8650266" cy="11497599"/>
            <a:chOff x="0" y="0"/>
            <a:chExt cx="2278259" cy="3028174"/>
          </a:xfrm>
        </p:grpSpPr>
        <p:sp>
          <p:nvSpPr>
            <p:cNvPr id="3" name="Freeform 3"/>
            <p:cNvSpPr/>
            <p:nvPr/>
          </p:nvSpPr>
          <p:spPr>
            <a:xfrm>
              <a:off x="0" y="0"/>
              <a:ext cx="2278259" cy="3028174"/>
            </a:xfrm>
            <a:custGeom>
              <a:avLst/>
              <a:gdLst/>
              <a:ahLst/>
              <a:cxnLst/>
              <a:rect l="l" t="t" r="r" b="b"/>
              <a:pathLst>
                <a:path w="2278259" h="3028174">
                  <a:moveTo>
                    <a:pt x="0" y="0"/>
                  </a:moveTo>
                  <a:lnTo>
                    <a:pt x="2278259" y="0"/>
                  </a:lnTo>
                  <a:lnTo>
                    <a:pt x="2278259" y="3028174"/>
                  </a:lnTo>
                  <a:lnTo>
                    <a:pt x="0" y="3028174"/>
                  </a:lnTo>
                  <a:close/>
                </a:path>
              </a:pathLst>
            </a:custGeom>
            <a:solidFill>
              <a:srgbClr val="0076BF"/>
            </a:solidFill>
          </p:spPr>
          <p:txBody>
            <a:bodyPr/>
            <a:lstStyle/>
            <a:p>
              <a:endParaRPr lang="en-IE"/>
            </a:p>
          </p:txBody>
        </p:sp>
        <p:sp>
          <p:nvSpPr>
            <p:cNvPr id="4" name="TextBox 4"/>
            <p:cNvSpPr txBox="1"/>
            <p:nvPr/>
          </p:nvSpPr>
          <p:spPr>
            <a:xfrm>
              <a:off x="0" y="57150"/>
              <a:ext cx="2278259" cy="2971024"/>
            </a:xfrm>
            <a:prstGeom prst="rect">
              <a:avLst/>
            </a:prstGeom>
          </p:spPr>
          <p:txBody>
            <a:bodyPr lIns="50800" tIns="50800" rIns="50800" bIns="50800" rtlCol="0" anchor="ctr"/>
            <a:lstStyle/>
            <a:p>
              <a:pPr algn="ctr">
                <a:lnSpc>
                  <a:spcPts val="1840"/>
                </a:lnSpc>
              </a:pPr>
              <a:endParaRPr/>
            </a:p>
          </p:txBody>
        </p:sp>
      </p:grpSp>
      <p:sp>
        <p:nvSpPr>
          <p:cNvPr id="5" name="Freeform 5"/>
          <p:cNvSpPr/>
          <p:nvPr/>
        </p:nvSpPr>
        <p:spPr>
          <a:xfrm>
            <a:off x="14346418" y="1828820"/>
            <a:ext cx="2788278" cy="5365166"/>
          </a:xfrm>
          <a:custGeom>
            <a:avLst/>
            <a:gdLst/>
            <a:ahLst/>
            <a:cxnLst/>
            <a:rect l="l" t="t" r="r" b="b"/>
            <a:pathLst>
              <a:path w="2788278" h="5365166">
                <a:moveTo>
                  <a:pt x="0" y="0"/>
                </a:moveTo>
                <a:lnTo>
                  <a:pt x="2788278" y="0"/>
                </a:lnTo>
                <a:lnTo>
                  <a:pt x="2788278" y="5365167"/>
                </a:lnTo>
                <a:lnTo>
                  <a:pt x="0" y="5365167"/>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6" name="Freeform 6"/>
          <p:cNvSpPr/>
          <p:nvPr/>
        </p:nvSpPr>
        <p:spPr>
          <a:xfrm>
            <a:off x="8938456" y="1828820"/>
            <a:ext cx="2862407" cy="5365166"/>
          </a:xfrm>
          <a:custGeom>
            <a:avLst/>
            <a:gdLst/>
            <a:ahLst/>
            <a:cxnLst/>
            <a:rect l="l" t="t" r="r" b="b"/>
            <a:pathLst>
              <a:path w="2862407" h="5365166">
                <a:moveTo>
                  <a:pt x="0" y="0"/>
                </a:moveTo>
                <a:lnTo>
                  <a:pt x="2862407" y="0"/>
                </a:lnTo>
                <a:lnTo>
                  <a:pt x="2862407" y="5365167"/>
                </a:lnTo>
                <a:lnTo>
                  <a:pt x="0" y="5365167"/>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txBody>
          <a:bodyPr/>
          <a:lstStyle/>
          <a:p>
            <a:endParaRPr lang="en-IE"/>
          </a:p>
        </p:txBody>
      </p:sp>
      <p:sp>
        <p:nvSpPr>
          <p:cNvPr id="7" name="Freeform 7"/>
          <p:cNvSpPr/>
          <p:nvPr/>
        </p:nvSpPr>
        <p:spPr>
          <a:xfrm rot="1930528" flipV="1">
            <a:off x="12085772" y="4276444"/>
            <a:ext cx="1975737" cy="1639861"/>
          </a:xfrm>
          <a:custGeom>
            <a:avLst/>
            <a:gdLst/>
            <a:ahLst/>
            <a:cxnLst/>
            <a:rect l="l" t="t" r="r" b="b"/>
            <a:pathLst>
              <a:path w="1975737" h="1639861">
                <a:moveTo>
                  <a:pt x="0" y="1639861"/>
                </a:moveTo>
                <a:lnTo>
                  <a:pt x="1975737" y="1639861"/>
                </a:lnTo>
                <a:lnTo>
                  <a:pt x="1975737" y="0"/>
                </a:lnTo>
                <a:lnTo>
                  <a:pt x="0" y="0"/>
                </a:lnTo>
                <a:lnTo>
                  <a:pt x="0" y="1639861"/>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8" name="TextBox 8"/>
          <p:cNvSpPr txBox="1"/>
          <p:nvPr/>
        </p:nvSpPr>
        <p:spPr>
          <a:xfrm>
            <a:off x="1028700" y="1171575"/>
            <a:ext cx="6523525" cy="3819526"/>
          </a:xfrm>
          <a:prstGeom prst="rect">
            <a:avLst/>
          </a:prstGeom>
        </p:spPr>
        <p:txBody>
          <a:bodyPr lIns="0" tIns="0" rIns="0" bIns="0" rtlCol="0" anchor="t">
            <a:spAutoFit/>
          </a:bodyPr>
          <a:lstStyle/>
          <a:p>
            <a:pPr algn="l">
              <a:lnSpc>
                <a:spcPts val="7200"/>
              </a:lnSpc>
            </a:pPr>
            <a:r>
              <a:rPr lang="en-US" sz="8000" b="1" spc="-40">
                <a:solidFill>
                  <a:srgbClr val="FFFFFF"/>
                </a:solidFill>
                <a:latin typeface="Poppins Bold"/>
                <a:ea typeface="Poppins Bold"/>
                <a:cs typeface="Poppins Bold"/>
                <a:sym typeface="Poppins Bold"/>
              </a:rPr>
              <a:t>The Journey of Water</a:t>
            </a:r>
          </a:p>
          <a:p>
            <a:pPr marL="0" lvl="0" indent="0" algn="l">
              <a:lnSpc>
                <a:spcPts val="7200"/>
              </a:lnSpc>
              <a:spcBef>
                <a:spcPct val="0"/>
              </a:spcBef>
            </a:pPr>
            <a:r>
              <a:rPr lang="en-US" sz="8000" b="1" spc="-40">
                <a:solidFill>
                  <a:srgbClr val="FFFFFF"/>
                </a:solidFill>
                <a:latin typeface="Poppins Bold"/>
                <a:ea typeface="Poppins Bold"/>
                <a:cs typeface="Poppins Bold"/>
                <a:sym typeface="Poppins Bold"/>
              </a:rPr>
              <a:t>From River to Tap</a:t>
            </a:r>
          </a:p>
        </p:txBody>
      </p:sp>
      <p:sp>
        <p:nvSpPr>
          <p:cNvPr id="9" name="TextBox 9"/>
          <p:cNvSpPr txBox="1"/>
          <p:nvPr/>
        </p:nvSpPr>
        <p:spPr>
          <a:xfrm>
            <a:off x="8875412" y="7232087"/>
            <a:ext cx="2884759" cy="1226093"/>
          </a:xfrm>
          <a:prstGeom prst="rect">
            <a:avLst/>
          </a:prstGeom>
        </p:spPr>
        <p:txBody>
          <a:bodyPr lIns="0" tIns="0" rIns="0" bIns="0" rtlCol="0" anchor="t">
            <a:spAutoFit/>
          </a:bodyPr>
          <a:lstStyle/>
          <a:p>
            <a:pPr algn="ctr">
              <a:lnSpc>
                <a:spcPts val="4830"/>
              </a:lnSpc>
              <a:spcBef>
                <a:spcPct val="0"/>
              </a:spcBef>
            </a:pPr>
            <a:r>
              <a:rPr lang="en-US" sz="4391" spc="-21">
                <a:solidFill>
                  <a:srgbClr val="000000"/>
                </a:solidFill>
                <a:latin typeface="Tahoma 1"/>
                <a:ea typeface="Tahoma 1"/>
                <a:cs typeface="Tahoma 1"/>
                <a:sym typeface="Tahoma 1"/>
              </a:rPr>
              <a:t>Untreated water</a:t>
            </a:r>
          </a:p>
        </p:txBody>
      </p:sp>
      <p:sp>
        <p:nvSpPr>
          <p:cNvPr id="10" name="TextBox 10"/>
          <p:cNvSpPr txBox="1"/>
          <p:nvPr/>
        </p:nvSpPr>
        <p:spPr>
          <a:xfrm>
            <a:off x="14374541" y="7232087"/>
            <a:ext cx="2884759" cy="1226093"/>
          </a:xfrm>
          <a:prstGeom prst="rect">
            <a:avLst/>
          </a:prstGeom>
        </p:spPr>
        <p:txBody>
          <a:bodyPr lIns="0" tIns="0" rIns="0" bIns="0" rtlCol="0" anchor="t">
            <a:spAutoFit/>
          </a:bodyPr>
          <a:lstStyle/>
          <a:p>
            <a:pPr algn="ctr">
              <a:lnSpc>
                <a:spcPts val="4830"/>
              </a:lnSpc>
              <a:spcBef>
                <a:spcPct val="0"/>
              </a:spcBef>
            </a:pPr>
            <a:r>
              <a:rPr lang="en-US" sz="4391" spc="-21">
                <a:solidFill>
                  <a:srgbClr val="000000"/>
                </a:solidFill>
                <a:latin typeface="Tahoma 1"/>
                <a:ea typeface="Tahoma 1"/>
                <a:cs typeface="Tahoma 1"/>
                <a:sym typeface="Tahoma 1"/>
              </a:rPr>
              <a:t>Treated Water</a:t>
            </a:r>
          </a:p>
        </p:txBody>
      </p:sp>
      <p:sp>
        <p:nvSpPr>
          <p:cNvPr id="11" name="TextBox 11"/>
          <p:cNvSpPr txBox="1"/>
          <p:nvPr/>
        </p:nvSpPr>
        <p:spPr>
          <a:xfrm>
            <a:off x="1028700" y="5837263"/>
            <a:ext cx="4825223" cy="1988820"/>
          </a:xfrm>
          <a:prstGeom prst="rect">
            <a:avLst/>
          </a:prstGeom>
        </p:spPr>
        <p:txBody>
          <a:bodyPr lIns="0" tIns="0" rIns="0" bIns="0" rtlCol="0" anchor="t">
            <a:spAutoFit/>
          </a:bodyPr>
          <a:lstStyle/>
          <a:p>
            <a:pPr algn="l">
              <a:lnSpc>
                <a:spcPts val="3960"/>
              </a:lnSpc>
              <a:spcBef>
                <a:spcPct val="0"/>
              </a:spcBef>
            </a:pPr>
            <a:r>
              <a:rPr lang="en-US" sz="3600" spc="-18">
                <a:solidFill>
                  <a:srgbClr val="FFFFFF"/>
                </a:solidFill>
                <a:latin typeface="Tahoma 1"/>
                <a:ea typeface="Tahoma 1"/>
                <a:cs typeface="Tahoma 1"/>
                <a:sym typeface="Tahoma 1"/>
              </a:rPr>
              <a:t>Before it reaches your tap, Uisce Éireann treats water to make it safe to drink.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87485">
            <a:off x="4199998" y="202061"/>
            <a:ext cx="15495786" cy="13946208"/>
          </a:xfrm>
          <a:custGeom>
            <a:avLst/>
            <a:gdLst/>
            <a:ahLst/>
            <a:cxnLst/>
            <a:rect l="l" t="t" r="r" b="b"/>
            <a:pathLst>
              <a:path w="15495786" h="13946208">
                <a:moveTo>
                  <a:pt x="0" y="0"/>
                </a:moveTo>
                <a:lnTo>
                  <a:pt x="15495787" y="0"/>
                </a:lnTo>
                <a:lnTo>
                  <a:pt x="15495787" y="13946208"/>
                </a:lnTo>
                <a:lnTo>
                  <a:pt x="0" y="1394620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IE"/>
          </a:p>
        </p:txBody>
      </p:sp>
      <p:sp>
        <p:nvSpPr>
          <p:cNvPr id="3" name="Freeform 3"/>
          <p:cNvSpPr/>
          <p:nvPr/>
        </p:nvSpPr>
        <p:spPr>
          <a:xfrm rot="-10800000" flipV="1">
            <a:off x="11947891" y="9258300"/>
            <a:ext cx="3501374" cy="1728803"/>
          </a:xfrm>
          <a:custGeom>
            <a:avLst/>
            <a:gdLst/>
            <a:ahLst/>
            <a:cxnLst/>
            <a:rect l="l" t="t" r="r" b="b"/>
            <a:pathLst>
              <a:path w="3501374" h="1728803">
                <a:moveTo>
                  <a:pt x="0" y="1728803"/>
                </a:moveTo>
                <a:lnTo>
                  <a:pt x="3501374" y="1728803"/>
                </a:lnTo>
                <a:lnTo>
                  <a:pt x="3501374" y="0"/>
                </a:lnTo>
                <a:lnTo>
                  <a:pt x="0" y="0"/>
                </a:lnTo>
                <a:lnTo>
                  <a:pt x="0" y="1728803"/>
                </a:lnTo>
                <a:close/>
              </a:path>
            </a:pathLst>
          </a:custGeom>
          <a:blipFill>
            <a:blip>
              <a:extLst>
                <a:ext uri="{96DAC541-7B7A-43D3-8B79-37D633B846F1}">
                  <asvg:svgBlip xmlns:asvg="http://schemas.microsoft.com/office/drawing/2016/SVG/main" r:embed="rId4"/>
                </a:ext>
              </a:extLst>
            </a:blip>
            <a:stretch>
              <a:fillRect r="-22269" b="-22269"/>
            </a:stretch>
          </a:blipFill>
        </p:spPr>
        <p:txBody>
          <a:bodyPr/>
          <a:lstStyle/>
          <a:p>
            <a:endParaRPr lang="en-IE"/>
          </a:p>
        </p:txBody>
      </p:sp>
      <p:sp>
        <p:nvSpPr>
          <p:cNvPr id="4" name="AutoShape 4"/>
          <p:cNvSpPr/>
          <p:nvPr/>
        </p:nvSpPr>
        <p:spPr>
          <a:xfrm>
            <a:off x="6556516" y="7570066"/>
            <a:ext cx="1697460" cy="1237740"/>
          </a:xfrm>
          <a:prstGeom prst="line">
            <a:avLst/>
          </a:prstGeom>
          <a:ln w="171450" cap="flat">
            <a:solidFill>
              <a:srgbClr val="717073"/>
            </a:solidFill>
            <a:prstDash val="solid"/>
            <a:headEnd type="none" w="sm" len="sm"/>
            <a:tailEnd type="none" w="sm" len="sm"/>
          </a:ln>
        </p:spPr>
        <p:txBody>
          <a:bodyPr/>
          <a:lstStyle/>
          <a:p>
            <a:endParaRPr lang="en-IE"/>
          </a:p>
        </p:txBody>
      </p:sp>
      <p:grpSp>
        <p:nvGrpSpPr>
          <p:cNvPr id="5" name="Group 5"/>
          <p:cNvGrpSpPr/>
          <p:nvPr/>
        </p:nvGrpSpPr>
        <p:grpSpPr>
          <a:xfrm>
            <a:off x="1365383" y="4979140"/>
            <a:ext cx="5731947" cy="3325751"/>
            <a:chOff x="0" y="0"/>
            <a:chExt cx="7642596" cy="4434334"/>
          </a:xfrm>
        </p:grpSpPr>
        <p:grpSp>
          <p:nvGrpSpPr>
            <p:cNvPr id="6" name="Group 6"/>
            <p:cNvGrpSpPr/>
            <p:nvPr/>
          </p:nvGrpSpPr>
          <p:grpSpPr>
            <a:xfrm>
              <a:off x="3368029" y="159767"/>
              <a:ext cx="4114800" cy="41148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76BF"/>
              </a:solidFill>
            </p:spPr>
            <p:txBody>
              <a:bodyPr/>
              <a:lstStyle/>
              <a:p>
                <a:endParaRPr lang="en-IE"/>
              </a:p>
            </p:txBody>
          </p:sp>
          <p:sp>
            <p:nvSpPr>
              <p:cNvPr id="8" name="TextBox 8"/>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9" name="Freeform 9"/>
            <p:cNvSpPr/>
            <p:nvPr/>
          </p:nvSpPr>
          <p:spPr>
            <a:xfrm>
              <a:off x="3847562" y="520536"/>
              <a:ext cx="3155734" cy="3393262"/>
            </a:xfrm>
            <a:custGeom>
              <a:avLst/>
              <a:gdLst/>
              <a:ahLst/>
              <a:cxnLst/>
              <a:rect l="l" t="t" r="r" b="b"/>
              <a:pathLst>
                <a:path w="3155734" h="3393262">
                  <a:moveTo>
                    <a:pt x="0" y="0"/>
                  </a:moveTo>
                  <a:lnTo>
                    <a:pt x="3155734" y="0"/>
                  </a:lnTo>
                  <a:lnTo>
                    <a:pt x="3155734" y="3393262"/>
                  </a:lnTo>
                  <a:lnTo>
                    <a:pt x="0" y="3393262"/>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10" name="Group 10"/>
            <p:cNvGrpSpPr/>
            <p:nvPr/>
          </p:nvGrpSpPr>
          <p:grpSpPr>
            <a:xfrm>
              <a:off x="3208262" y="0"/>
              <a:ext cx="4434334" cy="4434334"/>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171450" cap="sq">
                <a:solidFill>
                  <a:srgbClr val="717073"/>
                </a:solidFill>
                <a:prstDash val="solid"/>
                <a:miter/>
              </a:ln>
            </p:spPr>
            <p:txBody>
              <a:bodyPr/>
              <a:lstStyle/>
              <a:p>
                <a:endParaRPr lang="en-IE"/>
              </a:p>
            </p:txBody>
          </p:sp>
          <p:sp>
            <p:nvSpPr>
              <p:cNvPr id="12" name="TextBox 12"/>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sp>
          <p:nvSpPr>
            <p:cNvPr id="13" name="TextBox 13"/>
            <p:cNvSpPr txBox="1"/>
            <p:nvPr/>
          </p:nvSpPr>
          <p:spPr>
            <a:xfrm>
              <a:off x="568020" y="625086"/>
              <a:ext cx="2330252" cy="68326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Bacteria</a:t>
              </a:r>
            </a:p>
          </p:txBody>
        </p:sp>
        <p:sp>
          <p:nvSpPr>
            <p:cNvPr id="14" name="TextBox 14"/>
            <p:cNvSpPr txBox="1"/>
            <p:nvPr/>
          </p:nvSpPr>
          <p:spPr>
            <a:xfrm>
              <a:off x="0" y="1845928"/>
              <a:ext cx="2704258" cy="68326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Chemicals</a:t>
              </a:r>
            </a:p>
          </p:txBody>
        </p:sp>
        <p:sp>
          <p:nvSpPr>
            <p:cNvPr id="15" name="TextBox 15"/>
            <p:cNvSpPr txBox="1"/>
            <p:nvPr/>
          </p:nvSpPr>
          <p:spPr>
            <a:xfrm>
              <a:off x="434456" y="3167081"/>
              <a:ext cx="2597381" cy="683260"/>
            </a:xfrm>
            <a:prstGeom prst="rect">
              <a:avLst/>
            </a:prstGeom>
          </p:spPr>
          <p:txBody>
            <a:bodyPr lIns="0" tIns="0" rIns="0" bIns="0" rtlCol="0" anchor="t">
              <a:spAutoFit/>
            </a:bodyPr>
            <a:lstStyle/>
            <a:p>
              <a:pPr algn="l">
                <a:lnSpc>
                  <a:spcPts val="3960"/>
                </a:lnSpc>
                <a:spcBef>
                  <a:spcPct val="0"/>
                </a:spcBef>
              </a:pPr>
              <a:r>
                <a:rPr lang="en-US" sz="3600" spc="-18">
                  <a:solidFill>
                    <a:srgbClr val="000000"/>
                  </a:solidFill>
                  <a:latin typeface="Tahoma 1"/>
                  <a:ea typeface="Tahoma 1"/>
                  <a:cs typeface="Tahoma 1"/>
                  <a:sym typeface="Tahoma 1"/>
                </a:rPr>
                <a:t>Plant bits</a:t>
              </a:r>
            </a:p>
          </p:txBody>
        </p:sp>
        <p:sp>
          <p:nvSpPr>
            <p:cNvPr id="16" name="AutoShape 16"/>
            <p:cNvSpPr/>
            <p:nvPr/>
          </p:nvSpPr>
          <p:spPr>
            <a:xfrm flipV="1">
              <a:off x="3031837" y="946353"/>
              <a:ext cx="1232473" cy="1312"/>
            </a:xfrm>
            <a:prstGeom prst="line">
              <a:avLst/>
            </a:prstGeom>
            <a:ln w="25400" cap="flat">
              <a:solidFill>
                <a:srgbClr val="000000"/>
              </a:solidFill>
              <a:prstDash val="solid"/>
              <a:headEnd type="none" w="sm" len="sm"/>
              <a:tailEnd type="none" w="sm" len="sm"/>
            </a:ln>
          </p:spPr>
          <p:txBody>
            <a:bodyPr/>
            <a:lstStyle/>
            <a:p>
              <a:endParaRPr lang="en-IE"/>
            </a:p>
          </p:txBody>
        </p:sp>
        <p:sp>
          <p:nvSpPr>
            <p:cNvPr id="17" name="AutoShape 17"/>
            <p:cNvSpPr/>
            <p:nvPr/>
          </p:nvSpPr>
          <p:spPr>
            <a:xfrm flipV="1">
              <a:off x="2816088" y="2214056"/>
              <a:ext cx="1474739" cy="1070"/>
            </a:xfrm>
            <a:prstGeom prst="line">
              <a:avLst/>
            </a:prstGeom>
            <a:ln w="25400" cap="flat">
              <a:solidFill>
                <a:srgbClr val="000000"/>
              </a:solidFill>
              <a:prstDash val="solid"/>
              <a:headEnd type="none" w="sm" len="sm"/>
              <a:tailEnd type="none" w="sm" len="sm"/>
            </a:ln>
          </p:spPr>
          <p:txBody>
            <a:bodyPr/>
            <a:lstStyle/>
            <a:p>
              <a:endParaRPr lang="en-IE"/>
            </a:p>
          </p:txBody>
        </p:sp>
        <p:sp>
          <p:nvSpPr>
            <p:cNvPr id="18" name="AutoShape 18"/>
            <p:cNvSpPr/>
            <p:nvPr/>
          </p:nvSpPr>
          <p:spPr>
            <a:xfrm>
              <a:off x="3029588" y="3576326"/>
              <a:ext cx="1162595" cy="0"/>
            </a:xfrm>
            <a:prstGeom prst="line">
              <a:avLst/>
            </a:prstGeom>
            <a:ln w="25400" cap="flat">
              <a:solidFill>
                <a:srgbClr val="000000"/>
              </a:solidFill>
              <a:prstDash val="solid"/>
              <a:headEnd type="none" w="sm" len="sm"/>
              <a:tailEnd type="none" w="sm" len="sm"/>
            </a:ln>
          </p:spPr>
          <p:txBody>
            <a:bodyPr/>
            <a:lstStyle/>
            <a:p>
              <a:endParaRPr lang="en-IE"/>
            </a:p>
          </p:txBody>
        </p:sp>
      </p:grpSp>
      <p:sp>
        <p:nvSpPr>
          <p:cNvPr id="19" name="TextBox 19"/>
          <p:cNvSpPr txBox="1"/>
          <p:nvPr/>
        </p:nvSpPr>
        <p:spPr>
          <a:xfrm>
            <a:off x="1214973" y="4256442"/>
            <a:ext cx="6032768" cy="603250"/>
          </a:xfrm>
          <a:prstGeom prst="rect">
            <a:avLst/>
          </a:prstGeom>
        </p:spPr>
        <p:txBody>
          <a:bodyPr lIns="0" tIns="0" rIns="0" bIns="0" rtlCol="0" anchor="t">
            <a:spAutoFit/>
          </a:bodyPr>
          <a:lstStyle/>
          <a:p>
            <a:pPr algn="ctr">
              <a:lnSpc>
                <a:spcPts val="4399"/>
              </a:lnSpc>
              <a:spcBef>
                <a:spcPct val="0"/>
              </a:spcBef>
            </a:pPr>
            <a:r>
              <a:rPr lang="en-US" sz="3999" b="1" spc="-19">
                <a:solidFill>
                  <a:srgbClr val="000000"/>
                </a:solidFill>
                <a:latin typeface="Poppins Semi-Bold"/>
                <a:ea typeface="Poppins Semi-Bold"/>
                <a:cs typeface="Poppins Semi-Bold"/>
                <a:sym typeface="Poppins Semi-Bold"/>
              </a:rPr>
              <a:t>What’s in the water?</a:t>
            </a:r>
          </a:p>
        </p:txBody>
      </p:sp>
      <p:sp>
        <p:nvSpPr>
          <p:cNvPr id="20" name="TextBox 20"/>
          <p:cNvSpPr txBox="1"/>
          <p:nvPr/>
        </p:nvSpPr>
        <p:spPr>
          <a:xfrm>
            <a:off x="1028700" y="1171575"/>
            <a:ext cx="10983153"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From River to Tap: </a:t>
            </a:r>
            <a:r>
              <a:rPr lang="en-US" sz="8000" b="1" spc="-40">
                <a:solidFill>
                  <a:srgbClr val="003E7E"/>
                </a:solidFill>
                <a:latin typeface="Poppins Bold"/>
                <a:ea typeface="Poppins Bold"/>
                <a:cs typeface="Poppins Bold"/>
                <a:sym typeface="Poppins Bold"/>
              </a:rPr>
              <a:t>The Journey Begins</a:t>
            </a:r>
          </a:p>
        </p:txBody>
      </p:sp>
      <p:grpSp>
        <p:nvGrpSpPr>
          <p:cNvPr id="21" name="Group 21"/>
          <p:cNvGrpSpPr/>
          <p:nvPr/>
        </p:nvGrpSpPr>
        <p:grpSpPr>
          <a:xfrm>
            <a:off x="11521106" y="2622050"/>
            <a:ext cx="3981760" cy="2791531"/>
            <a:chOff x="0" y="0"/>
            <a:chExt cx="5309013" cy="3722042"/>
          </a:xfrm>
        </p:grpSpPr>
        <p:sp>
          <p:nvSpPr>
            <p:cNvPr id="22" name="AutoShape 22"/>
            <p:cNvSpPr/>
            <p:nvPr/>
          </p:nvSpPr>
          <p:spPr>
            <a:xfrm flipH="1">
              <a:off x="1380111" y="2009540"/>
              <a:ext cx="0" cy="1712502"/>
            </a:xfrm>
            <a:prstGeom prst="line">
              <a:avLst/>
            </a:prstGeom>
            <a:ln w="292100" cap="rnd">
              <a:solidFill>
                <a:srgbClr val="000000"/>
              </a:solidFill>
              <a:prstDash val="solid"/>
              <a:headEnd type="none" w="sm" len="sm"/>
              <a:tailEnd type="none" w="sm" len="sm"/>
            </a:ln>
          </p:spPr>
          <p:txBody>
            <a:bodyPr/>
            <a:lstStyle/>
            <a:p>
              <a:endParaRPr lang="en-IE"/>
            </a:p>
          </p:txBody>
        </p:sp>
        <p:sp>
          <p:nvSpPr>
            <p:cNvPr id="23" name="Freeform 23"/>
            <p:cNvSpPr/>
            <p:nvPr/>
          </p:nvSpPr>
          <p:spPr>
            <a:xfrm>
              <a:off x="0" y="0"/>
              <a:ext cx="2760223" cy="2456598"/>
            </a:xfrm>
            <a:custGeom>
              <a:avLst/>
              <a:gdLst/>
              <a:ahLst/>
              <a:cxnLst/>
              <a:rect l="l" t="t" r="r" b="b"/>
              <a:pathLst>
                <a:path w="2760223" h="2456598">
                  <a:moveTo>
                    <a:pt x="0" y="0"/>
                  </a:moveTo>
                  <a:lnTo>
                    <a:pt x="2760223" y="0"/>
                  </a:lnTo>
                  <a:lnTo>
                    <a:pt x="2760223" y="2456598"/>
                  </a:lnTo>
                  <a:lnTo>
                    <a:pt x="0" y="245659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24" name="TextBox 24"/>
            <p:cNvSpPr txBox="1"/>
            <p:nvPr/>
          </p:nvSpPr>
          <p:spPr>
            <a:xfrm>
              <a:off x="2527241" y="517361"/>
              <a:ext cx="2781773" cy="134366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Not safe to drink!</a:t>
              </a:r>
            </a:p>
          </p:txBody>
        </p:sp>
      </p:grpSp>
      <p:sp>
        <p:nvSpPr>
          <p:cNvPr id="25" name="Freeform 25"/>
          <p:cNvSpPr/>
          <p:nvPr/>
        </p:nvSpPr>
        <p:spPr>
          <a:xfrm rot="-10800000" flipV="1">
            <a:off x="14996464" y="9258300"/>
            <a:ext cx="3291536" cy="1625196"/>
          </a:xfrm>
          <a:custGeom>
            <a:avLst/>
            <a:gdLst/>
            <a:ahLst/>
            <a:cxnLst/>
            <a:rect l="l" t="t" r="r" b="b"/>
            <a:pathLst>
              <a:path w="3291536" h="1625196">
                <a:moveTo>
                  <a:pt x="0" y="1625196"/>
                </a:moveTo>
                <a:lnTo>
                  <a:pt x="3291536" y="1625196"/>
                </a:lnTo>
                <a:lnTo>
                  <a:pt x="3291536" y="0"/>
                </a:lnTo>
                <a:lnTo>
                  <a:pt x="0" y="0"/>
                </a:lnTo>
                <a:lnTo>
                  <a:pt x="0" y="1625196"/>
                </a:lnTo>
                <a:close/>
              </a:path>
            </a:pathLst>
          </a:custGeom>
          <a:blipFill>
            <a:blip>
              <a:extLst>
                <a:ext uri="{96DAC541-7B7A-43D3-8B79-37D633B846F1}">
                  <asvg:svgBlip xmlns:asvg="http://schemas.microsoft.com/office/drawing/2016/SVG/main" r:embed="rId4"/>
                </a:ext>
              </a:extLst>
            </a:blip>
            <a:stretch>
              <a:fillRect r="-22269" b="-22269"/>
            </a:stretch>
          </a:blipFill>
        </p:spPr>
        <p:txBody>
          <a:bodyPr/>
          <a:lstStyle/>
          <a:p>
            <a:endParaRPr lang="en-IE"/>
          </a:p>
        </p:txBody>
      </p:sp>
      <p:grpSp>
        <p:nvGrpSpPr>
          <p:cNvPr id="26" name="Group 26"/>
          <p:cNvGrpSpPr/>
          <p:nvPr/>
        </p:nvGrpSpPr>
        <p:grpSpPr>
          <a:xfrm>
            <a:off x="12934126" y="8449031"/>
            <a:ext cx="5030279" cy="717550"/>
            <a:chOff x="0" y="0"/>
            <a:chExt cx="6707038" cy="956734"/>
          </a:xfrm>
        </p:grpSpPr>
        <p:sp>
          <p:nvSpPr>
            <p:cNvPr id="27" name="TextBox 27"/>
            <p:cNvSpPr txBox="1"/>
            <p:nvPr/>
          </p:nvSpPr>
          <p:spPr>
            <a:xfrm>
              <a:off x="0" y="28575"/>
              <a:ext cx="5920441" cy="928159"/>
            </a:xfrm>
            <a:prstGeom prst="rect">
              <a:avLst/>
            </a:prstGeom>
          </p:spPr>
          <p:txBody>
            <a:bodyPr lIns="0" tIns="0" rIns="0" bIns="0" rtlCol="0" anchor="t">
              <a:spAutoFit/>
            </a:bodyPr>
            <a:lstStyle/>
            <a:p>
              <a:pPr algn="l">
                <a:lnSpc>
                  <a:spcPts val="2750"/>
                </a:lnSpc>
                <a:spcBef>
                  <a:spcPct val="0"/>
                </a:spcBef>
              </a:pPr>
              <a:r>
                <a:rPr lang="en-US" sz="2500" spc="-12">
                  <a:solidFill>
                    <a:srgbClr val="000000"/>
                  </a:solidFill>
                  <a:latin typeface="Tahoma W01"/>
                  <a:ea typeface="Tahoma W01"/>
                  <a:cs typeface="Tahoma W01"/>
                  <a:sym typeface="Tahoma W01"/>
                </a:rPr>
                <a:t>Water is piped from the source to the next part of its journey.</a:t>
              </a:r>
            </a:p>
          </p:txBody>
        </p:sp>
        <p:sp>
          <p:nvSpPr>
            <p:cNvPr id="28" name="AutoShape 28"/>
            <p:cNvSpPr/>
            <p:nvPr/>
          </p:nvSpPr>
          <p:spPr>
            <a:xfrm>
              <a:off x="5920441" y="503767"/>
              <a:ext cx="786598" cy="0"/>
            </a:xfrm>
            <a:prstGeom prst="line">
              <a:avLst/>
            </a:prstGeom>
            <a:ln w="50800" cap="flat">
              <a:solidFill>
                <a:srgbClr val="000000"/>
              </a:solidFill>
              <a:prstDash val="solid"/>
              <a:headEnd type="none" w="sm" len="sm"/>
              <a:tailEnd type="arrow" w="med" len="sm"/>
            </a:ln>
          </p:spPr>
          <p:txBody>
            <a:bodyPr/>
            <a:lstStyle/>
            <a:p>
              <a:endParaRPr lang="en-IE"/>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859731"/>
            <a:ext cx="19605670" cy="3162686"/>
          </a:xfrm>
          <a:custGeom>
            <a:avLst/>
            <a:gdLst/>
            <a:ahLst/>
            <a:cxnLst/>
            <a:rect l="l" t="t" r="r" b="b"/>
            <a:pathLst>
              <a:path w="19605670" h="3162686">
                <a:moveTo>
                  <a:pt x="0" y="0"/>
                </a:moveTo>
                <a:lnTo>
                  <a:pt x="19605670" y="0"/>
                </a:lnTo>
                <a:lnTo>
                  <a:pt x="19605670" y="3162686"/>
                </a:lnTo>
                <a:lnTo>
                  <a:pt x="0" y="316268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sp>
        <p:nvSpPr>
          <p:cNvPr id="3" name="Freeform 3"/>
          <p:cNvSpPr/>
          <p:nvPr/>
        </p:nvSpPr>
        <p:spPr>
          <a:xfrm>
            <a:off x="2046493" y="3900723"/>
            <a:ext cx="1089505" cy="1089505"/>
          </a:xfrm>
          <a:custGeom>
            <a:avLst/>
            <a:gdLst/>
            <a:ahLst/>
            <a:cxnLst/>
            <a:rect l="l" t="t" r="r" b="b"/>
            <a:pathLst>
              <a:path w="1089505" h="1089505">
                <a:moveTo>
                  <a:pt x="0" y="0"/>
                </a:moveTo>
                <a:lnTo>
                  <a:pt x="1089506" y="0"/>
                </a:lnTo>
                <a:lnTo>
                  <a:pt x="1089506" y="1089505"/>
                </a:lnTo>
                <a:lnTo>
                  <a:pt x="0" y="108950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IE"/>
          </a:p>
        </p:txBody>
      </p:sp>
      <p:sp>
        <p:nvSpPr>
          <p:cNvPr id="4" name="Freeform 4"/>
          <p:cNvSpPr/>
          <p:nvPr/>
        </p:nvSpPr>
        <p:spPr>
          <a:xfrm>
            <a:off x="5410189" y="5250107"/>
            <a:ext cx="1106981" cy="1106981"/>
          </a:xfrm>
          <a:custGeom>
            <a:avLst/>
            <a:gdLst/>
            <a:ahLst/>
            <a:cxnLst/>
            <a:rect l="l" t="t" r="r" b="b"/>
            <a:pathLst>
              <a:path w="1106981" h="1106981">
                <a:moveTo>
                  <a:pt x="0" y="0"/>
                </a:moveTo>
                <a:lnTo>
                  <a:pt x="1106980" y="0"/>
                </a:lnTo>
                <a:lnTo>
                  <a:pt x="1106980" y="1106981"/>
                </a:lnTo>
                <a:lnTo>
                  <a:pt x="0" y="110698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IE"/>
          </a:p>
        </p:txBody>
      </p:sp>
      <p:sp>
        <p:nvSpPr>
          <p:cNvPr id="5" name="Freeform 5"/>
          <p:cNvSpPr/>
          <p:nvPr/>
        </p:nvSpPr>
        <p:spPr>
          <a:xfrm>
            <a:off x="8903485" y="4634354"/>
            <a:ext cx="1151005" cy="1151005"/>
          </a:xfrm>
          <a:custGeom>
            <a:avLst/>
            <a:gdLst/>
            <a:ahLst/>
            <a:cxnLst/>
            <a:rect l="l" t="t" r="r" b="b"/>
            <a:pathLst>
              <a:path w="1151005" h="1151005">
                <a:moveTo>
                  <a:pt x="0" y="0"/>
                </a:moveTo>
                <a:lnTo>
                  <a:pt x="1151005" y="0"/>
                </a:lnTo>
                <a:lnTo>
                  <a:pt x="1151005" y="1151005"/>
                </a:lnTo>
                <a:lnTo>
                  <a:pt x="0" y="1151005"/>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IE"/>
          </a:p>
        </p:txBody>
      </p:sp>
      <p:sp>
        <p:nvSpPr>
          <p:cNvPr id="6" name="Freeform 6"/>
          <p:cNvSpPr/>
          <p:nvPr/>
        </p:nvSpPr>
        <p:spPr>
          <a:xfrm>
            <a:off x="12449080" y="4990228"/>
            <a:ext cx="1089505" cy="1089505"/>
          </a:xfrm>
          <a:custGeom>
            <a:avLst/>
            <a:gdLst/>
            <a:ahLst/>
            <a:cxnLst/>
            <a:rect l="l" t="t" r="r" b="b"/>
            <a:pathLst>
              <a:path w="1089505" h="1089505">
                <a:moveTo>
                  <a:pt x="0" y="0"/>
                </a:moveTo>
                <a:lnTo>
                  <a:pt x="1089505" y="0"/>
                </a:lnTo>
                <a:lnTo>
                  <a:pt x="1089505" y="1089506"/>
                </a:lnTo>
                <a:lnTo>
                  <a:pt x="0" y="108950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IE"/>
          </a:p>
        </p:txBody>
      </p:sp>
      <p:sp>
        <p:nvSpPr>
          <p:cNvPr id="7" name="Freeform 7"/>
          <p:cNvSpPr/>
          <p:nvPr/>
        </p:nvSpPr>
        <p:spPr>
          <a:xfrm>
            <a:off x="15929360" y="4634354"/>
            <a:ext cx="1089505" cy="1089505"/>
          </a:xfrm>
          <a:custGeom>
            <a:avLst/>
            <a:gdLst/>
            <a:ahLst/>
            <a:cxnLst/>
            <a:rect l="l" t="t" r="r" b="b"/>
            <a:pathLst>
              <a:path w="1089505" h="1089505">
                <a:moveTo>
                  <a:pt x="0" y="0"/>
                </a:moveTo>
                <a:lnTo>
                  <a:pt x="1089506" y="0"/>
                </a:lnTo>
                <a:lnTo>
                  <a:pt x="1089506" y="1089505"/>
                </a:lnTo>
                <a:lnTo>
                  <a:pt x="0" y="108950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IE"/>
          </a:p>
        </p:txBody>
      </p:sp>
      <p:sp>
        <p:nvSpPr>
          <p:cNvPr id="8" name="TextBox 8"/>
          <p:cNvSpPr txBox="1"/>
          <p:nvPr/>
        </p:nvSpPr>
        <p:spPr>
          <a:xfrm>
            <a:off x="1324361" y="5190253"/>
            <a:ext cx="2533771"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Coagulation</a:t>
            </a:r>
          </a:p>
        </p:txBody>
      </p:sp>
      <p:sp>
        <p:nvSpPr>
          <p:cNvPr id="9" name="TextBox 9"/>
          <p:cNvSpPr txBox="1"/>
          <p:nvPr/>
        </p:nvSpPr>
        <p:spPr>
          <a:xfrm>
            <a:off x="4696794" y="6594931"/>
            <a:ext cx="2533771"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Settling</a:t>
            </a:r>
          </a:p>
        </p:txBody>
      </p:sp>
      <p:sp>
        <p:nvSpPr>
          <p:cNvPr id="10" name="TextBox 10"/>
          <p:cNvSpPr txBox="1"/>
          <p:nvPr/>
        </p:nvSpPr>
        <p:spPr>
          <a:xfrm>
            <a:off x="8212102" y="6004781"/>
            <a:ext cx="2533771"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Filtration</a:t>
            </a:r>
          </a:p>
        </p:txBody>
      </p:sp>
      <p:sp>
        <p:nvSpPr>
          <p:cNvPr id="11" name="TextBox 11"/>
          <p:cNvSpPr txBox="1"/>
          <p:nvPr/>
        </p:nvSpPr>
        <p:spPr>
          <a:xfrm>
            <a:off x="11726947" y="6231129"/>
            <a:ext cx="2533771"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Chlorination</a:t>
            </a:r>
          </a:p>
        </p:txBody>
      </p:sp>
      <p:sp>
        <p:nvSpPr>
          <p:cNvPr id="12" name="TextBox 12"/>
          <p:cNvSpPr txBox="1"/>
          <p:nvPr/>
        </p:nvSpPr>
        <p:spPr>
          <a:xfrm>
            <a:off x="15194168" y="5897831"/>
            <a:ext cx="2533771" cy="502920"/>
          </a:xfrm>
          <a:prstGeom prst="rect">
            <a:avLst/>
          </a:prstGeom>
        </p:spPr>
        <p:txBody>
          <a:bodyPr lIns="0" tIns="0" rIns="0" bIns="0" rtlCol="0" anchor="t">
            <a:spAutoFit/>
          </a:bodyPr>
          <a:lstStyle/>
          <a:p>
            <a:pPr algn="ctr">
              <a:lnSpc>
                <a:spcPts val="3960"/>
              </a:lnSpc>
              <a:spcBef>
                <a:spcPct val="0"/>
              </a:spcBef>
            </a:pPr>
            <a:r>
              <a:rPr lang="en-US" sz="3600" spc="-18">
                <a:solidFill>
                  <a:srgbClr val="000000"/>
                </a:solidFill>
                <a:latin typeface="Tahoma 1"/>
                <a:ea typeface="Tahoma 1"/>
                <a:cs typeface="Tahoma 1"/>
                <a:sym typeface="Tahoma 1"/>
              </a:rPr>
              <a:t>Treatment</a:t>
            </a:r>
          </a:p>
        </p:txBody>
      </p:sp>
      <p:sp>
        <p:nvSpPr>
          <p:cNvPr id="13" name="TextBox 13"/>
          <p:cNvSpPr txBox="1"/>
          <p:nvPr/>
        </p:nvSpPr>
        <p:spPr>
          <a:xfrm>
            <a:off x="1028700" y="1171575"/>
            <a:ext cx="10027191" cy="1990726"/>
          </a:xfrm>
          <a:prstGeom prst="rect">
            <a:avLst/>
          </a:prstGeom>
        </p:spPr>
        <p:txBody>
          <a:bodyPr lIns="0" tIns="0" rIns="0" bIns="0" rtlCol="0" anchor="t">
            <a:spAutoFit/>
          </a:bodyPr>
          <a:lstStyle/>
          <a:p>
            <a:pPr algn="l">
              <a:lnSpc>
                <a:spcPts val="7200"/>
              </a:lnSpc>
            </a:pPr>
            <a:r>
              <a:rPr lang="en-US" sz="8000" b="1" spc="-40">
                <a:solidFill>
                  <a:srgbClr val="0077C0"/>
                </a:solidFill>
                <a:latin typeface="Poppins Bold"/>
                <a:ea typeface="Poppins Bold"/>
                <a:cs typeface="Poppins Bold"/>
                <a:sym typeface="Poppins Bold"/>
              </a:rPr>
              <a:t>From River to Tap: </a:t>
            </a:r>
          </a:p>
          <a:p>
            <a:pPr marL="0" lvl="0" indent="0" algn="l">
              <a:lnSpc>
                <a:spcPts val="7200"/>
              </a:lnSpc>
              <a:spcBef>
                <a:spcPct val="0"/>
              </a:spcBef>
            </a:pPr>
            <a:r>
              <a:rPr lang="en-US" sz="8000" b="1" spc="-40">
                <a:solidFill>
                  <a:srgbClr val="003E7E"/>
                </a:solidFill>
                <a:latin typeface="Poppins Bold"/>
                <a:ea typeface="Poppins Bold"/>
                <a:cs typeface="Poppins Bold"/>
                <a:sym typeface="Poppins Bold"/>
              </a:rPr>
              <a:t>Water Treatment</a:t>
            </a:r>
          </a:p>
        </p:txBody>
      </p:sp>
      <p:grpSp>
        <p:nvGrpSpPr>
          <p:cNvPr id="14" name="Group 14"/>
          <p:cNvGrpSpPr/>
          <p:nvPr/>
        </p:nvGrpSpPr>
        <p:grpSpPr>
          <a:xfrm>
            <a:off x="11726947" y="1028700"/>
            <a:ext cx="1185815" cy="1185815"/>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3A64A"/>
            </a:solidFill>
          </p:spPr>
          <p:txBody>
            <a:bodyPr/>
            <a:lstStyle/>
            <a:p>
              <a:endParaRPr lang="en-IE"/>
            </a:p>
          </p:txBody>
        </p:sp>
        <p:sp>
          <p:nvSpPr>
            <p:cNvPr id="16" name="TextBox 16"/>
            <p:cNvSpPr txBox="1"/>
            <p:nvPr/>
          </p:nvSpPr>
          <p:spPr>
            <a:xfrm>
              <a:off x="76200" y="133350"/>
              <a:ext cx="660400" cy="603250"/>
            </a:xfrm>
            <a:prstGeom prst="rect">
              <a:avLst/>
            </a:prstGeom>
          </p:spPr>
          <p:txBody>
            <a:bodyPr lIns="50800" tIns="50800" rIns="50800" bIns="50800" rtlCol="0" anchor="ctr"/>
            <a:lstStyle/>
            <a:p>
              <a:pPr algn="ctr">
                <a:lnSpc>
                  <a:spcPts val="1840"/>
                </a:lnSpc>
              </a:pPr>
              <a:endParaRPr/>
            </a:p>
          </p:txBody>
        </p:sp>
      </p:grpSp>
      <p:grpSp>
        <p:nvGrpSpPr>
          <p:cNvPr id="17" name="Group 17"/>
          <p:cNvGrpSpPr/>
          <p:nvPr/>
        </p:nvGrpSpPr>
        <p:grpSpPr>
          <a:xfrm>
            <a:off x="12762475" y="1674680"/>
            <a:ext cx="6389901" cy="2492950"/>
            <a:chOff x="0" y="0"/>
            <a:chExt cx="1682937" cy="656579"/>
          </a:xfrm>
        </p:grpSpPr>
        <p:sp>
          <p:nvSpPr>
            <p:cNvPr id="18" name="Freeform 18"/>
            <p:cNvSpPr/>
            <p:nvPr/>
          </p:nvSpPr>
          <p:spPr>
            <a:xfrm>
              <a:off x="0" y="0"/>
              <a:ext cx="1682937" cy="656579"/>
            </a:xfrm>
            <a:custGeom>
              <a:avLst/>
              <a:gdLst/>
              <a:ahLst/>
              <a:cxnLst/>
              <a:rect l="l" t="t" r="r" b="b"/>
              <a:pathLst>
                <a:path w="1682937" h="656579">
                  <a:moveTo>
                    <a:pt x="33924" y="0"/>
                  </a:moveTo>
                  <a:lnTo>
                    <a:pt x="1649012" y="0"/>
                  </a:lnTo>
                  <a:cubicBezTo>
                    <a:pt x="1667748" y="0"/>
                    <a:pt x="1682937" y="15188"/>
                    <a:pt x="1682937" y="33924"/>
                  </a:cubicBezTo>
                  <a:lnTo>
                    <a:pt x="1682937" y="622655"/>
                  </a:lnTo>
                  <a:cubicBezTo>
                    <a:pt x="1682937" y="641391"/>
                    <a:pt x="1667748" y="656579"/>
                    <a:pt x="1649012" y="656579"/>
                  </a:cubicBezTo>
                  <a:lnTo>
                    <a:pt x="33924" y="656579"/>
                  </a:lnTo>
                  <a:cubicBezTo>
                    <a:pt x="15188" y="656579"/>
                    <a:pt x="0" y="641391"/>
                    <a:pt x="0" y="622655"/>
                  </a:cubicBezTo>
                  <a:lnTo>
                    <a:pt x="0" y="33924"/>
                  </a:lnTo>
                  <a:cubicBezTo>
                    <a:pt x="0" y="15188"/>
                    <a:pt x="15188" y="0"/>
                    <a:pt x="33924" y="0"/>
                  </a:cubicBezTo>
                  <a:close/>
                </a:path>
              </a:pathLst>
            </a:custGeom>
            <a:solidFill>
              <a:srgbClr val="CFF0DD"/>
            </a:solidFill>
          </p:spPr>
          <p:txBody>
            <a:bodyPr/>
            <a:lstStyle/>
            <a:p>
              <a:endParaRPr lang="en-IE"/>
            </a:p>
          </p:txBody>
        </p:sp>
        <p:sp>
          <p:nvSpPr>
            <p:cNvPr id="19" name="TextBox 19"/>
            <p:cNvSpPr txBox="1"/>
            <p:nvPr/>
          </p:nvSpPr>
          <p:spPr>
            <a:xfrm>
              <a:off x="0" y="57150"/>
              <a:ext cx="1682937" cy="599429"/>
            </a:xfrm>
            <a:prstGeom prst="rect">
              <a:avLst/>
            </a:prstGeom>
          </p:spPr>
          <p:txBody>
            <a:bodyPr lIns="50800" tIns="50800" rIns="50800" bIns="50800" rtlCol="0" anchor="ctr"/>
            <a:lstStyle/>
            <a:p>
              <a:pPr algn="ctr">
                <a:lnSpc>
                  <a:spcPts val="1840"/>
                </a:lnSpc>
              </a:pPr>
              <a:endParaRPr/>
            </a:p>
          </p:txBody>
        </p:sp>
      </p:grpSp>
      <p:grpSp>
        <p:nvGrpSpPr>
          <p:cNvPr id="20" name="Group 20"/>
          <p:cNvGrpSpPr/>
          <p:nvPr/>
        </p:nvGrpSpPr>
        <p:grpSpPr>
          <a:xfrm>
            <a:off x="12495096" y="1204313"/>
            <a:ext cx="6477464" cy="834590"/>
            <a:chOff x="0" y="0"/>
            <a:chExt cx="1705999" cy="219810"/>
          </a:xfrm>
        </p:grpSpPr>
        <p:sp>
          <p:nvSpPr>
            <p:cNvPr id="21" name="Freeform 21"/>
            <p:cNvSpPr/>
            <p:nvPr/>
          </p:nvSpPr>
          <p:spPr>
            <a:xfrm>
              <a:off x="0" y="0"/>
              <a:ext cx="1705999" cy="219810"/>
            </a:xfrm>
            <a:custGeom>
              <a:avLst/>
              <a:gdLst/>
              <a:ahLst/>
              <a:cxnLst/>
              <a:rect l="l" t="t" r="r" b="b"/>
              <a:pathLst>
                <a:path w="1705999" h="219810">
                  <a:moveTo>
                    <a:pt x="33466" y="0"/>
                  </a:moveTo>
                  <a:lnTo>
                    <a:pt x="1672533" y="0"/>
                  </a:lnTo>
                  <a:cubicBezTo>
                    <a:pt x="1691016" y="0"/>
                    <a:pt x="1705999" y="14983"/>
                    <a:pt x="1705999" y="33466"/>
                  </a:cubicBezTo>
                  <a:lnTo>
                    <a:pt x="1705999" y="186344"/>
                  </a:lnTo>
                  <a:cubicBezTo>
                    <a:pt x="1705999" y="195219"/>
                    <a:pt x="1702473" y="203732"/>
                    <a:pt x="1696197" y="210008"/>
                  </a:cubicBezTo>
                  <a:cubicBezTo>
                    <a:pt x="1689921" y="216284"/>
                    <a:pt x="1681409" y="219810"/>
                    <a:pt x="1672533" y="219810"/>
                  </a:cubicBezTo>
                  <a:lnTo>
                    <a:pt x="33466" y="219810"/>
                  </a:lnTo>
                  <a:cubicBezTo>
                    <a:pt x="14983" y="219810"/>
                    <a:pt x="0" y="204826"/>
                    <a:pt x="0" y="186344"/>
                  </a:cubicBezTo>
                  <a:lnTo>
                    <a:pt x="0" y="33466"/>
                  </a:lnTo>
                  <a:cubicBezTo>
                    <a:pt x="0" y="24590"/>
                    <a:pt x="3526" y="16078"/>
                    <a:pt x="9802" y="9802"/>
                  </a:cubicBezTo>
                  <a:cubicBezTo>
                    <a:pt x="16078" y="3526"/>
                    <a:pt x="24590" y="0"/>
                    <a:pt x="33466" y="0"/>
                  </a:cubicBezTo>
                  <a:close/>
                </a:path>
              </a:pathLst>
            </a:custGeom>
            <a:solidFill>
              <a:srgbClr val="03A64A"/>
            </a:solidFill>
          </p:spPr>
          <p:txBody>
            <a:bodyPr/>
            <a:lstStyle/>
            <a:p>
              <a:endParaRPr lang="en-IE"/>
            </a:p>
          </p:txBody>
        </p:sp>
        <p:sp>
          <p:nvSpPr>
            <p:cNvPr id="22" name="TextBox 22"/>
            <p:cNvSpPr txBox="1"/>
            <p:nvPr/>
          </p:nvSpPr>
          <p:spPr>
            <a:xfrm>
              <a:off x="0" y="57150"/>
              <a:ext cx="1705999" cy="162660"/>
            </a:xfrm>
            <a:prstGeom prst="rect">
              <a:avLst/>
            </a:prstGeom>
          </p:spPr>
          <p:txBody>
            <a:bodyPr lIns="50800" tIns="50800" rIns="50800" bIns="50800" rtlCol="0" anchor="ctr"/>
            <a:lstStyle/>
            <a:p>
              <a:pPr algn="ctr">
                <a:lnSpc>
                  <a:spcPts val="1840"/>
                </a:lnSpc>
              </a:pPr>
              <a:endParaRPr/>
            </a:p>
          </p:txBody>
        </p:sp>
      </p:grpSp>
      <p:sp>
        <p:nvSpPr>
          <p:cNvPr id="23" name="TextBox 23"/>
          <p:cNvSpPr txBox="1"/>
          <p:nvPr/>
        </p:nvSpPr>
        <p:spPr>
          <a:xfrm>
            <a:off x="13240057" y="2251076"/>
            <a:ext cx="4509713" cy="1727200"/>
          </a:xfrm>
          <a:prstGeom prst="rect">
            <a:avLst/>
          </a:prstGeom>
        </p:spPr>
        <p:txBody>
          <a:bodyPr lIns="0" tIns="0" rIns="0" bIns="0" rtlCol="0" anchor="t">
            <a:spAutoFit/>
          </a:bodyPr>
          <a:lstStyle/>
          <a:p>
            <a:pPr algn="l">
              <a:lnSpc>
                <a:spcPts val="2749"/>
              </a:lnSpc>
              <a:spcBef>
                <a:spcPct val="0"/>
              </a:spcBef>
            </a:pPr>
            <a:r>
              <a:rPr lang="en-US" sz="2499" spc="-12">
                <a:solidFill>
                  <a:srgbClr val="000000"/>
                </a:solidFill>
                <a:latin typeface="Tahoma 1"/>
                <a:ea typeface="Tahoma 1"/>
                <a:cs typeface="Tahoma 1"/>
                <a:sym typeface="Tahoma 1"/>
              </a:rPr>
              <a:t>It takes up to 3 days to make river and lake water safe to drink. After use, it's treated again before returning to nature. Clean water takes work!</a:t>
            </a:r>
          </a:p>
        </p:txBody>
      </p:sp>
      <p:sp>
        <p:nvSpPr>
          <p:cNvPr id="24" name="TextBox 24"/>
          <p:cNvSpPr txBox="1"/>
          <p:nvPr/>
        </p:nvSpPr>
        <p:spPr>
          <a:xfrm>
            <a:off x="13240057" y="1416185"/>
            <a:ext cx="3246757" cy="439420"/>
          </a:xfrm>
          <a:prstGeom prst="rect">
            <a:avLst/>
          </a:prstGeom>
        </p:spPr>
        <p:txBody>
          <a:bodyPr lIns="0" tIns="0" rIns="0" bIns="0" rtlCol="0" anchor="t">
            <a:spAutoFit/>
          </a:bodyPr>
          <a:lstStyle/>
          <a:p>
            <a:pPr algn="l">
              <a:lnSpc>
                <a:spcPts val="3410"/>
              </a:lnSpc>
              <a:spcBef>
                <a:spcPct val="0"/>
              </a:spcBef>
            </a:pPr>
            <a:r>
              <a:rPr lang="en-US" sz="3100" b="1" spc="-15">
                <a:solidFill>
                  <a:srgbClr val="FFFFFF"/>
                </a:solidFill>
                <a:latin typeface="Tahoma 1 Bold"/>
                <a:ea typeface="Tahoma 1 Bold"/>
                <a:cs typeface="Tahoma 1 Bold"/>
                <a:sym typeface="Tahoma 1 Bold"/>
              </a:rPr>
              <a:t>Did you know?</a:t>
            </a:r>
          </a:p>
        </p:txBody>
      </p:sp>
      <p:sp>
        <p:nvSpPr>
          <p:cNvPr id="25" name="Freeform 25"/>
          <p:cNvSpPr/>
          <p:nvPr/>
        </p:nvSpPr>
        <p:spPr>
          <a:xfrm>
            <a:off x="11942279" y="1163940"/>
            <a:ext cx="755151" cy="915335"/>
          </a:xfrm>
          <a:custGeom>
            <a:avLst/>
            <a:gdLst/>
            <a:ahLst/>
            <a:cxnLst/>
            <a:rect l="l" t="t" r="r" b="b"/>
            <a:pathLst>
              <a:path w="755151" h="915335">
                <a:moveTo>
                  <a:pt x="0" y="0"/>
                </a:moveTo>
                <a:lnTo>
                  <a:pt x="755151" y="0"/>
                </a:lnTo>
                <a:lnTo>
                  <a:pt x="755151" y="915335"/>
                </a:lnTo>
                <a:lnTo>
                  <a:pt x="0" y="915335"/>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I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6986" y="2560440"/>
            <a:ext cx="24041170" cy="8092222"/>
            <a:chOff x="0" y="0"/>
            <a:chExt cx="32054894" cy="10789629"/>
          </a:xfrm>
        </p:grpSpPr>
        <p:sp>
          <p:nvSpPr>
            <p:cNvPr id="3" name="Freeform 3"/>
            <p:cNvSpPr/>
            <p:nvPr/>
          </p:nvSpPr>
          <p:spPr>
            <a:xfrm>
              <a:off x="0" y="0"/>
              <a:ext cx="32054894" cy="10789629"/>
            </a:xfrm>
            <a:custGeom>
              <a:avLst/>
              <a:gdLst/>
              <a:ahLst/>
              <a:cxnLst/>
              <a:rect l="l" t="t" r="r" b="b"/>
              <a:pathLst>
                <a:path w="32054894" h="10789629">
                  <a:moveTo>
                    <a:pt x="0" y="0"/>
                  </a:moveTo>
                  <a:lnTo>
                    <a:pt x="32054894" y="0"/>
                  </a:lnTo>
                  <a:lnTo>
                    <a:pt x="32054894" y="10789629"/>
                  </a:lnTo>
                  <a:lnTo>
                    <a:pt x="0" y="10789629"/>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IE"/>
            </a:p>
          </p:txBody>
        </p:sp>
        <p:grpSp>
          <p:nvGrpSpPr>
            <p:cNvPr id="4" name="Group 4"/>
            <p:cNvGrpSpPr/>
            <p:nvPr/>
          </p:nvGrpSpPr>
          <p:grpSpPr>
            <a:xfrm>
              <a:off x="2360908" y="2086960"/>
              <a:ext cx="3224804" cy="972992"/>
              <a:chOff x="0" y="0"/>
              <a:chExt cx="636998" cy="192196"/>
            </a:xfrm>
          </p:grpSpPr>
          <p:sp>
            <p:nvSpPr>
              <p:cNvPr id="5" name="Freeform 5"/>
              <p:cNvSpPr/>
              <p:nvPr/>
            </p:nvSpPr>
            <p:spPr>
              <a:xfrm>
                <a:off x="0" y="0"/>
                <a:ext cx="636998" cy="192196"/>
              </a:xfrm>
              <a:custGeom>
                <a:avLst/>
                <a:gdLst/>
                <a:ahLst/>
                <a:cxnLst/>
                <a:rect l="l" t="t" r="r" b="b"/>
                <a:pathLst>
                  <a:path w="636998" h="192196">
                    <a:moveTo>
                      <a:pt x="70422" y="0"/>
                    </a:moveTo>
                    <a:lnTo>
                      <a:pt x="566577" y="0"/>
                    </a:lnTo>
                    <a:cubicBezTo>
                      <a:pt x="585254" y="0"/>
                      <a:pt x="603166" y="7419"/>
                      <a:pt x="616372" y="20626"/>
                    </a:cubicBezTo>
                    <a:cubicBezTo>
                      <a:pt x="629579" y="33833"/>
                      <a:pt x="636998" y="51745"/>
                      <a:pt x="636998" y="70422"/>
                    </a:cubicBezTo>
                    <a:lnTo>
                      <a:pt x="636998" y="121774"/>
                    </a:lnTo>
                    <a:cubicBezTo>
                      <a:pt x="636998" y="140451"/>
                      <a:pt x="629579" y="158363"/>
                      <a:pt x="616372" y="171570"/>
                    </a:cubicBezTo>
                    <a:cubicBezTo>
                      <a:pt x="603166" y="184776"/>
                      <a:pt x="585254" y="192196"/>
                      <a:pt x="566577" y="192196"/>
                    </a:cubicBezTo>
                    <a:lnTo>
                      <a:pt x="70422" y="192196"/>
                    </a:lnTo>
                    <a:cubicBezTo>
                      <a:pt x="51745" y="192196"/>
                      <a:pt x="33833" y="184776"/>
                      <a:pt x="20626" y="171570"/>
                    </a:cubicBezTo>
                    <a:cubicBezTo>
                      <a:pt x="7419" y="158363"/>
                      <a:pt x="0" y="140451"/>
                      <a:pt x="0" y="121774"/>
                    </a:cubicBezTo>
                    <a:lnTo>
                      <a:pt x="0" y="70422"/>
                    </a:lnTo>
                    <a:cubicBezTo>
                      <a:pt x="0" y="51745"/>
                      <a:pt x="7419" y="33833"/>
                      <a:pt x="20626" y="20626"/>
                    </a:cubicBezTo>
                    <a:cubicBezTo>
                      <a:pt x="33833" y="7419"/>
                      <a:pt x="51745" y="0"/>
                      <a:pt x="70422" y="0"/>
                    </a:cubicBezTo>
                    <a:close/>
                  </a:path>
                </a:pathLst>
              </a:custGeom>
              <a:solidFill>
                <a:srgbClr val="0076BF"/>
              </a:solidFill>
            </p:spPr>
            <p:txBody>
              <a:bodyPr/>
              <a:lstStyle/>
              <a:p>
                <a:endParaRPr lang="en-IE"/>
              </a:p>
            </p:txBody>
          </p:sp>
          <p:sp>
            <p:nvSpPr>
              <p:cNvPr id="6" name="TextBox 6"/>
              <p:cNvSpPr txBox="1"/>
              <p:nvPr/>
            </p:nvSpPr>
            <p:spPr>
              <a:xfrm>
                <a:off x="0" y="57150"/>
                <a:ext cx="636998" cy="135046"/>
              </a:xfrm>
              <a:prstGeom prst="rect">
                <a:avLst/>
              </a:prstGeom>
            </p:spPr>
            <p:txBody>
              <a:bodyPr lIns="50800" tIns="50800" rIns="50800" bIns="50800" rtlCol="0" anchor="ctr"/>
              <a:lstStyle/>
              <a:p>
                <a:pPr algn="ctr">
                  <a:lnSpc>
                    <a:spcPts val="1840"/>
                  </a:lnSpc>
                </a:pPr>
                <a:endParaRPr/>
              </a:p>
            </p:txBody>
          </p:sp>
        </p:grpSp>
        <p:sp>
          <p:nvSpPr>
            <p:cNvPr id="7" name="TextBox 7"/>
            <p:cNvSpPr txBox="1"/>
            <p:nvPr/>
          </p:nvSpPr>
          <p:spPr>
            <a:xfrm>
              <a:off x="2284130" y="2250876"/>
              <a:ext cx="3378361" cy="683260"/>
            </a:xfrm>
            <a:prstGeom prst="rect">
              <a:avLst/>
            </a:prstGeom>
          </p:spPr>
          <p:txBody>
            <a:bodyPr lIns="0" tIns="0" rIns="0" bIns="0" rtlCol="0" anchor="t">
              <a:spAutoFit/>
            </a:bodyPr>
            <a:lstStyle/>
            <a:p>
              <a:pPr marL="0" lvl="0" indent="0" algn="ctr">
                <a:lnSpc>
                  <a:spcPts val="3960"/>
                </a:lnSpc>
                <a:spcBef>
                  <a:spcPct val="0"/>
                </a:spcBef>
              </a:pPr>
              <a:r>
                <a:rPr lang="en-US" sz="3600" u="none" strike="noStrike" spc="-18">
                  <a:solidFill>
                    <a:srgbClr val="FFFFFF"/>
                  </a:solidFill>
                  <a:latin typeface="Tahoma 1"/>
                  <a:ea typeface="Tahoma 1"/>
                  <a:cs typeface="Tahoma 1"/>
                  <a:sym typeface="Tahoma 1"/>
                </a:rPr>
                <a:t>Homes</a:t>
              </a:r>
            </a:p>
          </p:txBody>
        </p:sp>
        <p:grpSp>
          <p:nvGrpSpPr>
            <p:cNvPr id="8" name="Group 8"/>
            <p:cNvGrpSpPr/>
            <p:nvPr/>
          </p:nvGrpSpPr>
          <p:grpSpPr>
            <a:xfrm>
              <a:off x="8519176" y="2086960"/>
              <a:ext cx="3224804" cy="972992"/>
              <a:chOff x="0" y="0"/>
              <a:chExt cx="636998" cy="192196"/>
            </a:xfrm>
          </p:grpSpPr>
          <p:sp>
            <p:nvSpPr>
              <p:cNvPr id="9" name="Freeform 9"/>
              <p:cNvSpPr/>
              <p:nvPr/>
            </p:nvSpPr>
            <p:spPr>
              <a:xfrm>
                <a:off x="0" y="0"/>
                <a:ext cx="636998" cy="192196"/>
              </a:xfrm>
              <a:custGeom>
                <a:avLst/>
                <a:gdLst/>
                <a:ahLst/>
                <a:cxnLst/>
                <a:rect l="l" t="t" r="r" b="b"/>
                <a:pathLst>
                  <a:path w="636998" h="192196">
                    <a:moveTo>
                      <a:pt x="70422" y="0"/>
                    </a:moveTo>
                    <a:lnTo>
                      <a:pt x="566577" y="0"/>
                    </a:lnTo>
                    <a:cubicBezTo>
                      <a:pt x="585254" y="0"/>
                      <a:pt x="603166" y="7419"/>
                      <a:pt x="616372" y="20626"/>
                    </a:cubicBezTo>
                    <a:cubicBezTo>
                      <a:pt x="629579" y="33833"/>
                      <a:pt x="636998" y="51745"/>
                      <a:pt x="636998" y="70422"/>
                    </a:cubicBezTo>
                    <a:lnTo>
                      <a:pt x="636998" y="121774"/>
                    </a:lnTo>
                    <a:cubicBezTo>
                      <a:pt x="636998" y="140451"/>
                      <a:pt x="629579" y="158363"/>
                      <a:pt x="616372" y="171570"/>
                    </a:cubicBezTo>
                    <a:cubicBezTo>
                      <a:pt x="603166" y="184776"/>
                      <a:pt x="585254" y="192196"/>
                      <a:pt x="566577" y="192196"/>
                    </a:cubicBezTo>
                    <a:lnTo>
                      <a:pt x="70422" y="192196"/>
                    </a:lnTo>
                    <a:cubicBezTo>
                      <a:pt x="51745" y="192196"/>
                      <a:pt x="33833" y="184776"/>
                      <a:pt x="20626" y="171570"/>
                    </a:cubicBezTo>
                    <a:cubicBezTo>
                      <a:pt x="7419" y="158363"/>
                      <a:pt x="0" y="140451"/>
                      <a:pt x="0" y="121774"/>
                    </a:cubicBezTo>
                    <a:lnTo>
                      <a:pt x="0" y="70422"/>
                    </a:lnTo>
                    <a:cubicBezTo>
                      <a:pt x="0" y="51745"/>
                      <a:pt x="7419" y="33833"/>
                      <a:pt x="20626" y="20626"/>
                    </a:cubicBezTo>
                    <a:cubicBezTo>
                      <a:pt x="33833" y="7419"/>
                      <a:pt x="51745" y="0"/>
                      <a:pt x="70422" y="0"/>
                    </a:cubicBezTo>
                    <a:close/>
                  </a:path>
                </a:pathLst>
              </a:custGeom>
              <a:solidFill>
                <a:srgbClr val="0076BF"/>
              </a:solidFill>
            </p:spPr>
            <p:txBody>
              <a:bodyPr/>
              <a:lstStyle/>
              <a:p>
                <a:endParaRPr lang="en-IE"/>
              </a:p>
            </p:txBody>
          </p:sp>
          <p:sp>
            <p:nvSpPr>
              <p:cNvPr id="10" name="TextBox 10"/>
              <p:cNvSpPr txBox="1"/>
              <p:nvPr/>
            </p:nvSpPr>
            <p:spPr>
              <a:xfrm>
                <a:off x="0" y="57150"/>
                <a:ext cx="636998" cy="135046"/>
              </a:xfrm>
              <a:prstGeom prst="rect">
                <a:avLst/>
              </a:prstGeom>
            </p:spPr>
            <p:txBody>
              <a:bodyPr lIns="50800" tIns="50800" rIns="50800" bIns="50800" rtlCol="0" anchor="ctr"/>
              <a:lstStyle/>
              <a:p>
                <a:pPr algn="ctr">
                  <a:lnSpc>
                    <a:spcPts val="1840"/>
                  </a:lnSpc>
                </a:pPr>
                <a:endParaRPr/>
              </a:p>
            </p:txBody>
          </p:sp>
        </p:grpSp>
        <p:sp>
          <p:nvSpPr>
            <p:cNvPr id="11" name="TextBox 11"/>
            <p:cNvSpPr txBox="1"/>
            <p:nvPr/>
          </p:nvSpPr>
          <p:spPr>
            <a:xfrm>
              <a:off x="8442397" y="2250876"/>
              <a:ext cx="3378361" cy="683260"/>
            </a:xfrm>
            <a:prstGeom prst="rect">
              <a:avLst/>
            </a:prstGeom>
          </p:spPr>
          <p:txBody>
            <a:bodyPr lIns="0" tIns="0" rIns="0" bIns="0" rtlCol="0" anchor="t">
              <a:spAutoFit/>
            </a:bodyPr>
            <a:lstStyle/>
            <a:p>
              <a:pPr marL="0" lvl="0" indent="0" algn="ctr">
                <a:lnSpc>
                  <a:spcPts val="3960"/>
                </a:lnSpc>
                <a:spcBef>
                  <a:spcPct val="0"/>
                </a:spcBef>
              </a:pPr>
              <a:r>
                <a:rPr lang="en-US" sz="3600" u="none" strike="noStrike" spc="-18">
                  <a:solidFill>
                    <a:srgbClr val="FFFFFF"/>
                  </a:solidFill>
                  <a:latin typeface="Tahoma 1"/>
                  <a:ea typeface="Tahoma 1"/>
                  <a:cs typeface="Tahoma 1"/>
                  <a:sym typeface="Tahoma 1"/>
                </a:rPr>
                <a:t>Schools</a:t>
              </a:r>
            </a:p>
          </p:txBody>
        </p:sp>
        <p:grpSp>
          <p:nvGrpSpPr>
            <p:cNvPr id="12" name="Group 12"/>
            <p:cNvGrpSpPr/>
            <p:nvPr/>
          </p:nvGrpSpPr>
          <p:grpSpPr>
            <a:xfrm>
              <a:off x="15293832" y="2086960"/>
              <a:ext cx="3522962" cy="972992"/>
              <a:chOff x="0" y="0"/>
              <a:chExt cx="695894" cy="192196"/>
            </a:xfrm>
          </p:grpSpPr>
          <p:sp>
            <p:nvSpPr>
              <p:cNvPr id="13" name="Freeform 13"/>
              <p:cNvSpPr/>
              <p:nvPr/>
            </p:nvSpPr>
            <p:spPr>
              <a:xfrm>
                <a:off x="0" y="0"/>
                <a:ext cx="695894" cy="192196"/>
              </a:xfrm>
              <a:custGeom>
                <a:avLst/>
                <a:gdLst/>
                <a:ahLst/>
                <a:cxnLst/>
                <a:rect l="l" t="t" r="r" b="b"/>
                <a:pathLst>
                  <a:path w="695894" h="192196">
                    <a:moveTo>
                      <a:pt x="64462" y="0"/>
                    </a:moveTo>
                    <a:lnTo>
                      <a:pt x="631432" y="0"/>
                    </a:lnTo>
                    <a:cubicBezTo>
                      <a:pt x="667033" y="0"/>
                      <a:pt x="695894" y="28861"/>
                      <a:pt x="695894" y="64462"/>
                    </a:cubicBezTo>
                    <a:lnTo>
                      <a:pt x="695894" y="127734"/>
                    </a:lnTo>
                    <a:cubicBezTo>
                      <a:pt x="695894" y="163335"/>
                      <a:pt x="667033" y="192196"/>
                      <a:pt x="631432" y="192196"/>
                    </a:cubicBezTo>
                    <a:lnTo>
                      <a:pt x="64462" y="192196"/>
                    </a:lnTo>
                    <a:cubicBezTo>
                      <a:pt x="28861" y="192196"/>
                      <a:pt x="0" y="163335"/>
                      <a:pt x="0" y="127734"/>
                    </a:cubicBezTo>
                    <a:lnTo>
                      <a:pt x="0" y="64462"/>
                    </a:lnTo>
                    <a:cubicBezTo>
                      <a:pt x="0" y="28861"/>
                      <a:pt x="28861" y="0"/>
                      <a:pt x="64462" y="0"/>
                    </a:cubicBezTo>
                    <a:close/>
                  </a:path>
                </a:pathLst>
              </a:custGeom>
              <a:solidFill>
                <a:srgbClr val="0076BF"/>
              </a:solidFill>
            </p:spPr>
            <p:txBody>
              <a:bodyPr/>
              <a:lstStyle/>
              <a:p>
                <a:endParaRPr lang="en-IE"/>
              </a:p>
            </p:txBody>
          </p:sp>
          <p:sp>
            <p:nvSpPr>
              <p:cNvPr id="14" name="TextBox 14"/>
              <p:cNvSpPr txBox="1"/>
              <p:nvPr/>
            </p:nvSpPr>
            <p:spPr>
              <a:xfrm>
                <a:off x="0" y="57150"/>
                <a:ext cx="695894" cy="135046"/>
              </a:xfrm>
              <a:prstGeom prst="rect">
                <a:avLst/>
              </a:prstGeom>
            </p:spPr>
            <p:txBody>
              <a:bodyPr lIns="50800" tIns="50800" rIns="50800" bIns="50800" rtlCol="0" anchor="ctr"/>
              <a:lstStyle/>
              <a:p>
                <a:pPr algn="ctr">
                  <a:lnSpc>
                    <a:spcPts val="1840"/>
                  </a:lnSpc>
                </a:pPr>
                <a:endParaRPr/>
              </a:p>
            </p:txBody>
          </p:sp>
        </p:grpSp>
        <p:sp>
          <p:nvSpPr>
            <p:cNvPr id="15" name="TextBox 15"/>
            <p:cNvSpPr txBox="1"/>
            <p:nvPr/>
          </p:nvSpPr>
          <p:spPr>
            <a:xfrm>
              <a:off x="15366133" y="2250876"/>
              <a:ext cx="3378361" cy="683260"/>
            </a:xfrm>
            <a:prstGeom prst="rect">
              <a:avLst/>
            </a:prstGeom>
          </p:spPr>
          <p:txBody>
            <a:bodyPr lIns="0" tIns="0" rIns="0" bIns="0" rtlCol="0" anchor="t">
              <a:spAutoFit/>
            </a:bodyPr>
            <a:lstStyle/>
            <a:p>
              <a:pPr marL="0" lvl="0" indent="0" algn="ctr">
                <a:lnSpc>
                  <a:spcPts val="3960"/>
                </a:lnSpc>
                <a:spcBef>
                  <a:spcPct val="0"/>
                </a:spcBef>
              </a:pPr>
              <a:r>
                <a:rPr lang="en-US" sz="3600" u="none" strike="noStrike" spc="-18">
                  <a:solidFill>
                    <a:srgbClr val="FFFFFF"/>
                  </a:solidFill>
                  <a:latin typeface="Tahoma 1"/>
                  <a:ea typeface="Tahoma 1"/>
                  <a:cs typeface="Tahoma 1"/>
                  <a:sym typeface="Tahoma 1"/>
                </a:rPr>
                <a:t>Hospitals</a:t>
              </a:r>
            </a:p>
          </p:txBody>
        </p:sp>
        <p:grpSp>
          <p:nvGrpSpPr>
            <p:cNvPr id="16" name="Group 16"/>
            <p:cNvGrpSpPr/>
            <p:nvPr/>
          </p:nvGrpSpPr>
          <p:grpSpPr>
            <a:xfrm>
              <a:off x="21657933" y="862337"/>
              <a:ext cx="3721734" cy="972992"/>
              <a:chOff x="0" y="0"/>
              <a:chExt cx="735157" cy="192196"/>
            </a:xfrm>
          </p:grpSpPr>
          <p:sp>
            <p:nvSpPr>
              <p:cNvPr id="17" name="Freeform 17"/>
              <p:cNvSpPr/>
              <p:nvPr/>
            </p:nvSpPr>
            <p:spPr>
              <a:xfrm>
                <a:off x="0" y="0"/>
                <a:ext cx="735157" cy="192196"/>
              </a:xfrm>
              <a:custGeom>
                <a:avLst/>
                <a:gdLst/>
                <a:ahLst/>
                <a:cxnLst/>
                <a:rect l="l" t="t" r="r" b="b"/>
                <a:pathLst>
                  <a:path w="735157" h="192196">
                    <a:moveTo>
                      <a:pt x="61019" y="0"/>
                    </a:moveTo>
                    <a:lnTo>
                      <a:pt x="674138" y="0"/>
                    </a:lnTo>
                    <a:cubicBezTo>
                      <a:pt x="707838" y="0"/>
                      <a:pt x="735157" y="27319"/>
                      <a:pt x="735157" y="61019"/>
                    </a:cubicBezTo>
                    <a:lnTo>
                      <a:pt x="735157" y="131177"/>
                    </a:lnTo>
                    <a:cubicBezTo>
                      <a:pt x="735157" y="164877"/>
                      <a:pt x="707838" y="192196"/>
                      <a:pt x="674138" y="192196"/>
                    </a:cubicBezTo>
                    <a:lnTo>
                      <a:pt x="61019" y="192196"/>
                    </a:lnTo>
                    <a:cubicBezTo>
                      <a:pt x="27319" y="192196"/>
                      <a:pt x="0" y="164877"/>
                      <a:pt x="0" y="131177"/>
                    </a:cubicBezTo>
                    <a:lnTo>
                      <a:pt x="0" y="61019"/>
                    </a:lnTo>
                    <a:cubicBezTo>
                      <a:pt x="0" y="27319"/>
                      <a:pt x="27319" y="0"/>
                      <a:pt x="61019" y="0"/>
                    </a:cubicBezTo>
                    <a:close/>
                  </a:path>
                </a:pathLst>
              </a:custGeom>
              <a:solidFill>
                <a:srgbClr val="0076BF"/>
              </a:solidFill>
            </p:spPr>
            <p:txBody>
              <a:bodyPr/>
              <a:lstStyle/>
              <a:p>
                <a:endParaRPr lang="en-IE"/>
              </a:p>
            </p:txBody>
          </p:sp>
          <p:sp>
            <p:nvSpPr>
              <p:cNvPr id="18" name="TextBox 18"/>
              <p:cNvSpPr txBox="1"/>
              <p:nvPr/>
            </p:nvSpPr>
            <p:spPr>
              <a:xfrm>
                <a:off x="0" y="57150"/>
                <a:ext cx="735157" cy="135046"/>
              </a:xfrm>
              <a:prstGeom prst="rect">
                <a:avLst/>
              </a:prstGeom>
            </p:spPr>
            <p:txBody>
              <a:bodyPr lIns="50800" tIns="50800" rIns="50800" bIns="50800" rtlCol="0" anchor="ctr"/>
              <a:lstStyle/>
              <a:p>
                <a:pPr algn="ctr">
                  <a:lnSpc>
                    <a:spcPts val="1840"/>
                  </a:lnSpc>
                </a:pPr>
                <a:endParaRPr/>
              </a:p>
            </p:txBody>
          </p:sp>
        </p:grpSp>
        <p:sp>
          <p:nvSpPr>
            <p:cNvPr id="19" name="TextBox 19"/>
            <p:cNvSpPr txBox="1"/>
            <p:nvPr/>
          </p:nvSpPr>
          <p:spPr>
            <a:xfrm>
              <a:off x="21829620" y="1026253"/>
              <a:ext cx="3378361" cy="683260"/>
            </a:xfrm>
            <a:prstGeom prst="rect">
              <a:avLst/>
            </a:prstGeom>
          </p:spPr>
          <p:txBody>
            <a:bodyPr lIns="0" tIns="0" rIns="0" bIns="0" rtlCol="0" anchor="t">
              <a:spAutoFit/>
            </a:bodyPr>
            <a:lstStyle/>
            <a:p>
              <a:pPr marL="0" lvl="0" indent="0" algn="ctr">
                <a:lnSpc>
                  <a:spcPts val="3960"/>
                </a:lnSpc>
                <a:spcBef>
                  <a:spcPct val="0"/>
                </a:spcBef>
              </a:pPr>
              <a:r>
                <a:rPr lang="en-US" sz="3600" u="none" strike="noStrike" spc="-18">
                  <a:solidFill>
                    <a:srgbClr val="FFFFFF"/>
                  </a:solidFill>
                  <a:latin typeface="Tahoma 1"/>
                  <a:ea typeface="Tahoma 1"/>
                  <a:cs typeface="Tahoma 1"/>
                  <a:sym typeface="Tahoma 1"/>
                </a:rPr>
                <a:t>Businesses</a:t>
              </a:r>
            </a:p>
          </p:txBody>
        </p:sp>
      </p:grpSp>
      <p:sp>
        <p:nvSpPr>
          <p:cNvPr id="20" name="TextBox 20"/>
          <p:cNvSpPr txBox="1"/>
          <p:nvPr/>
        </p:nvSpPr>
        <p:spPr>
          <a:xfrm>
            <a:off x="1028700" y="1171575"/>
            <a:ext cx="15580048" cy="1990726"/>
          </a:xfrm>
          <a:prstGeom prst="rect">
            <a:avLst/>
          </a:prstGeom>
        </p:spPr>
        <p:txBody>
          <a:bodyPr lIns="0" tIns="0" rIns="0" bIns="0" rtlCol="0" anchor="t">
            <a:spAutoFit/>
          </a:bodyPr>
          <a:lstStyle/>
          <a:p>
            <a:pPr algn="l">
              <a:lnSpc>
                <a:spcPts val="7200"/>
              </a:lnSpc>
            </a:pPr>
            <a:r>
              <a:rPr lang="en-US" sz="8000" b="1" spc="-40">
                <a:solidFill>
                  <a:srgbClr val="0077C0"/>
                </a:solidFill>
                <a:latin typeface="Poppins Bold"/>
                <a:ea typeface="Poppins Bold"/>
                <a:cs typeface="Poppins Bold"/>
                <a:sym typeface="Poppins Bold"/>
              </a:rPr>
              <a:t>From River to Tap: </a:t>
            </a:r>
          </a:p>
          <a:p>
            <a:pPr marL="0" lvl="0" indent="0" algn="l">
              <a:lnSpc>
                <a:spcPts val="7200"/>
              </a:lnSpc>
              <a:spcBef>
                <a:spcPct val="0"/>
              </a:spcBef>
            </a:pPr>
            <a:r>
              <a:rPr lang="en-US" sz="8000" b="1" spc="-40">
                <a:solidFill>
                  <a:srgbClr val="003E7E"/>
                </a:solidFill>
                <a:latin typeface="Poppins Bold"/>
                <a:ea typeface="Poppins Bold"/>
                <a:cs typeface="Poppins Bold"/>
                <a:sym typeface="Poppins Bold"/>
              </a:rPr>
              <a:t>The Underground Journey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796269" y="2562233"/>
            <a:ext cx="6695463" cy="6696067"/>
            <a:chOff x="0" y="0"/>
            <a:chExt cx="8927284" cy="8928090"/>
          </a:xfrm>
        </p:grpSpPr>
        <p:sp>
          <p:nvSpPr>
            <p:cNvPr id="3" name="Freeform 3"/>
            <p:cNvSpPr/>
            <p:nvPr/>
          </p:nvSpPr>
          <p:spPr>
            <a:xfrm>
              <a:off x="229390" y="200788"/>
              <a:ext cx="8509119" cy="8727302"/>
            </a:xfrm>
            <a:custGeom>
              <a:avLst/>
              <a:gdLst/>
              <a:ahLst/>
              <a:cxnLst/>
              <a:rect l="l" t="t" r="r" b="b"/>
              <a:pathLst>
                <a:path w="8509119" h="8727302">
                  <a:moveTo>
                    <a:pt x="0" y="0"/>
                  </a:moveTo>
                  <a:lnTo>
                    <a:pt x="8509120" y="0"/>
                  </a:lnTo>
                  <a:lnTo>
                    <a:pt x="8509120" y="8727302"/>
                  </a:lnTo>
                  <a:lnTo>
                    <a:pt x="0" y="8727302"/>
                  </a:lnTo>
                  <a:lnTo>
                    <a:pt x="0" y="0"/>
                  </a:lnTo>
                  <a:close/>
                </a:path>
              </a:pathLst>
            </a:custGeom>
            <a:blipFill>
              <a:blip r:embed="rId3"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4" name="Freeform 4"/>
            <p:cNvSpPr/>
            <p:nvPr/>
          </p:nvSpPr>
          <p:spPr>
            <a:xfrm>
              <a:off x="0" y="0"/>
              <a:ext cx="1081826" cy="1897940"/>
            </a:xfrm>
            <a:custGeom>
              <a:avLst/>
              <a:gdLst/>
              <a:ahLst/>
              <a:cxnLst/>
              <a:rect l="l" t="t" r="r" b="b"/>
              <a:pathLst>
                <a:path w="1081826" h="1897940">
                  <a:moveTo>
                    <a:pt x="0" y="0"/>
                  </a:moveTo>
                  <a:lnTo>
                    <a:pt x="1081826" y="0"/>
                  </a:lnTo>
                  <a:lnTo>
                    <a:pt x="1081826" y="1897940"/>
                  </a:lnTo>
                  <a:lnTo>
                    <a:pt x="0" y="1897940"/>
                  </a:lnTo>
                  <a:lnTo>
                    <a:pt x="0" y="0"/>
                  </a:lnTo>
                  <a:close/>
                </a:path>
              </a:pathLst>
            </a:custGeom>
            <a:blipFill>
              <a:blip r:embed="rId4"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5" name="Freeform 5"/>
            <p:cNvSpPr/>
            <p:nvPr/>
          </p:nvSpPr>
          <p:spPr>
            <a:xfrm>
              <a:off x="5394589" y="2667596"/>
              <a:ext cx="1627228" cy="1627228"/>
            </a:xfrm>
            <a:custGeom>
              <a:avLst/>
              <a:gdLst/>
              <a:ahLst/>
              <a:cxnLst/>
              <a:rect l="l" t="t" r="r" b="b"/>
              <a:pathLst>
                <a:path w="1627228" h="1627228">
                  <a:moveTo>
                    <a:pt x="0" y="0"/>
                  </a:moveTo>
                  <a:lnTo>
                    <a:pt x="1627227" y="0"/>
                  </a:lnTo>
                  <a:lnTo>
                    <a:pt x="1627227" y="1627228"/>
                  </a:lnTo>
                  <a:lnTo>
                    <a:pt x="0" y="1627228"/>
                  </a:lnTo>
                  <a:lnTo>
                    <a:pt x="0" y="0"/>
                  </a:lnTo>
                  <a:close/>
                </a:path>
              </a:pathLst>
            </a:custGeom>
            <a:blipFill>
              <a:blip r:embed="rId5"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sp>
          <p:nvSpPr>
            <p:cNvPr id="6" name="Freeform 6"/>
            <p:cNvSpPr/>
            <p:nvPr/>
          </p:nvSpPr>
          <p:spPr>
            <a:xfrm rot="371584">
              <a:off x="8266009" y="25696"/>
              <a:ext cx="569802" cy="1726672"/>
            </a:xfrm>
            <a:custGeom>
              <a:avLst/>
              <a:gdLst/>
              <a:ahLst/>
              <a:cxnLst/>
              <a:rect l="l" t="t" r="r" b="b"/>
              <a:pathLst>
                <a:path w="569802" h="1726672">
                  <a:moveTo>
                    <a:pt x="0" y="0"/>
                  </a:moveTo>
                  <a:lnTo>
                    <a:pt x="569802" y="0"/>
                  </a:lnTo>
                  <a:lnTo>
                    <a:pt x="569802" y="1726672"/>
                  </a:lnTo>
                  <a:lnTo>
                    <a:pt x="0" y="1726672"/>
                  </a:lnTo>
                  <a:lnTo>
                    <a:pt x="0" y="0"/>
                  </a:lnTo>
                  <a:close/>
                </a:path>
              </a:pathLst>
            </a:custGeom>
            <a:blipFill>
              <a:blip r:embed="rId6" cstate="email">
                <a:extLst>
                  <a:ext uri="{28A0092B-C50C-407E-A947-70E740481C1C}">
                    <a14:useLocalDpi xmlns:a14="http://schemas.microsoft.com/office/drawing/2010/main"/>
                  </a:ext>
                </a:extLst>
              </a:blip>
              <a:stretch>
                <a:fillRect/>
              </a:stretch>
            </a:blipFill>
            <a:ln cap="sq">
              <a:noFill/>
              <a:prstDash val="solid"/>
              <a:miter/>
            </a:ln>
          </p:spPr>
          <p:txBody>
            <a:bodyPr/>
            <a:lstStyle/>
            <a:p>
              <a:endParaRPr lang="en-IE"/>
            </a:p>
          </p:txBody>
        </p:sp>
      </p:grpSp>
      <p:sp>
        <p:nvSpPr>
          <p:cNvPr id="7" name="TextBox 7"/>
          <p:cNvSpPr txBox="1"/>
          <p:nvPr/>
        </p:nvSpPr>
        <p:spPr>
          <a:xfrm>
            <a:off x="11152051" y="7267574"/>
            <a:ext cx="6107249" cy="1990726"/>
          </a:xfrm>
          <a:prstGeom prst="rect">
            <a:avLst/>
          </a:prstGeom>
        </p:spPr>
        <p:txBody>
          <a:bodyPr lIns="0" tIns="0" rIns="0" bIns="0" rtlCol="0" anchor="t">
            <a:spAutoFit/>
          </a:bodyPr>
          <a:lstStyle/>
          <a:p>
            <a:pPr marL="0" lvl="0" indent="0" algn="r">
              <a:lnSpc>
                <a:spcPts val="7200"/>
              </a:lnSpc>
              <a:spcBef>
                <a:spcPct val="0"/>
              </a:spcBef>
            </a:pPr>
            <a:r>
              <a:rPr lang="en-US" sz="8000" b="1" spc="-40">
                <a:solidFill>
                  <a:srgbClr val="003E7E"/>
                </a:solidFill>
                <a:latin typeface="Poppins Bold"/>
                <a:ea typeface="Poppins Bold"/>
                <a:cs typeface="Poppins Bold"/>
                <a:sym typeface="Poppins Bold"/>
              </a:rPr>
              <a:t>...Until You Flush!</a:t>
            </a:r>
          </a:p>
        </p:txBody>
      </p:sp>
      <p:sp>
        <p:nvSpPr>
          <p:cNvPr id="8" name="TextBox 8"/>
          <p:cNvSpPr txBox="1"/>
          <p:nvPr/>
        </p:nvSpPr>
        <p:spPr>
          <a:xfrm>
            <a:off x="1028700" y="1171575"/>
            <a:ext cx="6037315" cy="1990726"/>
          </a:xfrm>
          <a:prstGeom prst="rect">
            <a:avLst/>
          </a:prstGeom>
        </p:spPr>
        <p:txBody>
          <a:bodyPr lIns="0" tIns="0" rIns="0" bIns="0" rtlCol="0" anchor="t">
            <a:spAutoFit/>
          </a:bodyPr>
          <a:lstStyle/>
          <a:p>
            <a:pPr marL="0" lvl="0" indent="0" algn="l">
              <a:lnSpc>
                <a:spcPts val="7200"/>
              </a:lnSpc>
              <a:spcBef>
                <a:spcPct val="0"/>
              </a:spcBef>
            </a:pPr>
            <a:r>
              <a:rPr lang="en-US" sz="8000" b="1" spc="-40">
                <a:solidFill>
                  <a:srgbClr val="0077C0"/>
                </a:solidFill>
                <a:latin typeface="Poppins Bold"/>
                <a:ea typeface="Poppins Bold"/>
                <a:cs typeface="Poppins Bold"/>
                <a:sym typeface="Poppins Bold"/>
              </a:rPr>
              <a:t>That’s All, Folks...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1494</Words>
  <Application>Microsoft Office PowerPoint</Application>
  <PresentationFormat>Custom</PresentationFormat>
  <Paragraphs>230</Paragraphs>
  <Slides>16</Slides>
  <Notes>14</Notes>
  <HiddenSlides>1</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16</vt:i4>
      </vt:variant>
    </vt:vector>
  </HeadingPairs>
  <TitlesOfParts>
    <vt:vector size="29" baseType="lpstr">
      <vt:lpstr>Poppins Medium Italics</vt:lpstr>
      <vt:lpstr>Glacial Indifference</vt:lpstr>
      <vt:lpstr>Poppins Bold</vt:lpstr>
      <vt:lpstr>Arial</vt:lpstr>
      <vt:lpstr>Poppins</vt:lpstr>
      <vt:lpstr>Tahoma 2</vt:lpstr>
      <vt:lpstr>Tahoma 1</vt:lpstr>
      <vt:lpstr>Poppins Medium</vt:lpstr>
      <vt:lpstr>Tahoma 1 Bold</vt:lpstr>
      <vt:lpstr>Tahoma W01</vt:lpstr>
      <vt:lpstr>Calibri</vt:lpstr>
      <vt:lpstr>Poppins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Learning Series (Part 2): Everyday Water</dc:title>
  <cp:lastModifiedBy>Tori Rickman</cp:lastModifiedBy>
  <cp:revision>1</cp:revision>
  <dcterms:created xsi:type="dcterms:W3CDTF">2006-08-16T00:00:00Z</dcterms:created>
  <dcterms:modified xsi:type="dcterms:W3CDTF">2026-08-26T14:59:54Z</dcterms:modified>
  <dc:identifier>DAHQNh4kd2I</dc:identifier>
</cp:coreProperties>
</file>