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8288000" cy="10287000"/>
  <p:notesSz cx="6858000" cy="9144000"/>
  <p:embeddedFontLst>
    <p:embeddedFont>
      <p:font typeface="Poppins Bold" panose="020B0604020202020204" charset="0"/>
      <p:regular r:id="rId11"/>
    </p:embeddedFont>
    <p:embeddedFont>
      <p:font typeface="Poppins Semi-Bold" panose="020B0604020202020204" charset="0"/>
      <p:regular r:id="rId12"/>
    </p:embeddedFont>
    <p:embeddedFont>
      <p:font typeface="Tahoma 1" panose="020B0804030504040204" charset="0"/>
      <p:regular r:id="rId13"/>
    </p:embeddedFont>
    <p:embeddedFont>
      <p:font typeface="Tahoma 1 Bold" panose="020B0804030504040204" charset="0"/>
      <p:regular r:id="rId14"/>
    </p:embeddedFont>
    <p:embeddedFont>
      <p:font typeface="Tahoma W01" panose="020B0604020202020204" charset="0"/>
      <p:regular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640197-5319-4066-A35E-F0A17146B39C}" v="4" dt="2026-08-26T14:59:12.5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p:scale>
          <a:sx n="66" d="100"/>
          <a:sy n="66" d="100"/>
        </p:scale>
        <p:origin x="38" y="3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ori Rickman" userId="7ea6d38b-8bf2-42ad-91c4-f334a5a217fb" providerId="ADAL" clId="{9A452A06-86CD-4FD9-98C6-D0F7E1FC488A}"/>
    <pc:docChg chg="undo custSel modSld">
      <pc:chgData name="Tori Rickman" userId="7ea6d38b-8bf2-42ad-91c4-f334a5a217fb" providerId="ADAL" clId="{9A452A06-86CD-4FD9-98C6-D0F7E1FC488A}" dt="2026-08-26T14:59:20.460" v="15" actId="1076"/>
      <pc:docMkLst>
        <pc:docMk/>
      </pc:docMkLst>
      <pc:sldChg chg="addSp delSp mod delAnim">
        <pc:chgData name="Tori Rickman" userId="7ea6d38b-8bf2-42ad-91c4-f334a5a217fb" providerId="ADAL" clId="{9A452A06-86CD-4FD9-98C6-D0F7E1FC488A}" dt="2026-08-26T14:58:20.684" v="7" actId="22"/>
        <pc:sldMkLst>
          <pc:docMk/>
          <pc:sldMk cId="0" sldId="257"/>
        </pc:sldMkLst>
        <pc:spChg chg="add">
          <ac:chgData name="Tori Rickman" userId="7ea6d38b-8bf2-42ad-91c4-f334a5a217fb" providerId="ADAL" clId="{9A452A06-86CD-4FD9-98C6-D0F7E1FC488A}" dt="2026-08-26T14:58:20.684" v="7" actId="22"/>
          <ac:spMkLst>
            <pc:docMk/>
            <pc:sldMk cId="0" sldId="257"/>
            <ac:spMk id="15" creationId="{1BB080EC-57DE-1CEE-766C-6D2EA34A82FE}"/>
          </ac:spMkLst>
        </pc:spChg>
        <pc:picChg chg="del">
          <ac:chgData name="Tori Rickman" userId="7ea6d38b-8bf2-42ad-91c4-f334a5a217fb" providerId="ADAL" clId="{9A452A06-86CD-4FD9-98C6-D0F7E1FC488A}" dt="2026-08-26T14:58:11.390" v="6" actId="478"/>
          <ac:picMkLst>
            <pc:docMk/>
            <pc:sldMk cId="0" sldId="257"/>
            <ac:picMk id="2" creationId="{00000000-0000-0000-0000-000000000000}"/>
          </ac:picMkLst>
        </pc:picChg>
      </pc:sldChg>
      <pc:sldChg chg="modSp mod">
        <pc:chgData name="Tori Rickman" userId="7ea6d38b-8bf2-42ad-91c4-f334a5a217fb" providerId="ADAL" clId="{9A452A06-86CD-4FD9-98C6-D0F7E1FC488A}" dt="2026-08-26T14:58:05.892" v="5" actId="1076"/>
        <pc:sldMkLst>
          <pc:docMk/>
          <pc:sldMk cId="0" sldId="258"/>
        </pc:sldMkLst>
        <pc:spChg chg="mod">
          <ac:chgData name="Tori Rickman" userId="7ea6d38b-8bf2-42ad-91c4-f334a5a217fb" providerId="ADAL" clId="{9A452A06-86CD-4FD9-98C6-D0F7E1FC488A}" dt="2026-08-26T14:58:05.892" v="5" actId="1076"/>
          <ac:spMkLst>
            <pc:docMk/>
            <pc:sldMk cId="0" sldId="258"/>
            <ac:spMk id="37" creationId="{00000000-0000-0000-0000-000000000000}"/>
          </ac:spMkLst>
        </pc:spChg>
      </pc:sldChg>
      <pc:sldChg chg="addSp delSp modSp mod">
        <pc:chgData name="Tori Rickman" userId="7ea6d38b-8bf2-42ad-91c4-f334a5a217fb" providerId="ADAL" clId="{9A452A06-86CD-4FD9-98C6-D0F7E1FC488A}" dt="2026-08-26T14:59:20.460" v="15" actId="1076"/>
        <pc:sldMkLst>
          <pc:docMk/>
          <pc:sldMk cId="0" sldId="259"/>
        </pc:sldMkLst>
        <pc:spChg chg="mod topLvl">
          <ac:chgData name="Tori Rickman" userId="7ea6d38b-8bf2-42ad-91c4-f334a5a217fb" providerId="ADAL" clId="{9A452A06-86CD-4FD9-98C6-D0F7E1FC488A}" dt="2026-08-26T14:59:12.547" v="11" actId="165"/>
          <ac:spMkLst>
            <pc:docMk/>
            <pc:sldMk cId="0" sldId="259"/>
            <ac:spMk id="12" creationId="{00000000-0000-0000-0000-000000000000}"/>
          </ac:spMkLst>
        </pc:spChg>
        <pc:spChg chg="mod topLvl">
          <ac:chgData name="Tori Rickman" userId="7ea6d38b-8bf2-42ad-91c4-f334a5a217fb" providerId="ADAL" clId="{9A452A06-86CD-4FD9-98C6-D0F7E1FC488A}" dt="2026-08-26T14:59:20.460" v="15" actId="1076"/>
          <ac:spMkLst>
            <pc:docMk/>
            <pc:sldMk cId="0" sldId="259"/>
            <ac:spMk id="13" creationId="{00000000-0000-0000-0000-000000000000}"/>
          </ac:spMkLst>
        </pc:spChg>
        <pc:spChg chg="mod topLvl">
          <ac:chgData name="Tori Rickman" userId="7ea6d38b-8bf2-42ad-91c4-f334a5a217fb" providerId="ADAL" clId="{9A452A06-86CD-4FD9-98C6-D0F7E1FC488A}" dt="2026-08-26T14:59:16.662" v="14" actId="1076"/>
          <ac:spMkLst>
            <pc:docMk/>
            <pc:sldMk cId="0" sldId="259"/>
            <ac:spMk id="14" creationId="{00000000-0000-0000-0000-000000000000}"/>
          </ac:spMkLst>
        </pc:spChg>
        <pc:spChg chg="mod topLvl">
          <ac:chgData name="Tori Rickman" userId="7ea6d38b-8bf2-42ad-91c4-f334a5a217fb" providerId="ADAL" clId="{9A452A06-86CD-4FD9-98C6-D0F7E1FC488A}" dt="2026-08-26T14:59:12.547" v="11" actId="165"/>
          <ac:spMkLst>
            <pc:docMk/>
            <pc:sldMk cId="0" sldId="259"/>
            <ac:spMk id="15" creationId="{00000000-0000-0000-0000-000000000000}"/>
          </ac:spMkLst>
        </pc:spChg>
        <pc:spChg chg="add del mod">
          <ac:chgData name="Tori Rickman" userId="7ea6d38b-8bf2-42ad-91c4-f334a5a217fb" providerId="ADAL" clId="{9A452A06-86CD-4FD9-98C6-D0F7E1FC488A}" dt="2026-08-26T14:59:12.978" v="13"/>
          <ac:spMkLst>
            <pc:docMk/>
            <pc:sldMk cId="0" sldId="259"/>
            <ac:spMk id="21" creationId="{AEA8051E-829D-C095-AD8B-09B8CDC76D4B}"/>
          </ac:spMkLst>
        </pc:spChg>
        <pc:grpChg chg="del mod">
          <ac:chgData name="Tori Rickman" userId="7ea6d38b-8bf2-42ad-91c4-f334a5a217fb" providerId="ADAL" clId="{9A452A06-86CD-4FD9-98C6-D0F7E1FC488A}" dt="2026-08-26T14:59:12.547" v="11" actId="165"/>
          <ac:grpSpMkLst>
            <pc:docMk/>
            <pc:sldMk cId="0" sldId="259"/>
            <ac:grpSpMk id="11" creationId="{00000000-0000-0000-0000-000000000000}"/>
          </ac:grpSpMkLst>
        </pc:grpChg>
      </pc:sldChg>
      <pc:sldChg chg="modSp mod">
        <pc:chgData name="Tori Rickman" userId="7ea6d38b-8bf2-42ad-91c4-f334a5a217fb" providerId="ADAL" clId="{9A452A06-86CD-4FD9-98C6-D0F7E1FC488A}" dt="2026-08-26T14:28:10.903" v="0" actId="1076"/>
        <pc:sldMkLst>
          <pc:docMk/>
          <pc:sldMk cId="0" sldId="261"/>
        </pc:sldMkLst>
        <pc:grpChg chg="mod">
          <ac:chgData name="Tori Rickman" userId="7ea6d38b-8bf2-42ad-91c4-f334a5a217fb" providerId="ADAL" clId="{9A452A06-86CD-4FD9-98C6-D0F7E1FC488A}" dt="2026-08-26T14:28:10.903" v="0" actId="1076"/>
          <ac:grpSpMkLst>
            <pc:docMk/>
            <pc:sldMk cId="0" sldId="261"/>
            <ac:grpSpMk id="26" creationId="{00000000-0000-0000-0000-000000000000}"/>
          </ac:grpSpMkLst>
        </pc:grpChg>
      </pc:sldChg>
      <pc:sldChg chg="modSp mod">
        <pc:chgData name="Tori Rickman" userId="7ea6d38b-8bf2-42ad-91c4-f334a5a217fb" providerId="ADAL" clId="{9A452A06-86CD-4FD9-98C6-D0F7E1FC488A}" dt="2026-08-26T14:28:31.884" v="4" actId="1076"/>
        <pc:sldMkLst>
          <pc:docMk/>
          <pc:sldMk cId="0" sldId="262"/>
        </pc:sldMkLst>
        <pc:spChg chg="mod">
          <ac:chgData name="Tori Rickman" userId="7ea6d38b-8bf2-42ad-91c4-f334a5a217fb" providerId="ADAL" clId="{9A452A06-86CD-4FD9-98C6-D0F7E1FC488A}" dt="2026-08-26T14:28:28.696" v="3" actId="1076"/>
          <ac:spMkLst>
            <pc:docMk/>
            <pc:sldMk cId="0" sldId="262"/>
            <ac:spMk id="13" creationId="{00000000-0000-0000-0000-000000000000}"/>
          </ac:spMkLst>
        </pc:spChg>
        <pc:spChg chg="mod">
          <ac:chgData name="Tori Rickman" userId="7ea6d38b-8bf2-42ad-91c4-f334a5a217fb" providerId="ADAL" clId="{9A452A06-86CD-4FD9-98C6-D0F7E1FC488A}" dt="2026-08-26T14:28:31.884" v="4" actId="1076"/>
          <ac:spMkLst>
            <pc:docMk/>
            <pc:sldMk cId="0" sldId="262"/>
            <ac:spMk id="31" creationId="{00000000-0000-0000-0000-000000000000}"/>
          </ac:spMkLst>
        </pc:spChg>
        <pc:grpChg chg="mod">
          <ac:chgData name="Tori Rickman" userId="7ea6d38b-8bf2-42ad-91c4-f334a5a217fb" providerId="ADAL" clId="{9A452A06-86CD-4FD9-98C6-D0F7E1FC488A}" dt="2026-08-26T14:28:16.913" v="1" actId="1076"/>
          <ac:grpSpMkLst>
            <pc:docMk/>
            <pc:sldMk cId="0" sldId="262"/>
            <ac:grpSpMk id="26" creationId="{00000000-0000-0000-0000-000000000000}"/>
          </ac:grpSpMkLst>
        </pc:gr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26.08.2026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Imagine zooming out into space and looking back at Earth. What colour does it look like? Over 70% of Earth’s surface is covered in water, so people call it the Blue Planet.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Now imagine a drop of water. That drop is as old as Earth itself, around 4.6 billion years. It has been travelling around our planet again and again in the water cycle. </a:t>
            </a:r>
          </a:p>
          <a:p>
            <a:endParaRPr lang="en-US"/>
          </a:p>
          <a:p>
            <a:r>
              <a:rPr lang="en-US"/>
              <a:t>Maybe, you could give the water drop a name? </a:t>
            </a:r>
          </a:p>
          <a:p>
            <a:endParaRPr lang="en-US"/>
          </a:p>
          <a:p>
            <a:r>
              <a:rPr lang="en-US"/>
              <a:t>On a sunny day, our water drop evaporates from the sea and floats up into the sky as part of a cloud. Later, it falls as rain, lands on a hill, runs into a stream, races through a river and finally returns to the sea.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But here is a twist in the story: most of Earth’s water is salty ocean water. Only a tiny bit is freshwater, and even less is easy for us to reach. That small amount of freshwater is what we all rely on to drink, wash, grow food and make things. Every plant, every animal and every person depends on clean freshwater to stay alive.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Of the small amount of freshwater on Earth, most of it is locked away in ice: in ice caps, glaciers, and snow.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 freshwater drop might be in a river, a lake, a wetland, or hidden underground between rocks and soil.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Let’s take a moment to consider the preciousness of our freshwater resources.</a:t>
            </a:r>
          </a:p>
          <a:p>
            <a:endParaRPr lang="en-US"/>
          </a:p>
          <a:p>
            <a:r>
              <a:rPr lang="en-US"/>
              <a:t>The tiny amount of accessible freshwater we have is essential for all life on Earth. Despite how limited freshwater is, it supports everything from the smallest plants to the largest animals, including us. We have a responsibility to protect it for all living things.</a:t>
            </a:r>
          </a:p>
          <a:p>
            <a:endParaRPr lang="en-US"/>
          </a:p>
          <a:p>
            <a:r>
              <a:rPr lang="en-US"/>
              <a:t>[Pause for a moment to let this sink in.]</a:t>
            </a:r>
          </a:p>
          <a:p>
            <a:endParaRPr lang="en-US"/>
          </a:p>
          <a:p>
            <a:r>
              <a:rPr lang="en-US"/>
              <a:t>Think about how interconnected our lives are with this precious resource. Whether it's for drinking, growing food, or making clothes, every drop counts. </a:t>
            </a:r>
          </a:p>
          <a:p>
            <a:endParaRPr lang="en-US"/>
          </a:p>
          <a:p>
            <a:r>
              <a:rPr lang="en-US"/>
              <a:t>As we continue on our learning series, we will explore the water we use daily and uncover the hidden water we often overlook.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svg"/></Relationships>
</file>

<file path=ppt/slides/_rels/slide5.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6.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0.svg"/><Relationship Id="rId4" Type="http://schemas.openxmlformats.org/officeDocument/2006/relationships/image" Target="../media/image14.sv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0.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3" Type="http://schemas.openxmlformats.org/officeDocument/2006/relationships/image" Target="../media/image21.svg"/><Relationship Id="rId7" Type="http://schemas.openxmlformats.org/officeDocument/2006/relationships/image" Target="../media/image24.svg"/><Relationship Id="rId12"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22.png"/><Relationship Id="rId15" Type="http://schemas.openxmlformats.org/officeDocument/2006/relationships/image" Target="../media/image32.png"/><Relationship Id="rId10" Type="http://schemas.openxmlformats.org/officeDocument/2006/relationships/image" Target="../media/image27.png"/><Relationship Id="rId4" Type="http://schemas.openxmlformats.org/officeDocument/2006/relationships/image" Target="../media/image10.svg"/><Relationship Id="rId9" Type="http://schemas.openxmlformats.org/officeDocument/2006/relationships/image" Target="../media/image26.png"/><Relationship Id="rId14" Type="http://schemas.openxmlformats.org/officeDocument/2006/relationships/image" Target="../media/image31.svg"/></Relationships>
</file>

<file path=ppt/slides/_rels/slide8.xml.rels><?xml version="1.0" encoding="UTF-8" standalone="yes"?>
<Relationships xmlns="http://schemas.openxmlformats.org/package/2006/relationships"><Relationship Id="rId3" Type="http://schemas.openxmlformats.org/officeDocument/2006/relationships/hyperlink" Target="https://greenschoolsireland.org/the-programme/themes/water/" TargetMode="External"/><Relationship Id="rId7" Type="http://schemas.openxmlformats.org/officeDocument/2006/relationships/image" Target="../media/image36.png"/><Relationship Id="rId2" Type="http://schemas.openxmlformats.org/officeDocument/2006/relationships/image" Target="../media/image33.svg"/><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hyperlink" Target="mailto:water@greenschoolsireland.org" TargetMode="External"/><Relationship Id="rId4"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3E7E"/>
        </a:solidFill>
        <a:effectLst/>
      </p:bgPr>
    </p:bg>
    <p:spTree>
      <p:nvGrpSpPr>
        <p:cNvPr id="1" name=""/>
        <p:cNvGrpSpPr/>
        <p:nvPr/>
      </p:nvGrpSpPr>
      <p:grpSpPr>
        <a:xfrm>
          <a:off x="0" y="0"/>
          <a:ext cx="0" cy="0"/>
          <a:chOff x="0" y="0"/>
          <a:chExt cx="0" cy="0"/>
        </a:xfrm>
      </p:grpSpPr>
      <p:sp>
        <p:nvSpPr>
          <p:cNvPr id="2" name="Freeform 2"/>
          <p:cNvSpPr/>
          <p:nvPr/>
        </p:nvSpPr>
        <p:spPr>
          <a:xfrm>
            <a:off x="2137019" y="-8782"/>
            <a:ext cx="16150981" cy="10287000"/>
          </a:xfrm>
          <a:custGeom>
            <a:avLst/>
            <a:gdLst/>
            <a:ahLst/>
            <a:cxnLst/>
            <a:rect l="l" t="t" r="r" b="b"/>
            <a:pathLst>
              <a:path w="16150981" h="10287000">
                <a:moveTo>
                  <a:pt x="0" y="0"/>
                </a:moveTo>
                <a:lnTo>
                  <a:pt x="16150981" y="0"/>
                </a:lnTo>
                <a:lnTo>
                  <a:pt x="16150981"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IE"/>
          </a:p>
        </p:txBody>
      </p:sp>
      <p:grpSp>
        <p:nvGrpSpPr>
          <p:cNvPr id="3" name="Group 3"/>
          <p:cNvGrpSpPr/>
          <p:nvPr/>
        </p:nvGrpSpPr>
        <p:grpSpPr>
          <a:xfrm>
            <a:off x="2137019" y="-106801"/>
            <a:ext cx="16150981" cy="10500602"/>
            <a:chOff x="0" y="0"/>
            <a:chExt cx="4253756" cy="2765591"/>
          </a:xfrm>
        </p:grpSpPr>
        <p:sp>
          <p:nvSpPr>
            <p:cNvPr id="4" name="Freeform 4"/>
            <p:cNvSpPr/>
            <p:nvPr/>
          </p:nvSpPr>
          <p:spPr>
            <a:xfrm>
              <a:off x="0" y="0"/>
              <a:ext cx="4253756" cy="2765591"/>
            </a:xfrm>
            <a:custGeom>
              <a:avLst/>
              <a:gdLst/>
              <a:ahLst/>
              <a:cxnLst/>
              <a:rect l="l" t="t" r="r" b="b"/>
              <a:pathLst>
                <a:path w="4253756" h="2765591">
                  <a:moveTo>
                    <a:pt x="0" y="0"/>
                  </a:moveTo>
                  <a:lnTo>
                    <a:pt x="4253756" y="0"/>
                  </a:lnTo>
                  <a:lnTo>
                    <a:pt x="4253756" y="2765591"/>
                  </a:lnTo>
                  <a:lnTo>
                    <a:pt x="0" y="2765591"/>
                  </a:lnTo>
                  <a:close/>
                </a:path>
              </a:pathLst>
            </a:custGeom>
            <a:solidFill>
              <a:srgbClr val="02240F">
                <a:alpha val="58824"/>
              </a:srgbClr>
            </a:solidFill>
          </p:spPr>
          <p:txBody>
            <a:bodyPr/>
            <a:lstStyle/>
            <a:p>
              <a:endParaRPr lang="en-IE"/>
            </a:p>
          </p:txBody>
        </p:sp>
        <p:sp>
          <p:nvSpPr>
            <p:cNvPr id="5" name="TextBox 5"/>
            <p:cNvSpPr txBox="1"/>
            <p:nvPr/>
          </p:nvSpPr>
          <p:spPr>
            <a:xfrm>
              <a:off x="0" y="57150"/>
              <a:ext cx="4253756" cy="2708441"/>
            </a:xfrm>
            <a:prstGeom prst="rect">
              <a:avLst/>
            </a:prstGeom>
          </p:spPr>
          <p:txBody>
            <a:bodyPr lIns="50800" tIns="50800" rIns="50800" bIns="50800" rtlCol="0" anchor="ctr"/>
            <a:lstStyle/>
            <a:p>
              <a:pPr algn="ctr">
                <a:lnSpc>
                  <a:spcPts val="1840"/>
                </a:lnSpc>
              </a:pPr>
              <a:endParaRPr/>
            </a:p>
          </p:txBody>
        </p:sp>
      </p:grpSp>
      <p:sp>
        <p:nvSpPr>
          <p:cNvPr id="6" name="Freeform 6"/>
          <p:cNvSpPr/>
          <p:nvPr/>
        </p:nvSpPr>
        <p:spPr>
          <a:xfrm>
            <a:off x="15634996" y="6930801"/>
            <a:ext cx="1616319" cy="2327499"/>
          </a:xfrm>
          <a:custGeom>
            <a:avLst/>
            <a:gdLst/>
            <a:ahLst/>
            <a:cxnLst/>
            <a:rect l="l" t="t" r="r" b="b"/>
            <a:pathLst>
              <a:path w="1616319" h="2327499">
                <a:moveTo>
                  <a:pt x="0" y="0"/>
                </a:moveTo>
                <a:lnTo>
                  <a:pt x="1616318" y="0"/>
                </a:lnTo>
                <a:lnTo>
                  <a:pt x="1616318" y="2327499"/>
                </a:lnTo>
                <a:lnTo>
                  <a:pt x="0" y="2327499"/>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IE"/>
          </a:p>
        </p:txBody>
      </p:sp>
      <p:grpSp>
        <p:nvGrpSpPr>
          <p:cNvPr id="7" name="Group 7"/>
          <p:cNvGrpSpPr/>
          <p:nvPr/>
        </p:nvGrpSpPr>
        <p:grpSpPr>
          <a:xfrm rot="-10800000">
            <a:off x="-1631159" y="787437"/>
            <a:ext cx="7002889" cy="1050517"/>
            <a:chOff x="0" y="0"/>
            <a:chExt cx="2660283" cy="399074"/>
          </a:xfrm>
        </p:grpSpPr>
        <p:sp>
          <p:nvSpPr>
            <p:cNvPr id="8" name="Freeform 8"/>
            <p:cNvSpPr/>
            <p:nvPr/>
          </p:nvSpPr>
          <p:spPr>
            <a:xfrm>
              <a:off x="0" y="0"/>
              <a:ext cx="2660283" cy="399074"/>
            </a:xfrm>
            <a:custGeom>
              <a:avLst/>
              <a:gdLst/>
              <a:ahLst/>
              <a:cxnLst/>
              <a:rect l="l" t="t" r="r" b="b"/>
              <a:pathLst>
                <a:path w="2660283" h="399074">
                  <a:moveTo>
                    <a:pt x="2457083" y="0"/>
                  </a:moveTo>
                  <a:cubicBezTo>
                    <a:pt x="2569313" y="0"/>
                    <a:pt x="2660283" y="89330"/>
                    <a:pt x="2660283" y="199537"/>
                  </a:cubicBezTo>
                  <a:cubicBezTo>
                    <a:pt x="2660283" y="309744"/>
                    <a:pt x="2569313" y="399074"/>
                    <a:pt x="2457083" y="399074"/>
                  </a:cubicBezTo>
                  <a:lnTo>
                    <a:pt x="203200" y="399074"/>
                  </a:lnTo>
                  <a:cubicBezTo>
                    <a:pt x="90970" y="399074"/>
                    <a:pt x="0" y="309744"/>
                    <a:pt x="0" y="199537"/>
                  </a:cubicBezTo>
                  <a:cubicBezTo>
                    <a:pt x="0" y="89330"/>
                    <a:pt x="90970" y="0"/>
                    <a:pt x="203200" y="0"/>
                  </a:cubicBezTo>
                  <a:lnTo>
                    <a:pt x="2457083" y="0"/>
                  </a:lnTo>
                </a:path>
              </a:pathLst>
            </a:custGeom>
            <a:solidFill>
              <a:srgbClr val="FFFFFF"/>
            </a:solidFill>
          </p:spPr>
          <p:txBody>
            <a:bodyPr/>
            <a:lstStyle/>
            <a:p>
              <a:endParaRPr lang="en-IE"/>
            </a:p>
          </p:txBody>
        </p:sp>
      </p:grpSp>
      <p:sp>
        <p:nvSpPr>
          <p:cNvPr id="9" name="Freeform 9"/>
          <p:cNvSpPr/>
          <p:nvPr/>
        </p:nvSpPr>
        <p:spPr>
          <a:xfrm>
            <a:off x="12194880" y="8017223"/>
            <a:ext cx="3087914" cy="1241077"/>
          </a:xfrm>
          <a:custGeom>
            <a:avLst/>
            <a:gdLst/>
            <a:ahLst/>
            <a:cxnLst/>
            <a:rect l="l" t="t" r="r" b="b"/>
            <a:pathLst>
              <a:path w="3087914" h="1241077">
                <a:moveTo>
                  <a:pt x="0" y="0"/>
                </a:moveTo>
                <a:lnTo>
                  <a:pt x="3087914" y="0"/>
                </a:lnTo>
                <a:lnTo>
                  <a:pt x="3087914" y="1241077"/>
                </a:lnTo>
                <a:lnTo>
                  <a:pt x="0" y="1241077"/>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IE"/>
          </a:p>
        </p:txBody>
      </p:sp>
      <p:sp>
        <p:nvSpPr>
          <p:cNvPr id="10" name="TextBox 10"/>
          <p:cNvSpPr txBox="1"/>
          <p:nvPr/>
        </p:nvSpPr>
        <p:spPr>
          <a:xfrm>
            <a:off x="3625131" y="3294069"/>
            <a:ext cx="13626183" cy="1672716"/>
          </a:xfrm>
          <a:prstGeom prst="rect">
            <a:avLst/>
          </a:prstGeom>
        </p:spPr>
        <p:txBody>
          <a:bodyPr lIns="0" tIns="0" rIns="0" bIns="0" rtlCol="0" anchor="t">
            <a:spAutoFit/>
          </a:bodyPr>
          <a:lstStyle/>
          <a:p>
            <a:pPr marL="0" lvl="0" indent="0" algn="l">
              <a:lnSpc>
                <a:spcPts val="11296"/>
              </a:lnSpc>
              <a:spcBef>
                <a:spcPct val="0"/>
              </a:spcBef>
            </a:pPr>
            <a:r>
              <a:rPr lang="en-US" sz="12552" b="1" spc="-62">
                <a:solidFill>
                  <a:srgbClr val="FFFFFF"/>
                </a:solidFill>
                <a:latin typeface="Poppins Bold"/>
                <a:ea typeface="Poppins Bold"/>
                <a:cs typeface="Poppins Bold"/>
                <a:sym typeface="Poppins Bold"/>
              </a:rPr>
              <a:t>Water on Earth</a:t>
            </a:r>
          </a:p>
        </p:txBody>
      </p:sp>
      <p:sp>
        <p:nvSpPr>
          <p:cNvPr id="11" name="TextBox 11"/>
          <p:cNvSpPr txBox="1"/>
          <p:nvPr/>
        </p:nvSpPr>
        <p:spPr>
          <a:xfrm>
            <a:off x="489102" y="933288"/>
            <a:ext cx="4589756" cy="777866"/>
          </a:xfrm>
          <a:prstGeom prst="rect">
            <a:avLst/>
          </a:prstGeom>
        </p:spPr>
        <p:txBody>
          <a:bodyPr lIns="0" tIns="0" rIns="0" bIns="0" rtlCol="0" anchor="t">
            <a:spAutoFit/>
          </a:bodyPr>
          <a:lstStyle/>
          <a:p>
            <a:pPr marL="0" lvl="0" indent="0" algn="l">
              <a:lnSpc>
                <a:spcPts val="3024"/>
              </a:lnSpc>
            </a:pPr>
            <a:r>
              <a:rPr lang="en-US" sz="2749" b="1" spc="-68">
                <a:solidFill>
                  <a:srgbClr val="003E7E"/>
                </a:solidFill>
                <a:latin typeface="Tahoma 1 Bold"/>
                <a:ea typeface="Tahoma 1 Bold"/>
                <a:cs typeface="Tahoma 1 Bold"/>
                <a:sym typeface="Tahoma 1 Bold"/>
              </a:rPr>
              <a:t>WATER LEARNING SERIES (PART 1)</a:t>
            </a:r>
          </a:p>
        </p:txBody>
      </p:sp>
      <p:sp>
        <p:nvSpPr>
          <p:cNvPr id="12" name="TextBox 12"/>
          <p:cNvSpPr txBox="1"/>
          <p:nvPr/>
        </p:nvSpPr>
        <p:spPr>
          <a:xfrm>
            <a:off x="3625131" y="5098659"/>
            <a:ext cx="13380248" cy="611433"/>
          </a:xfrm>
          <a:prstGeom prst="rect">
            <a:avLst/>
          </a:prstGeom>
        </p:spPr>
        <p:txBody>
          <a:bodyPr lIns="0" tIns="0" rIns="0" bIns="0" rtlCol="0" anchor="t">
            <a:spAutoFit/>
          </a:bodyPr>
          <a:lstStyle/>
          <a:p>
            <a:pPr algn="l">
              <a:lnSpc>
                <a:spcPts val="4745"/>
              </a:lnSpc>
            </a:pPr>
            <a:r>
              <a:rPr lang="en-US" sz="4314">
                <a:solidFill>
                  <a:srgbClr val="FFFFFF"/>
                </a:solidFill>
                <a:latin typeface="Tahoma W01"/>
                <a:ea typeface="Tahoma W01"/>
                <a:cs typeface="Tahoma W01"/>
                <a:sym typeface="Tahoma W01"/>
              </a:rPr>
              <a:t>An introduction to our planet’s most precious resource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3" name="Group 3"/>
          <p:cNvGrpSpPr/>
          <p:nvPr/>
        </p:nvGrpSpPr>
        <p:grpSpPr>
          <a:xfrm>
            <a:off x="-514350" y="-512491"/>
            <a:ext cx="8233688" cy="12535388"/>
            <a:chOff x="0" y="0"/>
            <a:chExt cx="2168543" cy="3301501"/>
          </a:xfrm>
        </p:grpSpPr>
        <p:sp>
          <p:nvSpPr>
            <p:cNvPr id="4" name="Freeform 4"/>
            <p:cNvSpPr/>
            <p:nvPr/>
          </p:nvSpPr>
          <p:spPr>
            <a:xfrm>
              <a:off x="0" y="0"/>
              <a:ext cx="2168543" cy="3301502"/>
            </a:xfrm>
            <a:custGeom>
              <a:avLst/>
              <a:gdLst/>
              <a:ahLst/>
              <a:cxnLst/>
              <a:rect l="l" t="t" r="r" b="b"/>
              <a:pathLst>
                <a:path w="2168543" h="3301502">
                  <a:moveTo>
                    <a:pt x="0" y="0"/>
                  </a:moveTo>
                  <a:lnTo>
                    <a:pt x="2168543" y="0"/>
                  </a:lnTo>
                  <a:lnTo>
                    <a:pt x="2168543" y="3301502"/>
                  </a:lnTo>
                  <a:lnTo>
                    <a:pt x="0" y="3301502"/>
                  </a:lnTo>
                  <a:close/>
                </a:path>
              </a:pathLst>
            </a:custGeom>
            <a:solidFill>
              <a:srgbClr val="003E7E"/>
            </a:solidFill>
          </p:spPr>
          <p:txBody>
            <a:bodyPr/>
            <a:lstStyle/>
            <a:p>
              <a:endParaRPr lang="en-IE"/>
            </a:p>
          </p:txBody>
        </p:sp>
        <p:sp>
          <p:nvSpPr>
            <p:cNvPr id="5" name="TextBox 5"/>
            <p:cNvSpPr txBox="1"/>
            <p:nvPr/>
          </p:nvSpPr>
          <p:spPr>
            <a:xfrm>
              <a:off x="0" y="57150"/>
              <a:ext cx="2168543" cy="3244351"/>
            </a:xfrm>
            <a:prstGeom prst="rect">
              <a:avLst/>
            </a:prstGeom>
          </p:spPr>
          <p:txBody>
            <a:bodyPr lIns="50800" tIns="50800" rIns="50800" bIns="50800" rtlCol="0" anchor="ctr"/>
            <a:lstStyle/>
            <a:p>
              <a:pPr algn="ctr">
                <a:lnSpc>
                  <a:spcPts val="1840"/>
                </a:lnSpc>
              </a:pPr>
              <a:endParaRPr/>
            </a:p>
          </p:txBody>
        </p:sp>
      </p:grpSp>
      <p:sp>
        <p:nvSpPr>
          <p:cNvPr id="6" name="TextBox 6"/>
          <p:cNvSpPr txBox="1"/>
          <p:nvPr/>
        </p:nvSpPr>
        <p:spPr>
          <a:xfrm>
            <a:off x="1028700" y="1173434"/>
            <a:ext cx="6913850" cy="1076326"/>
          </a:xfrm>
          <a:prstGeom prst="rect">
            <a:avLst/>
          </a:prstGeom>
        </p:spPr>
        <p:txBody>
          <a:bodyPr lIns="0" tIns="0" rIns="0" bIns="0" rtlCol="0" anchor="t">
            <a:spAutoFit/>
          </a:bodyPr>
          <a:lstStyle/>
          <a:p>
            <a:pPr marL="0" lvl="0" indent="0" algn="l">
              <a:lnSpc>
                <a:spcPts val="7200"/>
              </a:lnSpc>
              <a:spcBef>
                <a:spcPct val="0"/>
              </a:spcBef>
            </a:pPr>
            <a:r>
              <a:rPr lang="en-US" sz="8000" b="1" spc="-40">
                <a:solidFill>
                  <a:srgbClr val="FFFFFF"/>
                </a:solidFill>
                <a:latin typeface="Poppins Bold"/>
                <a:ea typeface="Poppins Bold"/>
                <a:cs typeface="Poppins Bold"/>
                <a:sym typeface="Poppins Bold"/>
              </a:rPr>
              <a:t>Blue Planet</a:t>
            </a:r>
          </a:p>
        </p:txBody>
      </p:sp>
      <p:grpSp>
        <p:nvGrpSpPr>
          <p:cNvPr id="7" name="Group 7"/>
          <p:cNvGrpSpPr/>
          <p:nvPr/>
        </p:nvGrpSpPr>
        <p:grpSpPr>
          <a:xfrm>
            <a:off x="1028700" y="3259410"/>
            <a:ext cx="4493838" cy="1914525"/>
            <a:chOff x="0" y="0"/>
            <a:chExt cx="5991783" cy="2552700"/>
          </a:xfrm>
        </p:grpSpPr>
        <p:sp>
          <p:nvSpPr>
            <p:cNvPr id="8" name="TextBox 8"/>
            <p:cNvSpPr txBox="1"/>
            <p:nvPr/>
          </p:nvSpPr>
          <p:spPr>
            <a:xfrm>
              <a:off x="3242928" y="104775"/>
              <a:ext cx="2441335" cy="1114425"/>
            </a:xfrm>
            <a:prstGeom prst="rect">
              <a:avLst/>
            </a:prstGeom>
          </p:spPr>
          <p:txBody>
            <a:bodyPr lIns="0" tIns="0" rIns="0" bIns="0" rtlCol="0" anchor="t">
              <a:spAutoFit/>
            </a:bodyPr>
            <a:lstStyle/>
            <a:p>
              <a:pPr marL="0" lvl="0" indent="0" algn="l">
                <a:lnSpc>
                  <a:spcPts val="5400"/>
                </a:lnSpc>
                <a:spcBef>
                  <a:spcPct val="0"/>
                </a:spcBef>
              </a:pPr>
              <a:r>
                <a:rPr lang="en-US" sz="6000" b="1" spc="-30">
                  <a:solidFill>
                    <a:srgbClr val="B5D5F0"/>
                  </a:solidFill>
                  <a:latin typeface="Poppins Bold"/>
                  <a:ea typeface="Poppins Bold"/>
                  <a:cs typeface="Poppins Bold"/>
                  <a:sym typeface="Poppins Bold"/>
                </a:rPr>
                <a:t>70%</a:t>
              </a:r>
            </a:p>
          </p:txBody>
        </p:sp>
        <p:sp>
          <p:nvSpPr>
            <p:cNvPr id="9" name="TextBox 9"/>
            <p:cNvSpPr txBox="1"/>
            <p:nvPr/>
          </p:nvSpPr>
          <p:spPr>
            <a:xfrm>
              <a:off x="0" y="1059392"/>
              <a:ext cx="5991783" cy="1493308"/>
            </a:xfrm>
            <a:prstGeom prst="rect">
              <a:avLst/>
            </a:prstGeom>
          </p:spPr>
          <p:txBody>
            <a:bodyPr lIns="0" tIns="0" rIns="0" bIns="0" rtlCol="0" anchor="t">
              <a:spAutoFit/>
            </a:bodyPr>
            <a:lstStyle/>
            <a:p>
              <a:pPr marL="0" lvl="0" indent="0" algn="l">
                <a:lnSpc>
                  <a:spcPts val="4399"/>
                </a:lnSpc>
              </a:pPr>
              <a:r>
                <a:rPr lang="en-US" sz="3999" spc="-19">
                  <a:solidFill>
                    <a:srgbClr val="FFFFFF"/>
                  </a:solidFill>
                  <a:latin typeface="Tahoma 1"/>
                  <a:ea typeface="Tahoma 1"/>
                  <a:cs typeface="Tahoma 1"/>
                  <a:sym typeface="Tahoma 1"/>
                </a:rPr>
                <a:t>of Earth’s surface is covered by water.</a:t>
              </a:r>
            </a:p>
          </p:txBody>
        </p:sp>
        <p:sp>
          <p:nvSpPr>
            <p:cNvPr id="10" name="TextBox 10"/>
            <p:cNvSpPr txBox="1"/>
            <p:nvPr/>
          </p:nvSpPr>
          <p:spPr>
            <a:xfrm>
              <a:off x="0" y="255058"/>
              <a:ext cx="3490256" cy="756708"/>
            </a:xfrm>
            <a:prstGeom prst="rect">
              <a:avLst/>
            </a:prstGeom>
          </p:spPr>
          <p:txBody>
            <a:bodyPr lIns="0" tIns="0" rIns="0" bIns="0" rtlCol="0" anchor="t">
              <a:spAutoFit/>
            </a:bodyPr>
            <a:lstStyle/>
            <a:p>
              <a:pPr marL="0" lvl="0" indent="0" algn="l">
                <a:lnSpc>
                  <a:spcPts val="4399"/>
                </a:lnSpc>
              </a:pPr>
              <a:r>
                <a:rPr lang="en-US" sz="3999" spc="-19">
                  <a:solidFill>
                    <a:srgbClr val="FFFFFF"/>
                  </a:solidFill>
                  <a:latin typeface="Tahoma 1"/>
                  <a:ea typeface="Tahoma 1"/>
                  <a:cs typeface="Tahoma 1"/>
                  <a:sym typeface="Tahoma 1"/>
                </a:rPr>
                <a:t>More than</a:t>
              </a:r>
            </a:p>
          </p:txBody>
        </p:sp>
      </p:grpSp>
      <p:grpSp>
        <p:nvGrpSpPr>
          <p:cNvPr id="11" name="Group 11"/>
          <p:cNvGrpSpPr/>
          <p:nvPr/>
        </p:nvGrpSpPr>
        <p:grpSpPr>
          <a:xfrm>
            <a:off x="1028700" y="6183585"/>
            <a:ext cx="4010213" cy="2755900"/>
            <a:chOff x="0" y="0"/>
            <a:chExt cx="5346950" cy="3674533"/>
          </a:xfrm>
        </p:grpSpPr>
        <p:sp>
          <p:nvSpPr>
            <p:cNvPr id="12" name="TextBox 12"/>
            <p:cNvSpPr txBox="1"/>
            <p:nvPr/>
          </p:nvSpPr>
          <p:spPr>
            <a:xfrm>
              <a:off x="0" y="1645708"/>
              <a:ext cx="5234996" cy="2028825"/>
            </a:xfrm>
            <a:prstGeom prst="rect">
              <a:avLst/>
            </a:prstGeom>
          </p:spPr>
          <p:txBody>
            <a:bodyPr lIns="0" tIns="0" rIns="0" bIns="0" rtlCol="0" anchor="t">
              <a:spAutoFit/>
            </a:bodyPr>
            <a:lstStyle/>
            <a:p>
              <a:pPr marL="0" lvl="0" indent="0" algn="l">
                <a:lnSpc>
                  <a:spcPts val="5400"/>
                </a:lnSpc>
                <a:spcBef>
                  <a:spcPct val="0"/>
                </a:spcBef>
              </a:pPr>
              <a:r>
                <a:rPr lang="en-US" sz="6000" b="1" spc="-30">
                  <a:solidFill>
                    <a:srgbClr val="B5D5F0"/>
                  </a:solidFill>
                  <a:latin typeface="Poppins Bold"/>
                  <a:ea typeface="Poppins Bold"/>
                  <a:cs typeface="Poppins Bold"/>
                  <a:sym typeface="Poppins Bold"/>
                </a:rPr>
                <a:t>“The Blue Planet”</a:t>
              </a:r>
            </a:p>
          </p:txBody>
        </p:sp>
        <p:sp>
          <p:nvSpPr>
            <p:cNvPr id="13" name="TextBox 13"/>
            <p:cNvSpPr txBox="1"/>
            <p:nvPr/>
          </p:nvSpPr>
          <p:spPr>
            <a:xfrm>
              <a:off x="0" y="47625"/>
              <a:ext cx="5346950" cy="1493308"/>
            </a:xfrm>
            <a:prstGeom prst="rect">
              <a:avLst/>
            </a:prstGeom>
          </p:spPr>
          <p:txBody>
            <a:bodyPr lIns="0" tIns="0" rIns="0" bIns="0" rtlCol="0" anchor="t">
              <a:spAutoFit/>
            </a:bodyPr>
            <a:lstStyle/>
            <a:p>
              <a:pPr marL="0" lvl="0" indent="0" algn="l">
                <a:lnSpc>
                  <a:spcPts val="4399"/>
                </a:lnSpc>
              </a:pPr>
              <a:r>
                <a:rPr lang="en-US" sz="3999" spc="-19" dirty="0">
                  <a:solidFill>
                    <a:srgbClr val="FFFFFF"/>
                  </a:solidFill>
                  <a:latin typeface="Tahoma 1"/>
                  <a:ea typeface="Tahoma 1"/>
                  <a:cs typeface="Tahoma 1"/>
                  <a:sym typeface="Tahoma 1"/>
                </a:rPr>
                <a:t>That is why Earth is nicknamed,</a:t>
              </a:r>
            </a:p>
          </p:txBody>
        </p:sp>
      </p:grpSp>
      <p:sp>
        <p:nvSpPr>
          <p:cNvPr id="15" name="Freeform 5">
            <a:extLst>
              <a:ext uri="{FF2B5EF4-FFF2-40B4-BE49-F238E27FC236}">
                <a16:creationId xmlns:a16="http://schemas.microsoft.com/office/drawing/2014/main" id="{1BB080EC-57DE-1CEE-766C-6D2EA34A82FE}"/>
              </a:ext>
            </a:extLst>
          </p:cNvPr>
          <p:cNvSpPr/>
          <p:nvPr/>
        </p:nvSpPr>
        <p:spPr>
          <a:xfrm>
            <a:off x="9194292" y="1028700"/>
            <a:ext cx="8065008" cy="8229600"/>
          </a:xfrm>
          <a:custGeom>
            <a:avLst/>
            <a:gdLst/>
            <a:ahLst/>
            <a:cxnLst/>
            <a:rect l="l" t="t" r="r" b="b"/>
            <a:pathLst>
              <a:path w="8065008" h="8229600">
                <a:moveTo>
                  <a:pt x="0" y="0"/>
                </a:moveTo>
                <a:lnTo>
                  <a:pt x="8065008" y="0"/>
                </a:lnTo>
                <a:lnTo>
                  <a:pt x="8065008" y="8229600"/>
                </a:lnTo>
                <a:lnTo>
                  <a:pt x="0" y="8229600"/>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IE"/>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3E7E"/>
        </a:solidFill>
        <a:effectLst/>
      </p:bgPr>
    </p:bg>
    <p:spTree>
      <p:nvGrpSpPr>
        <p:cNvPr id="1" name=""/>
        <p:cNvGrpSpPr/>
        <p:nvPr/>
      </p:nvGrpSpPr>
      <p:grpSpPr>
        <a:xfrm>
          <a:off x="0" y="0"/>
          <a:ext cx="0" cy="0"/>
          <a:chOff x="0" y="0"/>
          <a:chExt cx="0" cy="0"/>
        </a:xfrm>
      </p:grpSpPr>
      <p:grpSp>
        <p:nvGrpSpPr>
          <p:cNvPr id="2" name="Group 2"/>
          <p:cNvGrpSpPr/>
          <p:nvPr/>
        </p:nvGrpSpPr>
        <p:grpSpPr>
          <a:xfrm>
            <a:off x="5527377" y="1411599"/>
            <a:ext cx="7837420" cy="7837420"/>
            <a:chOff x="0" y="0"/>
            <a:chExt cx="10449894" cy="10449894"/>
          </a:xfrm>
        </p:grpSpPr>
        <p:grpSp>
          <p:nvGrpSpPr>
            <p:cNvPr id="3" name="Group 3"/>
            <p:cNvGrpSpPr/>
            <p:nvPr/>
          </p:nvGrpSpPr>
          <p:grpSpPr>
            <a:xfrm>
              <a:off x="0" y="0"/>
              <a:ext cx="10449894" cy="10449894"/>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IE"/>
              </a:p>
            </p:txBody>
          </p:sp>
          <p:sp>
            <p:nvSpPr>
              <p:cNvPr id="5" name="TextBox 5"/>
              <p:cNvSpPr txBox="1"/>
              <p:nvPr/>
            </p:nvSpPr>
            <p:spPr>
              <a:xfrm>
                <a:off x="76200" y="133350"/>
                <a:ext cx="660400" cy="603250"/>
              </a:xfrm>
              <a:prstGeom prst="rect">
                <a:avLst/>
              </a:prstGeom>
            </p:spPr>
            <p:txBody>
              <a:bodyPr lIns="50800" tIns="50800" rIns="50800" bIns="50800" rtlCol="0" anchor="ctr"/>
              <a:lstStyle/>
              <a:p>
                <a:pPr algn="ctr">
                  <a:lnSpc>
                    <a:spcPts val="2056"/>
                  </a:lnSpc>
                </a:pPr>
                <a:endParaRPr/>
              </a:p>
            </p:txBody>
          </p:sp>
        </p:grpSp>
        <p:sp>
          <p:nvSpPr>
            <p:cNvPr id="6" name="Freeform 6"/>
            <p:cNvSpPr/>
            <p:nvPr/>
          </p:nvSpPr>
          <p:spPr>
            <a:xfrm>
              <a:off x="523565" y="86825"/>
              <a:ext cx="9402764" cy="10276245"/>
            </a:xfrm>
            <a:custGeom>
              <a:avLst/>
              <a:gdLst/>
              <a:ahLst/>
              <a:cxnLst/>
              <a:rect l="l" t="t" r="r" b="b"/>
              <a:pathLst>
                <a:path w="9402764" h="10276245">
                  <a:moveTo>
                    <a:pt x="0" y="0"/>
                  </a:moveTo>
                  <a:lnTo>
                    <a:pt x="9402764" y="0"/>
                  </a:lnTo>
                  <a:lnTo>
                    <a:pt x="9402764" y="10276244"/>
                  </a:lnTo>
                  <a:lnTo>
                    <a:pt x="0" y="10276244"/>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IE"/>
            </a:p>
          </p:txBody>
        </p:sp>
      </p:grpSp>
      <p:grpSp>
        <p:nvGrpSpPr>
          <p:cNvPr id="7" name="Group 7"/>
          <p:cNvGrpSpPr/>
          <p:nvPr/>
        </p:nvGrpSpPr>
        <p:grpSpPr>
          <a:xfrm>
            <a:off x="12583701" y="280571"/>
            <a:ext cx="2713951" cy="2713951"/>
            <a:chOff x="0" y="0"/>
            <a:chExt cx="3618602" cy="3618602"/>
          </a:xfrm>
        </p:grpSpPr>
        <p:grpSp>
          <p:nvGrpSpPr>
            <p:cNvPr id="8" name="Group 8"/>
            <p:cNvGrpSpPr/>
            <p:nvPr/>
          </p:nvGrpSpPr>
          <p:grpSpPr>
            <a:xfrm>
              <a:off x="0" y="0"/>
              <a:ext cx="3618602" cy="3618602"/>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a:noFill/>
                <a:prstDash val="solid"/>
                <a:miter/>
              </a:ln>
            </p:spPr>
            <p:txBody>
              <a:bodyPr/>
              <a:lstStyle/>
              <a:p>
                <a:endParaRPr lang="en-IE"/>
              </a:p>
            </p:txBody>
          </p:sp>
          <p:sp>
            <p:nvSpPr>
              <p:cNvPr id="10" name="TextBox 10"/>
              <p:cNvSpPr txBox="1"/>
              <p:nvPr/>
            </p:nvSpPr>
            <p:spPr>
              <a:xfrm>
                <a:off x="76200" y="133350"/>
                <a:ext cx="660400" cy="603250"/>
              </a:xfrm>
              <a:prstGeom prst="rect">
                <a:avLst/>
              </a:prstGeom>
            </p:spPr>
            <p:txBody>
              <a:bodyPr lIns="45448" tIns="45448" rIns="45448" bIns="45448" rtlCol="0" anchor="ctr"/>
              <a:lstStyle/>
              <a:p>
                <a:pPr algn="ctr">
                  <a:lnSpc>
                    <a:spcPts val="1840"/>
                  </a:lnSpc>
                </a:pPr>
                <a:endParaRPr/>
              </a:p>
            </p:txBody>
          </p:sp>
        </p:grpSp>
        <p:sp>
          <p:nvSpPr>
            <p:cNvPr id="11" name="Freeform 11"/>
            <p:cNvSpPr/>
            <p:nvPr/>
          </p:nvSpPr>
          <p:spPr>
            <a:xfrm>
              <a:off x="335336" y="762786"/>
              <a:ext cx="2947929" cy="2093030"/>
            </a:xfrm>
            <a:custGeom>
              <a:avLst/>
              <a:gdLst/>
              <a:ahLst/>
              <a:cxnLst/>
              <a:rect l="l" t="t" r="r" b="b"/>
              <a:pathLst>
                <a:path w="2947929" h="2093030">
                  <a:moveTo>
                    <a:pt x="0" y="0"/>
                  </a:moveTo>
                  <a:lnTo>
                    <a:pt x="2947930" y="0"/>
                  </a:lnTo>
                  <a:lnTo>
                    <a:pt x="2947930" y="2093030"/>
                  </a:lnTo>
                  <a:lnTo>
                    <a:pt x="0" y="2093030"/>
                  </a:lnTo>
                  <a:lnTo>
                    <a:pt x="0" y="0"/>
                  </a:lnTo>
                  <a:close/>
                </a:path>
              </a:pathLst>
            </a:custGeom>
            <a:blipFill>
              <a:blip r:embed="rId4" cstate="email">
                <a:extLst>
                  <a:ext uri="{28A0092B-C50C-407E-A947-70E740481C1C}">
                    <a14:useLocalDpi xmlns:a14="http://schemas.microsoft.com/office/drawing/2010/main"/>
                  </a:ext>
                </a:extLst>
              </a:blip>
              <a:stretch>
                <a:fillRect/>
              </a:stretch>
            </a:blipFill>
            <a:ln cap="sq">
              <a:noFill/>
              <a:prstDash val="solid"/>
              <a:miter/>
            </a:ln>
          </p:spPr>
          <p:txBody>
            <a:bodyPr/>
            <a:lstStyle/>
            <a:p>
              <a:endParaRPr lang="en-IE"/>
            </a:p>
          </p:txBody>
        </p:sp>
      </p:grpSp>
      <p:grpSp>
        <p:nvGrpSpPr>
          <p:cNvPr id="12" name="Group 12"/>
          <p:cNvGrpSpPr/>
          <p:nvPr/>
        </p:nvGrpSpPr>
        <p:grpSpPr>
          <a:xfrm>
            <a:off x="14545349" y="5206030"/>
            <a:ext cx="2713951" cy="2713951"/>
            <a:chOff x="0" y="0"/>
            <a:chExt cx="3618602" cy="3618602"/>
          </a:xfrm>
        </p:grpSpPr>
        <p:grpSp>
          <p:nvGrpSpPr>
            <p:cNvPr id="13" name="Group 13"/>
            <p:cNvGrpSpPr/>
            <p:nvPr/>
          </p:nvGrpSpPr>
          <p:grpSpPr>
            <a:xfrm>
              <a:off x="0" y="0"/>
              <a:ext cx="3618602" cy="3618602"/>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a:noFill/>
                <a:prstDash val="solid"/>
                <a:miter/>
              </a:ln>
            </p:spPr>
            <p:txBody>
              <a:bodyPr/>
              <a:lstStyle/>
              <a:p>
                <a:endParaRPr lang="en-IE"/>
              </a:p>
            </p:txBody>
          </p:sp>
          <p:sp>
            <p:nvSpPr>
              <p:cNvPr id="15" name="TextBox 15"/>
              <p:cNvSpPr txBox="1"/>
              <p:nvPr/>
            </p:nvSpPr>
            <p:spPr>
              <a:xfrm>
                <a:off x="76200" y="133350"/>
                <a:ext cx="660400" cy="603250"/>
              </a:xfrm>
              <a:prstGeom prst="rect">
                <a:avLst/>
              </a:prstGeom>
            </p:spPr>
            <p:txBody>
              <a:bodyPr lIns="45448" tIns="45448" rIns="45448" bIns="45448" rtlCol="0" anchor="ctr"/>
              <a:lstStyle/>
              <a:p>
                <a:pPr algn="ctr">
                  <a:lnSpc>
                    <a:spcPts val="1840"/>
                  </a:lnSpc>
                </a:pPr>
                <a:endParaRPr/>
              </a:p>
            </p:txBody>
          </p:sp>
        </p:grpSp>
        <p:sp>
          <p:nvSpPr>
            <p:cNvPr id="16" name="Freeform 16"/>
            <p:cNvSpPr/>
            <p:nvPr/>
          </p:nvSpPr>
          <p:spPr>
            <a:xfrm>
              <a:off x="788251" y="391176"/>
              <a:ext cx="2042100" cy="2836250"/>
            </a:xfrm>
            <a:custGeom>
              <a:avLst/>
              <a:gdLst/>
              <a:ahLst/>
              <a:cxnLst/>
              <a:rect l="l" t="t" r="r" b="b"/>
              <a:pathLst>
                <a:path w="2042100" h="2836250">
                  <a:moveTo>
                    <a:pt x="0" y="0"/>
                  </a:moveTo>
                  <a:lnTo>
                    <a:pt x="2042100" y="0"/>
                  </a:lnTo>
                  <a:lnTo>
                    <a:pt x="2042100" y="2836250"/>
                  </a:lnTo>
                  <a:lnTo>
                    <a:pt x="0" y="2836250"/>
                  </a:lnTo>
                  <a:lnTo>
                    <a:pt x="0" y="0"/>
                  </a:lnTo>
                  <a:close/>
                </a:path>
              </a:pathLst>
            </a:custGeom>
            <a:blipFill>
              <a:blip r:embed="rId5" cstate="email">
                <a:extLst>
                  <a:ext uri="{28A0092B-C50C-407E-A947-70E740481C1C}">
                    <a14:useLocalDpi xmlns:a14="http://schemas.microsoft.com/office/drawing/2010/main"/>
                  </a:ext>
                </a:extLst>
              </a:blip>
              <a:stretch>
                <a:fillRect/>
              </a:stretch>
            </a:blipFill>
            <a:ln cap="sq">
              <a:noFill/>
              <a:prstDash val="solid"/>
              <a:miter/>
            </a:ln>
          </p:spPr>
          <p:txBody>
            <a:bodyPr/>
            <a:lstStyle/>
            <a:p>
              <a:endParaRPr lang="en-IE"/>
            </a:p>
          </p:txBody>
        </p:sp>
      </p:grpSp>
      <p:grpSp>
        <p:nvGrpSpPr>
          <p:cNvPr id="17" name="Group 17"/>
          <p:cNvGrpSpPr/>
          <p:nvPr/>
        </p:nvGrpSpPr>
        <p:grpSpPr>
          <a:xfrm>
            <a:off x="12583701" y="7292477"/>
            <a:ext cx="2713951" cy="2713951"/>
            <a:chOff x="0" y="0"/>
            <a:chExt cx="3618602" cy="3618602"/>
          </a:xfrm>
        </p:grpSpPr>
        <p:grpSp>
          <p:nvGrpSpPr>
            <p:cNvPr id="18" name="Group 18"/>
            <p:cNvGrpSpPr/>
            <p:nvPr/>
          </p:nvGrpSpPr>
          <p:grpSpPr>
            <a:xfrm>
              <a:off x="0" y="0"/>
              <a:ext cx="3618602" cy="3618602"/>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a:noFill/>
                <a:prstDash val="solid"/>
                <a:miter/>
              </a:ln>
            </p:spPr>
            <p:txBody>
              <a:bodyPr/>
              <a:lstStyle/>
              <a:p>
                <a:endParaRPr lang="en-IE"/>
              </a:p>
            </p:txBody>
          </p:sp>
          <p:sp>
            <p:nvSpPr>
              <p:cNvPr id="20" name="TextBox 20"/>
              <p:cNvSpPr txBox="1"/>
              <p:nvPr/>
            </p:nvSpPr>
            <p:spPr>
              <a:xfrm>
                <a:off x="76200" y="133350"/>
                <a:ext cx="660400" cy="603250"/>
              </a:xfrm>
              <a:prstGeom prst="rect">
                <a:avLst/>
              </a:prstGeom>
            </p:spPr>
            <p:txBody>
              <a:bodyPr lIns="45448" tIns="45448" rIns="45448" bIns="45448" rtlCol="0" anchor="ctr"/>
              <a:lstStyle/>
              <a:p>
                <a:pPr algn="ctr">
                  <a:lnSpc>
                    <a:spcPts val="1840"/>
                  </a:lnSpc>
                </a:pPr>
                <a:endParaRPr/>
              </a:p>
            </p:txBody>
          </p:sp>
        </p:grpSp>
        <p:sp>
          <p:nvSpPr>
            <p:cNvPr id="21" name="Freeform 21"/>
            <p:cNvSpPr/>
            <p:nvPr/>
          </p:nvSpPr>
          <p:spPr>
            <a:xfrm>
              <a:off x="449379" y="707764"/>
              <a:ext cx="2719843" cy="2203073"/>
            </a:xfrm>
            <a:custGeom>
              <a:avLst/>
              <a:gdLst/>
              <a:ahLst/>
              <a:cxnLst/>
              <a:rect l="l" t="t" r="r" b="b"/>
              <a:pathLst>
                <a:path w="2719843" h="2203073">
                  <a:moveTo>
                    <a:pt x="0" y="0"/>
                  </a:moveTo>
                  <a:lnTo>
                    <a:pt x="2719844" y="0"/>
                  </a:lnTo>
                  <a:lnTo>
                    <a:pt x="2719844" y="2203073"/>
                  </a:lnTo>
                  <a:lnTo>
                    <a:pt x="0" y="2203073"/>
                  </a:lnTo>
                  <a:lnTo>
                    <a:pt x="0" y="0"/>
                  </a:lnTo>
                  <a:close/>
                </a:path>
              </a:pathLst>
            </a:custGeom>
            <a:blipFill>
              <a:blip r:embed="rId6" cstate="email">
                <a:extLst>
                  <a:ext uri="{28A0092B-C50C-407E-A947-70E740481C1C}">
                    <a14:useLocalDpi xmlns:a14="http://schemas.microsoft.com/office/drawing/2010/main"/>
                  </a:ext>
                </a:extLst>
              </a:blip>
              <a:stretch>
                <a:fillRect/>
              </a:stretch>
            </a:blipFill>
            <a:ln cap="sq">
              <a:noFill/>
              <a:prstDash val="solid"/>
              <a:miter/>
            </a:ln>
          </p:spPr>
          <p:txBody>
            <a:bodyPr/>
            <a:lstStyle/>
            <a:p>
              <a:endParaRPr lang="en-IE"/>
            </a:p>
          </p:txBody>
        </p:sp>
      </p:grpSp>
      <p:grpSp>
        <p:nvGrpSpPr>
          <p:cNvPr id="22" name="Group 22"/>
          <p:cNvGrpSpPr/>
          <p:nvPr/>
        </p:nvGrpSpPr>
        <p:grpSpPr>
          <a:xfrm>
            <a:off x="14535824" y="2387303"/>
            <a:ext cx="2713951" cy="2713951"/>
            <a:chOff x="0" y="0"/>
            <a:chExt cx="3618602" cy="3618602"/>
          </a:xfrm>
        </p:grpSpPr>
        <p:grpSp>
          <p:nvGrpSpPr>
            <p:cNvPr id="23" name="Group 23"/>
            <p:cNvGrpSpPr/>
            <p:nvPr/>
          </p:nvGrpSpPr>
          <p:grpSpPr>
            <a:xfrm>
              <a:off x="0" y="0"/>
              <a:ext cx="3618602" cy="3618602"/>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a:noFill/>
                <a:prstDash val="solid"/>
                <a:miter/>
              </a:ln>
            </p:spPr>
            <p:txBody>
              <a:bodyPr/>
              <a:lstStyle/>
              <a:p>
                <a:endParaRPr lang="en-IE"/>
              </a:p>
            </p:txBody>
          </p:sp>
          <p:sp>
            <p:nvSpPr>
              <p:cNvPr id="25" name="TextBox 25"/>
              <p:cNvSpPr txBox="1"/>
              <p:nvPr/>
            </p:nvSpPr>
            <p:spPr>
              <a:xfrm>
                <a:off x="76200" y="133350"/>
                <a:ext cx="660400" cy="603250"/>
              </a:xfrm>
              <a:prstGeom prst="rect">
                <a:avLst/>
              </a:prstGeom>
            </p:spPr>
            <p:txBody>
              <a:bodyPr lIns="45448" tIns="45448" rIns="45448" bIns="45448" rtlCol="0" anchor="ctr"/>
              <a:lstStyle/>
              <a:p>
                <a:pPr algn="ctr">
                  <a:lnSpc>
                    <a:spcPts val="1840"/>
                  </a:lnSpc>
                </a:pPr>
                <a:endParaRPr/>
              </a:p>
            </p:txBody>
          </p:sp>
        </p:grpSp>
        <p:sp>
          <p:nvSpPr>
            <p:cNvPr id="26" name="Freeform 26"/>
            <p:cNvSpPr/>
            <p:nvPr/>
          </p:nvSpPr>
          <p:spPr>
            <a:xfrm flipH="1">
              <a:off x="858348" y="346296"/>
              <a:ext cx="1901906" cy="2926009"/>
            </a:xfrm>
            <a:custGeom>
              <a:avLst/>
              <a:gdLst/>
              <a:ahLst/>
              <a:cxnLst/>
              <a:rect l="l" t="t" r="r" b="b"/>
              <a:pathLst>
                <a:path w="1901906" h="2926009">
                  <a:moveTo>
                    <a:pt x="1901906" y="0"/>
                  </a:moveTo>
                  <a:lnTo>
                    <a:pt x="0" y="0"/>
                  </a:lnTo>
                  <a:lnTo>
                    <a:pt x="0" y="2926010"/>
                  </a:lnTo>
                  <a:lnTo>
                    <a:pt x="1901906" y="2926010"/>
                  </a:lnTo>
                  <a:lnTo>
                    <a:pt x="1901906" y="0"/>
                  </a:lnTo>
                  <a:close/>
                </a:path>
              </a:pathLst>
            </a:custGeom>
            <a:blipFill>
              <a:blip r:embed="rId7" cstate="email">
                <a:extLst>
                  <a:ext uri="{28A0092B-C50C-407E-A947-70E740481C1C}">
                    <a14:useLocalDpi xmlns:a14="http://schemas.microsoft.com/office/drawing/2010/main"/>
                  </a:ext>
                </a:extLst>
              </a:blip>
              <a:stretch>
                <a:fillRect/>
              </a:stretch>
            </a:blipFill>
            <a:ln cap="sq">
              <a:noFill/>
              <a:prstDash val="solid"/>
              <a:miter/>
            </a:ln>
          </p:spPr>
          <p:txBody>
            <a:bodyPr/>
            <a:lstStyle/>
            <a:p>
              <a:endParaRPr lang="en-IE"/>
            </a:p>
          </p:txBody>
        </p:sp>
      </p:grpSp>
      <p:sp>
        <p:nvSpPr>
          <p:cNvPr id="27" name="Freeform 27"/>
          <p:cNvSpPr/>
          <p:nvPr/>
        </p:nvSpPr>
        <p:spPr>
          <a:xfrm>
            <a:off x="8370209" y="3454910"/>
            <a:ext cx="1345035" cy="2390627"/>
          </a:xfrm>
          <a:custGeom>
            <a:avLst/>
            <a:gdLst/>
            <a:ahLst/>
            <a:cxnLst/>
            <a:rect l="l" t="t" r="r" b="b"/>
            <a:pathLst>
              <a:path w="1345035" h="2390627">
                <a:moveTo>
                  <a:pt x="0" y="0"/>
                </a:moveTo>
                <a:lnTo>
                  <a:pt x="1345035" y="0"/>
                </a:lnTo>
                <a:lnTo>
                  <a:pt x="1345035" y="2390627"/>
                </a:lnTo>
                <a:lnTo>
                  <a:pt x="0" y="2390627"/>
                </a:lnTo>
                <a:lnTo>
                  <a:pt x="0" y="0"/>
                </a:lnTo>
                <a:close/>
              </a:path>
            </a:pathLst>
          </a:custGeom>
          <a:blipFill>
            <a:blip>
              <a:extLst>
                <a:ext uri="{96DAC541-7B7A-43D3-8B79-37D633B846F1}">
                  <asvg:svgBlip xmlns:asvg="http://schemas.microsoft.com/office/drawing/2016/SVG/main" r:embed="rId8"/>
                </a:ext>
              </a:extLst>
            </a:blip>
            <a:stretch>
              <a:fillRect r="-151908" b="-38896"/>
            </a:stretch>
          </a:blipFill>
        </p:spPr>
        <p:txBody>
          <a:bodyPr/>
          <a:lstStyle/>
          <a:p>
            <a:endParaRPr lang="en-IE"/>
          </a:p>
        </p:txBody>
      </p:sp>
      <p:sp>
        <p:nvSpPr>
          <p:cNvPr id="28" name="AutoShape 28"/>
          <p:cNvSpPr/>
          <p:nvPr/>
        </p:nvSpPr>
        <p:spPr>
          <a:xfrm flipV="1">
            <a:off x="12121846" y="2110609"/>
            <a:ext cx="810370" cy="695739"/>
          </a:xfrm>
          <a:prstGeom prst="line">
            <a:avLst/>
          </a:prstGeom>
          <a:ln w="276225" cap="flat">
            <a:solidFill>
              <a:srgbClr val="FFFFFF"/>
            </a:solidFill>
            <a:prstDash val="solid"/>
            <a:headEnd type="none" w="sm" len="sm"/>
            <a:tailEnd type="none" w="sm" len="sm"/>
          </a:ln>
        </p:spPr>
        <p:txBody>
          <a:bodyPr/>
          <a:lstStyle/>
          <a:p>
            <a:endParaRPr lang="en-IE"/>
          </a:p>
        </p:txBody>
      </p:sp>
      <p:sp>
        <p:nvSpPr>
          <p:cNvPr id="29" name="AutoShape 29"/>
          <p:cNvSpPr/>
          <p:nvPr/>
        </p:nvSpPr>
        <p:spPr>
          <a:xfrm flipV="1">
            <a:off x="12932217" y="4001551"/>
            <a:ext cx="1885216" cy="0"/>
          </a:xfrm>
          <a:prstGeom prst="line">
            <a:avLst/>
          </a:prstGeom>
          <a:ln w="276225" cap="flat">
            <a:solidFill>
              <a:srgbClr val="FFFFFF"/>
            </a:solidFill>
            <a:prstDash val="solid"/>
            <a:headEnd type="none" w="sm" len="sm"/>
            <a:tailEnd type="none" w="sm" len="sm"/>
          </a:ln>
        </p:spPr>
        <p:txBody>
          <a:bodyPr/>
          <a:lstStyle/>
          <a:p>
            <a:endParaRPr lang="en-IE"/>
          </a:p>
        </p:txBody>
      </p:sp>
      <p:sp>
        <p:nvSpPr>
          <p:cNvPr id="30" name="AutoShape 30"/>
          <p:cNvSpPr/>
          <p:nvPr/>
        </p:nvSpPr>
        <p:spPr>
          <a:xfrm>
            <a:off x="12932217" y="5845537"/>
            <a:ext cx="1885216" cy="528651"/>
          </a:xfrm>
          <a:prstGeom prst="line">
            <a:avLst/>
          </a:prstGeom>
          <a:ln w="276225" cap="flat">
            <a:solidFill>
              <a:srgbClr val="FFFFFF"/>
            </a:solidFill>
            <a:prstDash val="solid"/>
            <a:headEnd type="none" w="sm" len="sm"/>
            <a:tailEnd type="none" w="sm" len="sm"/>
          </a:ln>
        </p:spPr>
        <p:txBody>
          <a:bodyPr/>
          <a:lstStyle/>
          <a:p>
            <a:endParaRPr lang="en-IE"/>
          </a:p>
        </p:txBody>
      </p:sp>
      <p:sp>
        <p:nvSpPr>
          <p:cNvPr id="31" name="AutoShape 31"/>
          <p:cNvSpPr/>
          <p:nvPr/>
        </p:nvSpPr>
        <p:spPr>
          <a:xfrm>
            <a:off x="12583701" y="7361156"/>
            <a:ext cx="781096" cy="558826"/>
          </a:xfrm>
          <a:prstGeom prst="line">
            <a:avLst/>
          </a:prstGeom>
          <a:ln w="276225" cap="flat">
            <a:solidFill>
              <a:srgbClr val="FFFFFF"/>
            </a:solidFill>
            <a:prstDash val="solid"/>
            <a:headEnd type="none" w="sm" len="sm"/>
            <a:tailEnd type="none" w="sm" len="sm"/>
          </a:ln>
        </p:spPr>
        <p:txBody>
          <a:bodyPr/>
          <a:lstStyle/>
          <a:p>
            <a:endParaRPr lang="en-IE"/>
          </a:p>
        </p:txBody>
      </p:sp>
      <p:grpSp>
        <p:nvGrpSpPr>
          <p:cNvPr id="32" name="Group 32"/>
          <p:cNvGrpSpPr/>
          <p:nvPr/>
        </p:nvGrpSpPr>
        <p:grpSpPr>
          <a:xfrm>
            <a:off x="655849" y="0"/>
            <a:ext cx="4295569" cy="10287000"/>
            <a:chOff x="0" y="0"/>
            <a:chExt cx="1131343" cy="2709333"/>
          </a:xfrm>
        </p:grpSpPr>
        <p:sp>
          <p:nvSpPr>
            <p:cNvPr id="33" name="Freeform 33"/>
            <p:cNvSpPr/>
            <p:nvPr/>
          </p:nvSpPr>
          <p:spPr>
            <a:xfrm>
              <a:off x="0" y="0"/>
              <a:ext cx="1131343" cy="2709333"/>
            </a:xfrm>
            <a:custGeom>
              <a:avLst/>
              <a:gdLst/>
              <a:ahLst/>
              <a:cxnLst/>
              <a:rect l="l" t="t" r="r" b="b"/>
              <a:pathLst>
                <a:path w="1131343" h="2709333">
                  <a:moveTo>
                    <a:pt x="0" y="0"/>
                  </a:moveTo>
                  <a:lnTo>
                    <a:pt x="1131343" y="0"/>
                  </a:lnTo>
                  <a:lnTo>
                    <a:pt x="1131343" y="2709333"/>
                  </a:lnTo>
                  <a:lnTo>
                    <a:pt x="0" y="2709333"/>
                  </a:lnTo>
                  <a:close/>
                </a:path>
              </a:pathLst>
            </a:custGeom>
            <a:solidFill>
              <a:srgbClr val="CCECFF"/>
            </a:solidFill>
          </p:spPr>
          <p:txBody>
            <a:bodyPr/>
            <a:lstStyle/>
            <a:p>
              <a:endParaRPr lang="en-IE"/>
            </a:p>
          </p:txBody>
        </p:sp>
        <p:sp>
          <p:nvSpPr>
            <p:cNvPr id="34" name="TextBox 34"/>
            <p:cNvSpPr txBox="1"/>
            <p:nvPr/>
          </p:nvSpPr>
          <p:spPr>
            <a:xfrm>
              <a:off x="0" y="57150"/>
              <a:ext cx="1131343" cy="2652183"/>
            </a:xfrm>
            <a:prstGeom prst="rect">
              <a:avLst/>
            </a:prstGeom>
          </p:spPr>
          <p:txBody>
            <a:bodyPr lIns="50800" tIns="50800" rIns="50800" bIns="50800" rtlCol="0" anchor="ctr"/>
            <a:lstStyle/>
            <a:p>
              <a:pPr algn="ctr">
                <a:lnSpc>
                  <a:spcPts val="1840"/>
                </a:lnSpc>
              </a:pPr>
              <a:endParaRPr/>
            </a:p>
          </p:txBody>
        </p:sp>
      </p:grpSp>
      <p:sp>
        <p:nvSpPr>
          <p:cNvPr id="35" name="TextBox 35"/>
          <p:cNvSpPr txBox="1"/>
          <p:nvPr/>
        </p:nvSpPr>
        <p:spPr>
          <a:xfrm>
            <a:off x="1028700" y="1171575"/>
            <a:ext cx="3922718" cy="1990726"/>
          </a:xfrm>
          <a:prstGeom prst="rect">
            <a:avLst/>
          </a:prstGeom>
        </p:spPr>
        <p:txBody>
          <a:bodyPr lIns="0" tIns="0" rIns="0" bIns="0" rtlCol="0" anchor="t">
            <a:spAutoFit/>
          </a:bodyPr>
          <a:lstStyle/>
          <a:p>
            <a:pPr marL="0" lvl="0" indent="0" algn="l">
              <a:lnSpc>
                <a:spcPts val="7200"/>
              </a:lnSpc>
              <a:spcBef>
                <a:spcPct val="0"/>
              </a:spcBef>
            </a:pPr>
            <a:r>
              <a:rPr lang="en-US" sz="8000" b="1" spc="-40">
                <a:solidFill>
                  <a:srgbClr val="003E7E"/>
                </a:solidFill>
                <a:latin typeface="Poppins Bold"/>
                <a:ea typeface="Poppins Bold"/>
                <a:cs typeface="Poppins Bold"/>
                <a:sym typeface="Poppins Bold"/>
              </a:rPr>
              <a:t>Water Cycle</a:t>
            </a:r>
          </a:p>
        </p:txBody>
      </p:sp>
      <p:sp>
        <p:nvSpPr>
          <p:cNvPr id="36" name="TextBox 36"/>
          <p:cNvSpPr txBox="1"/>
          <p:nvPr/>
        </p:nvSpPr>
        <p:spPr>
          <a:xfrm>
            <a:off x="1028700" y="3782379"/>
            <a:ext cx="3549867" cy="1493520"/>
          </a:xfrm>
          <a:prstGeom prst="rect">
            <a:avLst/>
          </a:prstGeom>
        </p:spPr>
        <p:txBody>
          <a:bodyPr lIns="0" tIns="0" rIns="0" bIns="0" rtlCol="0" anchor="t">
            <a:spAutoFit/>
          </a:bodyPr>
          <a:lstStyle/>
          <a:p>
            <a:pPr algn="l">
              <a:lnSpc>
                <a:spcPts val="3960"/>
              </a:lnSpc>
              <a:spcBef>
                <a:spcPct val="0"/>
              </a:spcBef>
            </a:pPr>
            <a:r>
              <a:rPr lang="en-US" sz="3600" spc="-18">
                <a:solidFill>
                  <a:srgbClr val="000000"/>
                </a:solidFill>
                <a:latin typeface="Tahoma 1"/>
                <a:ea typeface="Tahoma 1"/>
                <a:cs typeface="Tahoma 1"/>
                <a:sym typeface="Tahoma 1"/>
              </a:rPr>
              <a:t>Earth doesn't make new water – it recycles it.</a:t>
            </a:r>
          </a:p>
        </p:txBody>
      </p:sp>
      <p:sp>
        <p:nvSpPr>
          <p:cNvPr id="37" name="TextBox 37"/>
          <p:cNvSpPr txBox="1"/>
          <p:nvPr/>
        </p:nvSpPr>
        <p:spPr>
          <a:xfrm>
            <a:off x="1060655" y="5563145"/>
            <a:ext cx="3549867" cy="998220"/>
          </a:xfrm>
          <a:prstGeom prst="rect">
            <a:avLst/>
          </a:prstGeom>
        </p:spPr>
        <p:txBody>
          <a:bodyPr lIns="0" tIns="0" rIns="0" bIns="0" rtlCol="0" anchor="t">
            <a:spAutoFit/>
          </a:bodyPr>
          <a:lstStyle/>
          <a:p>
            <a:pPr algn="l">
              <a:lnSpc>
                <a:spcPts val="3960"/>
              </a:lnSpc>
              <a:spcBef>
                <a:spcPct val="0"/>
              </a:spcBef>
            </a:pPr>
            <a:r>
              <a:rPr lang="en-US" sz="3600" spc="-18" dirty="0">
                <a:solidFill>
                  <a:srgbClr val="000000"/>
                </a:solidFill>
                <a:latin typeface="Tahoma 1"/>
                <a:ea typeface="Tahoma 1"/>
                <a:cs typeface="Tahoma 1"/>
                <a:sym typeface="Tahoma 1"/>
              </a:rPr>
              <a:t>The water we drink today is</a:t>
            </a:r>
          </a:p>
        </p:txBody>
      </p:sp>
      <p:sp>
        <p:nvSpPr>
          <p:cNvPr id="38" name="TextBox 38"/>
          <p:cNvSpPr txBox="1"/>
          <p:nvPr/>
        </p:nvSpPr>
        <p:spPr>
          <a:xfrm>
            <a:off x="1028700" y="6679379"/>
            <a:ext cx="2048844" cy="809625"/>
          </a:xfrm>
          <a:prstGeom prst="rect">
            <a:avLst/>
          </a:prstGeom>
        </p:spPr>
        <p:txBody>
          <a:bodyPr lIns="0" tIns="0" rIns="0" bIns="0" rtlCol="0" anchor="t">
            <a:spAutoFit/>
          </a:bodyPr>
          <a:lstStyle/>
          <a:p>
            <a:pPr marL="0" lvl="0" indent="0" algn="l">
              <a:lnSpc>
                <a:spcPts val="5400"/>
              </a:lnSpc>
              <a:spcBef>
                <a:spcPct val="0"/>
              </a:spcBef>
            </a:pPr>
            <a:r>
              <a:rPr lang="en-US" sz="6000" b="1" spc="-30">
                <a:solidFill>
                  <a:srgbClr val="003E7E"/>
                </a:solidFill>
                <a:latin typeface="Poppins Bold"/>
                <a:ea typeface="Poppins Bold"/>
                <a:cs typeface="Poppins Bold"/>
                <a:sym typeface="Poppins Bold"/>
              </a:rPr>
              <a:t>4.5</a:t>
            </a:r>
          </a:p>
        </p:txBody>
      </p:sp>
      <p:sp>
        <p:nvSpPr>
          <p:cNvPr id="39" name="TextBox 39"/>
          <p:cNvSpPr txBox="1"/>
          <p:nvPr/>
        </p:nvSpPr>
        <p:spPr>
          <a:xfrm>
            <a:off x="1028700" y="7422804"/>
            <a:ext cx="2937798" cy="666750"/>
          </a:xfrm>
          <a:prstGeom prst="rect">
            <a:avLst/>
          </a:prstGeom>
        </p:spPr>
        <p:txBody>
          <a:bodyPr lIns="0" tIns="0" rIns="0" bIns="0" rtlCol="0" anchor="t">
            <a:spAutoFit/>
          </a:bodyPr>
          <a:lstStyle/>
          <a:p>
            <a:pPr marL="0" lvl="0" indent="0" algn="l">
              <a:lnSpc>
                <a:spcPts val="4500"/>
              </a:lnSpc>
              <a:spcBef>
                <a:spcPct val="0"/>
              </a:spcBef>
            </a:pPr>
            <a:r>
              <a:rPr lang="en-US" sz="5000" b="1" spc="-25">
                <a:solidFill>
                  <a:srgbClr val="003E7E"/>
                </a:solidFill>
                <a:latin typeface="Poppins Bold"/>
                <a:ea typeface="Poppins Bold"/>
                <a:cs typeface="Poppins Bold"/>
                <a:sym typeface="Poppins Bold"/>
              </a:rPr>
              <a:t>billion</a:t>
            </a:r>
          </a:p>
        </p:txBody>
      </p:sp>
      <p:sp>
        <p:nvSpPr>
          <p:cNvPr id="40" name="TextBox 40"/>
          <p:cNvSpPr txBox="1"/>
          <p:nvPr/>
        </p:nvSpPr>
        <p:spPr>
          <a:xfrm>
            <a:off x="1028700" y="8032880"/>
            <a:ext cx="3357745" cy="647699"/>
          </a:xfrm>
          <a:prstGeom prst="rect">
            <a:avLst/>
          </a:prstGeom>
        </p:spPr>
        <p:txBody>
          <a:bodyPr lIns="0" tIns="0" rIns="0" bIns="0" rtlCol="0" anchor="t">
            <a:spAutoFit/>
          </a:bodyPr>
          <a:lstStyle/>
          <a:p>
            <a:pPr marL="0" lvl="0" indent="0" algn="l">
              <a:lnSpc>
                <a:spcPts val="4499"/>
              </a:lnSpc>
              <a:spcBef>
                <a:spcPct val="0"/>
              </a:spcBef>
            </a:pPr>
            <a:r>
              <a:rPr lang="en-US" sz="4999" b="1" spc="-24">
                <a:solidFill>
                  <a:srgbClr val="003E7E"/>
                </a:solidFill>
                <a:latin typeface="Poppins Bold"/>
                <a:ea typeface="Poppins Bold"/>
                <a:cs typeface="Poppins Bold"/>
                <a:sym typeface="Poppins Bold"/>
              </a:rPr>
              <a:t>years old.</a:t>
            </a:r>
          </a:p>
        </p:txBody>
      </p:sp>
      <p:sp>
        <p:nvSpPr>
          <p:cNvPr id="41" name="TextBox 41"/>
          <p:cNvSpPr txBox="1"/>
          <p:nvPr/>
        </p:nvSpPr>
        <p:spPr>
          <a:xfrm>
            <a:off x="1028700" y="9008209"/>
            <a:ext cx="3549867" cy="998220"/>
          </a:xfrm>
          <a:prstGeom prst="rect">
            <a:avLst/>
          </a:prstGeom>
        </p:spPr>
        <p:txBody>
          <a:bodyPr lIns="0" tIns="0" rIns="0" bIns="0" rtlCol="0" anchor="t">
            <a:spAutoFit/>
          </a:bodyPr>
          <a:lstStyle/>
          <a:p>
            <a:pPr algn="l">
              <a:lnSpc>
                <a:spcPts val="3960"/>
              </a:lnSpc>
              <a:spcBef>
                <a:spcPct val="0"/>
              </a:spcBef>
            </a:pPr>
            <a:r>
              <a:rPr lang="en-US" sz="3600" spc="-18">
                <a:solidFill>
                  <a:srgbClr val="000000"/>
                </a:solidFill>
                <a:latin typeface="Tahoma 1"/>
                <a:ea typeface="Tahoma 1"/>
                <a:cs typeface="Tahoma 1"/>
                <a:sym typeface="Tahoma 1"/>
              </a:rPr>
              <a:t>(That’s as old as the Earth!)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40473"/>
            <a:ext cx="19177072" cy="3011984"/>
            <a:chOff x="0" y="0"/>
            <a:chExt cx="5050752" cy="793280"/>
          </a:xfrm>
        </p:grpSpPr>
        <p:sp>
          <p:nvSpPr>
            <p:cNvPr id="3" name="Freeform 3"/>
            <p:cNvSpPr/>
            <p:nvPr/>
          </p:nvSpPr>
          <p:spPr>
            <a:xfrm>
              <a:off x="0" y="0"/>
              <a:ext cx="5050752" cy="793280"/>
            </a:xfrm>
            <a:custGeom>
              <a:avLst/>
              <a:gdLst/>
              <a:ahLst/>
              <a:cxnLst/>
              <a:rect l="l" t="t" r="r" b="b"/>
              <a:pathLst>
                <a:path w="5050752" h="793280">
                  <a:moveTo>
                    <a:pt x="0" y="0"/>
                  </a:moveTo>
                  <a:lnTo>
                    <a:pt x="5050752" y="0"/>
                  </a:lnTo>
                  <a:lnTo>
                    <a:pt x="5050752" y="793280"/>
                  </a:lnTo>
                  <a:lnTo>
                    <a:pt x="0" y="793280"/>
                  </a:lnTo>
                  <a:close/>
                </a:path>
              </a:pathLst>
            </a:custGeom>
            <a:solidFill>
              <a:srgbClr val="003E7E"/>
            </a:solidFill>
          </p:spPr>
          <p:txBody>
            <a:bodyPr/>
            <a:lstStyle/>
            <a:p>
              <a:endParaRPr lang="en-IE"/>
            </a:p>
          </p:txBody>
        </p:sp>
        <p:sp>
          <p:nvSpPr>
            <p:cNvPr id="4" name="TextBox 4"/>
            <p:cNvSpPr txBox="1"/>
            <p:nvPr/>
          </p:nvSpPr>
          <p:spPr>
            <a:xfrm>
              <a:off x="0" y="57150"/>
              <a:ext cx="5050752" cy="736130"/>
            </a:xfrm>
            <a:prstGeom prst="rect">
              <a:avLst/>
            </a:prstGeom>
          </p:spPr>
          <p:txBody>
            <a:bodyPr lIns="50800" tIns="50800" rIns="50800" bIns="50800" rtlCol="0" anchor="ctr"/>
            <a:lstStyle/>
            <a:p>
              <a:pPr algn="ctr">
                <a:lnSpc>
                  <a:spcPts val="1840"/>
                </a:lnSpc>
              </a:pPr>
              <a:endParaRPr/>
            </a:p>
          </p:txBody>
        </p:sp>
      </p:grpSp>
      <p:sp>
        <p:nvSpPr>
          <p:cNvPr id="5" name="Freeform 5"/>
          <p:cNvSpPr/>
          <p:nvPr/>
        </p:nvSpPr>
        <p:spPr>
          <a:xfrm>
            <a:off x="16917546" y="8833811"/>
            <a:ext cx="1065332" cy="1893491"/>
          </a:xfrm>
          <a:custGeom>
            <a:avLst/>
            <a:gdLst/>
            <a:ahLst/>
            <a:cxnLst/>
            <a:rect l="l" t="t" r="r" b="b"/>
            <a:pathLst>
              <a:path w="1065332" h="1893491">
                <a:moveTo>
                  <a:pt x="0" y="0"/>
                </a:moveTo>
                <a:lnTo>
                  <a:pt x="1065332" y="0"/>
                </a:lnTo>
                <a:lnTo>
                  <a:pt x="1065332" y="1893491"/>
                </a:lnTo>
                <a:lnTo>
                  <a:pt x="0" y="1893491"/>
                </a:lnTo>
                <a:lnTo>
                  <a:pt x="0" y="0"/>
                </a:lnTo>
                <a:close/>
              </a:path>
            </a:pathLst>
          </a:custGeom>
          <a:blipFill>
            <a:blip>
              <a:extLst>
                <a:ext uri="{96DAC541-7B7A-43D3-8B79-37D633B846F1}">
                  <asvg:svgBlip xmlns:asvg="http://schemas.microsoft.com/office/drawing/2016/SVG/main" r:embed="rId3"/>
                </a:ext>
              </a:extLst>
            </a:blip>
            <a:stretch>
              <a:fillRect r="-151908" b="-38896"/>
            </a:stretch>
          </a:blipFill>
        </p:spPr>
        <p:txBody>
          <a:bodyPr/>
          <a:lstStyle/>
          <a:p>
            <a:endParaRPr lang="en-IE"/>
          </a:p>
        </p:txBody>
      </p:sp>
      <p:sp>
        <p:nvSpPr>
          <p:cNvPr id="6" name="Freeform 6"/>
          <p:cNvSpPr/>
          <p:nvPr/>
        </p:nvSpPr>
        <p:spPr>
          <a:xfrm>
            <a:off x="5992925" y="3351245"/>
            <a:ext cx="6429311" cy="6429311"/>
          </a:xfrm>
          <a:custGeom>
            <a:avLst/>
            <a:gdLst/>
            <a:ahLst/>
            <a:cxnLst/>
            <a:rect l="l" t="t" r="r" b="b"/>
            <a:pathLst>
              <a:path w="6429311" h="6429311">
                <a:moveTo>
                  <a:pt x="0" y="0"/>
                </a:moveTo>
                <a:lnTo>
                  <a:pt x="6429312" y="0"/>
                </a:lnTo>
                <a:lnTo>
                  <a:pt x="6429312" y="6429312"/>
                </a:lnTo>
                <a:lnTo>
                  <a:pt x="0" y="642931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IE"/>
          </a:p>
        </p:txBody>
      </p:sp>
      <p:sp>
        <p:nvSpPr>
          <p:cNvPr id="7" name="AutoShape 7"/>
          <p:cNvSpPr/>
          <p:nvPr/>
        </p:nvSpPr>
        <p:spPr>
          <a:xfrm>
            <a:off x="6306341" y="4318337"/>
            <a:ext cx="5612457" cy="0"/>
          </a:xfrm>
          <a:prstGeom prst="line">
            <a:avLst/>
          </a:prstGeom>
          <a:ln w="180975" cap="flat">
            <a:solidFill>
              <a:srgbClr val="FFFFFF"/>
            </a:solidFill>
            <a:prstDash val="solid"/>
            <a:headEnd type="none" w="sm" len="sm"/>
            <a:tailEnd type="none" w="sm" len="sm"/>
          </a:ln>
        </p:spPr>
        <p:txBody>
          <a:bodyPr/>
          <a:lstStyle/>
          <a:p>
            <a:endParaRPr lang="en-IE"/>
          </a:p>
        </p:txBody>
      </p:sp>
      <p:sp>
        <p:nvSpPr>
          <p:cNvPr id="8" name="Freeform 8"/>
          <p:cNvSpPr/>
          <p:nvPr/>
        </p:nvSpPr>
        <p:spPr>
          <a:xfrm>
            <a:off x="11918798" y="4299880"/>
            <a:ext cx="1589396" cy="5480677"/>
          </a:xfrm>
          <a:custGeom>
            <a:avLst/>
            <a:gdLst/>
            <a:ahLst/>
            <a:cxnLst/>
            <a:rect l="l" t="t" r="r" b="b"/>
            <a:pathLst>
              <a:path w="1589396" h="5480677">
                <a:moveTo>
                  <a:pt x="0" y="0"/>
                </a:moveTo>
                <a:lnTo>
                  <a:pt x="1589396" y="0"/>
                </a:lnTo>
                <a:lnTo>
                  <a:pt x="1589396" y="5480677"/>
                </a:lnTo>
                <a:lnTo>
                  <a:pt x="0" y="548067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IE"/>
          </a:p>
        </p:txBody>
      </p:sp>
      <p:sp>
        <p:nvSpPr>
          <p:cNvPr id="9" name="TextBox 9"/>
          <p:cNvSpPr txBox="1"/>
          <p:nvPr/>
        </p:nvSpPr>
        <p:spPr>
          <a:xfrm>
            <a:off x="1028700" y="1171575"/>
            <a:ext cx="16230600" cy="1076326"/>
          </a:xfrm>
          <a:prstGeom prst="rect">
            <a:avLst/>
          </a:prstGeom>
        </p:spPr>
        <p:txBody>
          <a:bodyPr lIns="0" tIns="0" rIns="0" bIns="0" rtlCol="0" anchor="t">
            <a:spAutoFit/>
          </a:bodyPr>
          <a:lstStyle/>
          <a:p>
            <a:pPr marL="0" lvl="0" indent="0" algn="l">
              <a:lnSpc>
                <a:spcPts val="7200"/>
              </a:lnSpc>
              <a:spcBef>
                <a:spcPct val="0"/>
              </a:spcBef>
            </a:pPr>
            <a:r>
              <a:rPr lang="en-US" sz="8000" b="1" spc="-40">
                <a:solidFill>
                  <a:srgbClr val="FFFFFF"/>
                </a:solidFill>
                <a:latin typeface="Poppins Bold"/>
                <a:ea typeface="Poppins Bold"/>
                <a:cs typeface="Poppins Bold"/>
                <a:sym typeface="Poppins Bold"/>
              </a:rPr>
              <a:t>Freshwater: A Limited Supply</a:t>
            </a:r>
          </a:p>
        </p:txBody>
      </p:sp>
      <p:sp>
        <p:nvSpPr>
          <p:cNvPr id="10" name="TextBox 10"/>
          <p:cNvSpPr txBox="1"/>
          <p:nvPr/>
        </p:nvSpPr>
        <p:spPr>
          <a:xfrm>
            <a:off x="13652107" y="6699251"/>
            <a:ext cx="2823412" cy="986790"/>
          </a:xfrm>
          <a:prstGeom prst="rect">
            <a:avLst/>
          </a:prstGeom>
        </p:spPr>
        <p:txBody>
          <a:bodyPr lIns="0" tIns="0" rIns="0" bIns="0" rtlCol="0" anchor="t">
            <a:spAutoFit/>
          </a:bodyPr>
          <a:lstStyle/>
          <a:p>
            <a:pPr marL="0" lvl="0" indent="0" algn="l">
              <a:lnSpc>
                <a:spcPts val="6660"/>
              </a:lnSpc>
              <a:spcBef>
                <a:spcPct val="0"/>
              </a:spcBef>
            </a:pPr>
            <a:r>
              <a:rPr lang="en-US" sz="7400" b="1" spc="-37">
                <a:solidFill>
                  <a:srgbClr val="0077C0"/>
                </a:solidFill>
                <a:latin typeface="Poppins Bold"/>
                <a:ea typeface="Poppins Bold"/>
                <a:cs typeface="Poppins Bold"/>
                <a:sym typeface="Poppins Bold"/>
              </a:rPr>
              <a:t>97.5% </a:t>
            </a:r>
          </a:p>
        </p:txBody>
      </p:sp>
      <p:sp>
        <p:nvSpPr>
          <p:cNvPr id="12" name="AutoShape 12"/>
          <p:cNvSpPr/>
          <p:nvPr/>
        </p:nvSpPr>
        <p:spPr>
          <a:xfrm>
            <a:off x="5904381" y="3432208"/>
            <a:ext cx="0" cy="905502"/>
          </a:xfrm>
          <a:prstGeom prst="line">
            <a:avLst/>
          </a:prstGeom>
          <a:ln w="203200" cap="rnd">
            <a:solidFill>
              <a:srgbClr val="D9D9D9"/>
            </a:solidFill>
            <a:prstDash val="solid"/>
            <a:headEnd type="none" w="sm" len="sm"/>
            <a:tailEnd type="none" w="sm" len="sm"/>
          </a:ln>
        </p:spPr>
        <p:txBody>
          <a:bodyPr/>
          <a:lstStyle/>
          <a:p>
            <a:endParaRPr lang="en-IE" dirty="0"/>
          </a:p>
        </p:txBody>
      </p:sp>
      <p:sp>
        <p:nvSpPr>
          <p:cNvPr id="13" name="AutoShape 13"/>
          <p:cNvSpPr/>
          <p:nvPr/>
        </p:nvSpPr>
        <p:spPr>
          <a:xfrm flipH="1">
            <a:off x="5912600" y="3432208"/>
            <a:ext cx="787482" cy="0"/>
          </a:xfrm>
          <a:prstGeom prst="line">
            <a:avLst/>
          </a:prstGeom>
          <a:ln w="203200" cap="rnd">
            <a:solidFill>
              <a:srgbClr val="D9D9D9"/>
            </a:solidFill>
            <a:prstDash val="solid"/>
            <a:headEnd type="none" w="sm" len="sm"/>
            <a:tailEnd type="none" w="sm" len="sm"/>
          </a:ln>
        </p:spPr>
        <p:txBody>
          <a:bodyPr/>
          <a:lstStyle/>
          <a:p>
            <a:endParaRPr lang="en-IE" dirty="0"/>
          </a:p>
        </p:txBody>
      </p:sp>
      <p:sp>
        <p:nvSpPr>
          <p:cNvPr id="14" name="AutoShape 14"/>
          <p:cNvSpPr/>
          <p:nvPr/>
        </p:nvSpPr>
        <p:spPr>
          <a:xfrm flipH="1">
            <a:off x="5912600" y="4346912"/>
            <a:ext cx="787482" cy="0"/>
          </a:xfrm>
          <a:prstGeom prst="line">
            <a:avLst/>
          </a:prstGeom>
          <a:ln w="203200" cap="rnd">
            <a:solidFill>
              <a:srgbClr val="D9D9D9"/>
            </a:solidFill>
            <a:prstDash val="solid"/>
            <a:headEnd type="none" w="sm" len="sm"/>
            <a:tailEnd type="none" w="sm" len="sm"/>
          </a:ln>
        </p:spPr>
        <p:txBody>
          <a:bodyPr/>
          <a:lstStyle/>
          <a:p>
            <a:endParaRPr lang="en-IE"/>
          </a:p>
        </p:txBody>
      </p:sp>
      <p:sp>
        <p:nvSpPr>
          <p:cNvPr id="15" name="AutoShape 15"/>
          <p:cNvSpPr/>
          <p:nvPr/>
        </p:nvSpPr>
        <p:spPr>
          <a:xfrm flipH="1">
            <a:off x="5368603" y="3908076"/>
            <a:ext cx="535778" cy="0"/>
          </a:xfrm>
          <a:prstGeom prst="line">
            <a:avLst/>
          </a:prstGeom>
          <a:ln w="203200" cap="rnd">
            <a:solidFill>
              <a:srgbClr val="D9D9D9"/>
            </a:solidFill>
            <a:prstDash val="solid"/>
            <a:headEnd type="none" w="sm" len="sm"/>
            <a:tailEnd type="none" w="sm" len="sm"/>
          </a:ln>
        </p:spPr>
        <p:txBody>
          <a:bodyPr/>
          <a:lstStyle/>
          <a:p>
            <a:endParaRPr lang="en-IE"/>
          </a:p>
        </p:txBody>
      </p:sp>
      <p:sp>
        <p:nvSpPr>
          <p:cNvPr id="16" name="TextBox 16"/>
          <p:cNvSpPr txBox="1"/>
          <p:nvPr/>
        </p:nvSpPr>
        <p:spPr>
          <a:xfrm>
            <a:off x="13652107" y="7607174"/>
            <a:ext cx="2823412" cy="502920"/>
          </a:xfrm>
          <a:prstGeom prst="rect">
            <a:avLst/>
          </a:prstGeom>
        </p:spPr>
        <p:txBody>
          <a:bodyPr lIns="0" tIns="0" rIns="0" bIns="0" rtlCol="0" anchor="t">
            <a:spAutoFit/>
          </a:bodyPr>
          <a:lstStyle/>
          <a:p>
            <a:pPr algn="l">
              <a:lnSpc>
                <a:spcPts val="3960"/>
              </a:lnSpc>
              <a:spcBef>
                <a:spcPct val="0"/>
              </a:spcBef>
            </a:pPr>
            <a:r>
              <a:rPr lang="en-US" sz="3600" spc="-18">
                <a:solidFill>
                  <a:srgbClr val="000000"/>
                </a:solidFill>
                <a:latin typeface="Tahoma 1"/>
                <a:ea typeface="Tahoma 1"/>
                <a:cs typeface="Tahoma 1"/>
                <a:sym typeface="Tahoma 1"/>
              </a:rPr>
              <a:t>is saltwater.</a:t>
            </a:r>
          </a:p>
        </p:txBody>
      </p:sp>
      <p:grpSp>
        <p:nvGrpSpPr>
          <p:cNvPr id="17" name="Group 17"/>
          <p:cNvGrpSpPr/>
          <p:nvPr/>
        </p:nvGrpSpPr>
        <p:grpSpPr>
          <a:xfrm>
            <a:off x="1812482" y="3351245"/>
            <a:ext cx="4328784" cy="2003412"/>
            <a:chOff x="0" y="0"/>
            <a:chExt cx="5771712" cy="2671216"/>
          </a:xfrm>
        </p:grpSpPr>
        <p:sp>
          <p:nvSpPr>
            <p:cNvPr id="18" name="TextBox 18"/>
            <p:cNvSpPr txBox="1"/>
            <p:nvPr/>
          </p:nvSpPr>
          <p:spPr>
            <a:xfrm>
              <a:off x="1482265" y="133350"/>
              <a:ext cx="3069834" cy="1368524"/>
            </a:xfrm>
            <a:prstGeom prst="rect">
              <a:avLst/>
            </a:prstGeom>
          </p:spPr>
          <p:txBody>
            <a:bodyPr lIns="0" tIns="0" rIns="0" bIns="0" rtlCol="0" anchor="t">
              <a:spAutoFit/>
            </a:bodyPr>
            <a:lstStyle/>
            <a:p>
              <a:pPr marL="0" lvl="0" indent="0" algn="l">
                <a:lnSpc>
                  <a:spcPts val="6659"/>
                </a:lnSpc>
                <a:spcBef>
                  <a:spcPct val="0"/>
                </a:spcBef>
              </a:pPr>
              <a:r>
                <a:rPr lang="en-US" sz="7399" b="1" u="none" strike="noStrike" spc="-36">
                  <a:solidFill>
                    <a:srgbClr val="0077C0"/>
                  </a:solidFill>
                  <a:latin typeface="Poppins Bold"/>
                  <a:ea typeface="Poppins Bold"/>
                  <a:cs typeface="Poppins Bold"/>
                  <a:sym typeface="Poppins Bold"/>
                </a:rPr>
                <a:t>2.5%</a:t>
              </a:r>
            </a:p>
          </p:txBody>
        </p:sp>
        <p:sp>
          <p:nvSpPr>
            <p:cNvPr id="19" name="TextBox 19"/>
            <p:cNvSpPr txBox="1"/>
            <p:nvPr/>
          </p:nvSpPr>
          <p:spPr>
            <a:xfrm>
              <a:off x="0" y="606196"/>
              <a:ext cx="1482265" cy="683260"/>
            </a:xfrm>
            <a:prstGeom prst="rect">
              <a:avLst/>
            </a:prstGeom>
          </p:spPr>
          <p:txBody>
            <a:bodyPr lIns="0" tIns="0" rIns="0" bIns="0" rtlCol="0" anchor="t">
              <a:spAutoFit/>
            </a:bodyPr>
            <a:lstStyle/>
            <a:p>
              <a:pPr algn="l">
                <a:lnSpc>
                  <a:spcPts val="3960"/>
                </a:lnSpc>
                <a:spcBef>
                  <a:spcPct val="0"/>
                </a:spcBef>
              </a:pPr>
              <a:r>
                <a:rPr lang="en-US" sz="3600" spc="-18">
                  <a:solidFill>
                    <a:srgbClr val="000000"/>
                  </a:solidFill>
                  <a:latin typeface="Tahoma 1"/>
                  <a:ea typeface="Tahoma 1"/>
                  <a:cs typeface="Tahoma 1"/>
                  <a:sym typeface="Tahoma 1"/>
                </a:rPr>
                <a:t>Only</a:t>
              </a:r>
            </a:p>
          </p:txBody>
        </p:sp>
        <p:sp>
          <p:nvSpPr>
            <p:cNvPr id="20" name="TextBox 20"/>
            <p:cNvSpPr txBox="1"/>
            <p:nvPr/>
          </p:nvSpPr>
          <p:spPr>
            <a:xfrm>
              <a:off x="0" y="1327556"/>
              <a:ext cx="5771712" cy="1343660"/>
            </a:xfrm>
            <a:prstGeom prst="rect">
              <a:avLst/>
            </a:prstGeom>
          </p:spPr>
          <p:txBody>
            <a:bodyPr lIns="0" tIns="0" rIns="0" bIns="0" rtlCol="0" anchor="t">
              <a:spAutoFit/>
            </a:bodyPr>
            <a:lstStyle/>
            <a:p>
              <a:pPr algn="l">
                <a:lnSpc>
                  <a:spcPts val="3960"/>
                </a:lnSpc>
                <a:spcBef>
                  <a:spcPct val="0"/>
                </a:spcBef>
              </a:pPr>
              <a:r>
                <a:rPr lang="en-US" sz="3600" spc="-18">
                  <a:solidFill>
                    <a:srgbClr val="000000"/>
                  </a:solidFill>
                  <a:latin typeface="Tahoma 1"/>
                  <a:ea typeface="Tahoma 1"/>
                  <a:cs typeface="Tahoma 1"/>
                  <a:sym typeface="Tahoma 1"/>
                </a:rPr>
                <a:t>of water on the planet is freshwater.</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40473"/>
            <a:ext cx="19177072" cy="3011984"/>
            <a:chOff x="0" y="0"/>
            <a:chExt cx="5050752" cy="793280"/>
          </a:xfrm>
        </p:grpSpPr>
        <p:sp>
          <p:nvSpPr>
            <p:cNvPr id="3" name="Freeform 3"/>
            <p:cNvSpPr/>
            <p:nvPr/>
          </p:nvSpPr>
          <p:spPr>
            <a:xfrm>
              <a:off x="0" y="0"/>
              <a:ext cx="5050752" cy="793280"/>
            </a:xfrm>
            <a:custGeom>
              <a:avLst/>
              <a:gdLst/>
              <a:ahLst/>
              <a:cxnLst/>
              <a:rect l="l" t="t" r="r" b="b"/>
              <a:pathLst>
                <a:path w="5050752" h="793280">
                  <a:moveTo>
                    <a:pt x="0" y="0"/>
                  </a:moveTo>
                  <a:lnTo>
                    <a:pt x="5050752" y="0"/>
                  </a:lnTo>
                  <a:lnTo>
                    <a:pt x="5050752" y="793280"/>
                  </a:lnTo>
                  <a:lnTo>
                    <a:pt x="0" y="793280"/>
                  </a:lnTo>
                  <a:close/>
                </a:path>
              </a:pathLst>
            </a:custGeom>
            <a:solidFill>
              <a:srgbClr val="003E7E"/>
            </a:solidFill>
          </p:spPr>
          <p:txBody>
            <a:bodyPr/>
            <a:lstStyle/>
            <a:p>
              <a:endParaRPr lang="en-IE"/>
            </a:p>
          </p:txBody>
        </p:sp>
        <p:sp>
          <p:nvSpPr>
            <p:cNvPr id="4" name="TextBox 4"/>
            <p:cNvSpPr txBox="1"/>
            <p:nvPr/>
          </p:nvSpPr>
          <p:spPr>
            <a:xfrm>
              <a:off x="0" y="57150"/>
              <a:ext cx="5050752" cy="736130"/>
            </a:xfrm>
            <a:prstGeom prst="rect">
              <a:avLst/>
            </a:prstGeom>
          </p:spPr>
          <p:txBody>
            <a:bodyPr lIns="50800" tIns="50800" rIns="50800" bIns="50800" rtlCol="0" anchor="ctr"/>
            <a:lstStyle/>
            <a:p>
              <a:pPr algn="ctr">
                <a:lnSpc>
                  <a:spcPts val="1840"/>
                </a:lnSpc>
              </a:pPr>
              <a:endParaRPr/>
            </a:p>
          </p:txBody>
        </p:sp>
      </p:grpSp>
      <p:sp>
        <p:nvSpPr>
          <p:cNvPr id="5" name="Freeform 5"/>
          <p:cNvSpPr/>
          <p:nvPr/>
        </p:nvSpPr>
        <p:spPr>
          <a:xfrm flipH="1">
            <a:off x="14008395" y="-739849"/>
            <a:ext cx="4612181" cy="6636232"/>
          </a:xfrm>
          <a:custGeom>
            <a:avLst/>
            <a:gdLst/>
            <a:ahLst/>
            <a:cxnLst/>
            <a:rect l="l" t="t" r="r" b="b"/>
            <a:pathLst>
              <a:path w="4612181" h="6636232">
                <a:moveTo>
                  <a:pt x="4612181" y="0"/>
                </a:moveTo>
                <a:lnTo>
                  <a:pt x="0" y="0"/>
                </a:lnTo>
                <a:lnTo>
                  <a:pt x="0" y="6636232"/>
                </a:lnTo>
                <a:lnTo>
                  <a:pt x="4612181" y="6636232"/>
                </a:lnTo>
                <a:lnTo>
                  <a:pt x="4612181"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grpSp>
        <p:nvGrpSpPr>
          <p:cNvPr id="6" name="Group 6"/>
          <p:cNvGrpSpPr/>
          <p:nvPr/>
        </p:nvGrpSpPr>
        <p:grpSpPr>
          <a:xfrm>
            <a:off x="5152003" y="1880081"/>
            <a:ext cx="12834991" cy="8406919"/>
            <a:chOff x="0" y="0"/>
            <a:chExt cx="17113321" cy="11209226"/>
          </a:xfrm>
        </p:grpSpPr>
        <p:sp>
          <p:nvSpPr>
            <p:cNvPr id="7" name="Freeform 7"/>
            <p:cNvSpPr/>
            <p:nvPr/>
          </p:nvSpPr>
          <p:spPr>
            <a:xfrm flipH="1">
              <a:off x="0" y="0"/>
              <a:ext cx="17113321" cy="11209226"/>
            </a:xfrm>
            <a:custGeom>
              <a:avLst/>
              <a:gdLst/>
              <a:ahLst/>
              <a:cxnLst/>
              <a:rect l="l" t="t" r="r" b="b"/>
              <a:pathLst>
                <a:path w="17113321" h="11209226">
                  <a:moveTo>
                    <a:pt x="17113321" y="0"/>
                  </a:moveTo>
                  <a:lnTo>
                    <a:pt x="0" y="0"/>
                  </a:lnTo>
                  <a:lnTo>
                    <a:pt x="0" y="11209226"/>
                  </a:lnTo>
                  <a:lnTo>
                    <a:pt x="17113321" y="11209226"/>
                  </a:lnTo>
                  <a:lnTo>
                    <a:pt x="17113321"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IE"/>
            </a:p>
          </p:txBody>
        </p:sp>
        <p:sp>
          <p:nvSpPr>
            <p:cNvPr id="8" name="Freeform 8"/>
            <p:cNvSpPr/>
            <p:nvPr/>
          </p:nvSpPr>
          <p:spPr>
            <a:xfrm>
              <a:off x="3282255" y="7059601"/>
              <a:ext cx="1420443" cy="2524655"/>
            </a:xfrm>
            <a:custGeom>
              <a:avLst/>
              <a:gdLst/>
              <a:ahLst/>
              <a:cxnLst/>
              <a:rect l="l" t="t" r="r" b="b"/>
              <a:pathLst>
                <a:path w="1420443" h="2524655">
                  <a:moveTo>
                    <a:pt x="0" y="0"/>
                  </a:moveTo>
                  <a:lnTo>
                    <a:pt x="1420443" y="0"/>
                  </a:lnTo>
                  <a:lnTo>
                    <a:pt x="1420443" y="2524655"/>
                  </a:lnTo>
                  <a:lnTo>
                    <a:pt x="0" y="2524655"/>
                  </a:lnTo>
                  <a:lnTo>
                    <a:pt x="0" y="0"/>
                  </a:lnTo>
                  <a:close/>
                </a:path>
              </a:pathLst>
            </a:custGeom>
            <a:blipFill>
              <a:blip>
                <a:extLst>
                  <a:ext uri="{96DAC541-7B7A-43D3-8B79-37D633B846F1}">
                    <asvg:svgBlip xmlns:asvg="http://schemas.microsoft.com/office/drawing/2016/SVG/main" r:embed="rId5"/>
                  </a:ext>
                </a:extLst>
              </a:blip>
              <a:stretch>
                <a:fillRect r="-151908" b="-38896"/>
              </a:stretch>
            </a:blipFill>
          </p:spPr>
          <p:txBody>
            <a:bodyPr/>
            <a:lstStyle/>
            <a:p>
              <a:endParaRPr lang="en-IE"/>
            </a:p>
          </p:txBody>
        </p:sp>
      </p:grpSp>
      <p:sp>
        <p:nvSpPr>
          <p:cNvPr id="9" name="Freeform 9"/>
          <p:cNvSpPr/>
          <p:nvPr/>
        </p:nvSpPr>
        <p:spPr>
          <a:xfrm>
            <a:off x="7715056" y="6083540"/>
            <a:ext cx="3158447" cy="2984732"/>
          </a:xfrm>
          <a:custGeom>
            <a:avLst/>
            <a:gdLst/>
            <a:ahLst/>
            <a:cxnLst/>
            <a:rect l="l" t="t" r="r" b="b"/>
            <a:pathLst>
              <a:path w="3158447" h="2984732">
                <a:moveTo>
                  <a:pt x="0" y="0"/>
                </a:moveTo>
                <a:lnTo>
                  <a:pt x="3158446" y="0"/>
                </a:lnTo>
                <a:lnTo>
                  <a:pt x="3158446" y="2984732"/>
                </a:lnTo>
                <a:lnTo>
                  <a:pt x="0" y="2984732"/>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n-IE"/>
          </a:p>
        </p:txBody>
      </p:sp>
      <p:sp>
        <p:nvSpPr>
          <p:cNvPr id="10" name="TextBox 10"/>
          <p:cNvSpPr txBox="1"/>
          <p:nvPr/>
        </p:nvSpPr>
        <p:spPr>
          <a:xfrm>
            <a:off x="1028700" y="1171575"/>
            <a:ext cx="10751550" cy="1076326"/>
          </a:xfrm>
          <a:prstGeom prst="rect">
            <a:avLst/>
          </a:prstGeom>
        </p:spPr>
        <p:txBody>
          <a:bodyPr lIns="0" tIns="0" rIns="0" bIns="0" rtlCol="0" anchor="t">
            <a:spAutoFit/>
          </a:bodyPr>
          <a:lstStyle/>
          <a:p>
            <a:pPr marL="0" lvl="0" indent="0" algn="l">
              <a:lnSpc>
                <a:spcPts val="7200"/>
              </a:lnSpc>
              <a:spcBef>
                <a:spcPct val="0"/>
              </a:spcBef>
            </a:pPr>
            <a:r>
              <a:rPr lang="en-US" sz="8000" b="1" spc="-40">
                <a:solidFill>
                  <a:srgbClr val="FFFFFF"/>
                </a:solidFill>
                <a:latin typeface="Poppins Bold"/>
                <a:ea typeface="Poppins Bold"/>
                <a:cs typeface="Poppins Bold"/>
                <a:sym typeface="Poppins Bold"/>
              </a:rPr>
              <a:t>Locked Away in Ice</a:t>
            </a:r>
          </a:p>
        </p:txBody>
      </p:sp>
      <p:sp>
        <p:nvSpPr>
          <p:cNvPr id="11" name="TextBox 11"/>
          <p:cNvSpPr txBox="1"/>
          <p:nvPr/>
        </p:nvSpPr>
        <p:spPr>
          <a:xfrm>
            <a:off x="1028700" y="3037469"/>
            <a:ext cx="6684758" cy="523240"/>
          </a:xfrm>
          <a:prstGeom prst="rect">
            <a:avLst/>
          </a:prstGeom>
        </p:spPr>
        <p:txBody>
          <a:bodyPr lIns="0" tIns="0" rIns="0" bIns="0" rtlCol="0" anchor="t">
            <a:spAutoFit/>
          </a:bodyPr>
          <a:lstStyle/>
          <a:p>
            <a:pPr algn="l">
              <a:lnSpc>
                <a:spcPts val="4069"/>
              </a:lnSpc>
              <a:spcBef>
                <a:spcPct val="0"/>
              </a:spcBef>
            </a:pPr>
            <a:r>
              <a:rPr lang="en-US" sz="3699" spc="-18">
                <a:solidFill>
                  <a:srgbClr val="000000"/>
                </a:solidFill>
                <a:latin typeface="Tahoma 1"/>
                <a:ea typeface="Tahoma 1"/>
                <a:cs typeface="Tahoma 1"/>
                <a:sym typeface="Tahoma 1"/>
              </a:rPr>
              <a:t>...and of that freshwater, </a:t>
            </a:r>
          </a:p>
        </p:txBody>
      </p:sp>
      <p:grpSp>
        <p:nvGrpSpPr>
          <p:cNvPr id="12" name="Group 12"/>
          <p:cNvGrpSpPr/>
          <p:nvPr/>
        </p:nvGrpSpPr>
        <p:grpSpPr>
          <a:xfrm>
            <a:off x="1028700" y="3894183"/>
            <a:ext cx="7655951" cy="3177220"/>
            <a:chOff x="0" y="0"/>
            <a:chExt cx="10207934" cy="4236293"/>
          </a:xfrm>
        </p:grpSpPr>
        <p:sp>
          <p:nvSpPr>
            <p:cNvPr id="13" name="Freeform 13"/>
            <p:cNvSpPr/>
            <p:nvPr/>
          </p:nvSpPr>
          <p:spPr>
            <a:xfrm>
              <a:off x="0" y="0"/>
              <a:ext cx="10207934" cy="4236293"/>
            </a:xfrm>
            <a:custGeom>
              <a:avLst/>
              <a:gdLst/>
              <a:ahLst/>
              <a:cxnLst/>
              <a:rect l="l" t="t" r="r" b="b"/>
              <a:pathLst>
                <a:path w="10207934" h="4236293">
                  <a:moveTo>
                    <a:pt x="0" y="0"/>
                  </a:moveTo>
                  <a:lnTo>
                    <a:pt x="10207934" y="0"/>
                  </a:lnTo>
                  <a:lnTo>
                    <a:pt x="10207934" y="4236293"/>
                  </a:lnTo>
                  <a:lnTo>
                    <a:pt x="0" y="423629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IE"/>
            </a:p>
          </p:txBody>
        </p:sp>
        <p:sp>
          <p:nvSpPr>
            <p:cNvPr id="14" name="TextBox 14"/>
            <p:cNvSpPr txBox="1"/>
            <p:nvPr/>
          </p:nvSpPr>
          <p:spPr>
            <a:xfrm>
              <a:off x="2583228" y="1185543"/>
              <a:ext cx="2698609" cy="1360170"/>
            </a:xfrm>
            <a:prstGeom prst="rect">
              <a:avLst/>
            </a:prstGeom>
          </p:spPr>
          <p:txBody>
            <a:bodyPr lIns="0" tIns="0" rIns="0" bIns="0" rtlCol="0" anchor="t">
              <a:spAutoFit/>
            </a:bodyPr>
            <a:lstStyle/>
            <a:p>
              <a:pPr marL="0" lvl="0" indent="0" algn="l">
                <a:lnSpc>
                  <a:spcPts val="6660"/>
                </a:lnSpc>
                <a:spcBef>
                  <a:spcPct val="0"/>
                </a:spcBef>
              </a:pPr>
              <a:r>
                <a:rPr lang="en-US" sz="7400" b="1" spc="-37">
                  <a:solidFill>
                    <a:srgbClr val="0077C0"/>
                  </a:solidFill>
                  <a:latin typeface="Poppins Bold"/>
                  <a:ea typeface="Poppins Bold"/>
                  <a:cs typeface="Poppins Bold"/>
                  <a:sym typeface="Poppins Bold"/>
                </a:rPr>
                <a:t>70%</a:t>
              </a:r>
            </a:p>
          </p:txBody>
        </p:sp>
        <p:sp>
          <p:nvSpPr>
            <p:cNvPr id="15" name="TextBox 15"/>
            <p:cNvSpPr txBox="1"/>
            <p:nvPr/>
          </p:nvSpPr>
          <p:spPr>
            <a:xfrm>
              <a:off x="5497737" y="924135"/>
              <a:ext cx="4363657" cy="1778212"/>
            </a:xfrm>
            <a:prstGeom prst="rect">
              <a:avLst/>
            </a:prstGeom>
          </p:spPr>
          <p:txBody>
            <a:bodyPr lIns="0" tIns="0" rIns="0" bIns="0" rtlCol="0" anchor="t">
              <a:spAutoFit/>
            </a:bodyPr>
            <a:lstStyle/>
            <a:p>
              <a:pPr algn="l">
                <a:lnSpc>
                  <a:spcPts val="3520"/>
                </a:lnSpc>
                <a:spcBef>
                  <a:spcPct val="0"/>
                </a:spcBef>
              </a:pPr>
              <a:r>
                <a:rPr lang="en-US" sz="3200" spc="-16">
                  <a:solidFill>
                    <a:srgbClr val="000000"/>
                  </a:solidFill>
                  <a:latin typeface="Tahoma 1"/>
                  <a:ea typeface="Tahoma 1"/>
                  <a:cs typeface="Tahoma 1"/>
                  <a:sym typeface="Tahoma 1"/>
                </a:rPr>
                <a:t>is locked away in ice caps, glaciers, and snow!</a:t>
              </a:r>
            </a:p>
          </p:txBody>
        </p:sp>
        <p:sp>
          <p:nvSpPr>
            <p:cNvPr id="16" name="TextBox 16"/>
            <p:cNvSpPr txBox="1"/>
            <p:nvPr/>
          </p:nvSpPr>
          <p:spPr>
            <a:xfrm>
              <a:off x="831948" y="1508335"/>
              <a:ext cx="1535380" cy="609812"/>
            </a:xfrm>
            <a:prstGeom prst="rect">
              <a:avLst/>
            </a:prstGeom>
          </p:spPr>
          <p:txBody>
            <a:bodyPr lIns="0" tIns="0" rIns="0" bIns="0" rtlCol="0" anchor="t">
              <a:spAutoFit/>
            </a:bodyPr>
            <a:lstStyle/>
            <a:p>
              <a:pPr algn="l">
                <a:lnSpc>
                  <a:spcPts val="3520"/>
                </a:lnSpc>
                <a:spcBef>
                  <a:spcPct val="0"/>
                </a:spcBef>
              </a:pPr>
              <a:r>
                <a:rPr lang="en-US" sz="3200" spc="-16">
                  <a:solidFill>
                    <a:srgbClr val="000000"/>
                  </a:solidFill>
                  <a:latin typeface="Tahoma 1"/>
                  <a:ea typeface="Tahoma 1"/>
                  <a:cs typeface="Tahoma 1"/>
                  <a:sym typeface="Tahoma 1"/>
                </a:rPr>
                <a:t>About</a:t>
              </a: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40473"/>
            <a:ext cx="19177072" cy="3011984"/>
            <a:chOff x="0" y="0"/>
            <a:chExt cx="5050752" cy="793280"/>
          </a:xfrm>
        </p:grpSpPr>
        <p:sp>
          <p:nvSpPr>
            <p:cNvPr id="3" name="Freeform 3"/>
            <p:cNvSpPr/>
            <p:nvPr/>
          </p:nvSpPr>
          <p:spPr>
            <a:xfrm>
              <a:off x="0" y="0"/>
              <a:ext cx="5050752" cy="793280"/>
            </a:xfrm>
            <a:custGeom>
              <a:avLst/>
              <a:gdLst/>
              <a:ahLst/>
              <a:cxnLst/>
              <a:rect l="l" t="t" r="r" b="b"/>
              <a:pathLst>
                <a:path w="5050752" h="793280">
                  <a:moveTo>
                    <a:pt x="0" y="0"/>
                  </a:moveTo>
                  <a:lnTo>
                    <a:pt x="5050752" y="0"/>
                  </a:lnTo>
                  <a:lnTo>
                    <a:pt x="5050752" y="793280"/>
                  </a:lnTo>
                  <a:lnTo>
                    <a:pt x="0" y="793280"/>
                  </a:lnTo>
                  <a:close/>
                </a:path>
              </a:pathLst>
            </a:custGeom>
            <a:solidFill>
              <a:srgbClr val="003E7E"/>
            </a:solidFill>
          </p:spPr>
          <p:txBody>
            <a:bodyPr/>
            <a:lstStyle/>
            <a:p>
              <a:endParaRPr lang="en-IE"/>
            </a:p>
          </p:txBody>
        </p:sp>
        <p:sp>
          <p:nvSpPr>
            <p:cNvPr id="4" name="TextBox 4"/>
            <p:cNvSpPr txBox="1"/>
            <p:nvPr/>
          </p:nvSpPr>
          <p:spPr>
            <a:xfrm>
              <a:off x="0" y="57150"/>
              <a:ext cx="5050752" cy="736130"/>
            </a:xfrm>
            <a:prstGeom prst="rect">
              <a:avLst/>
            </a:prstGeom>
          </p:spPr>
          <p:txBody>
            <a:bodyPr lIns="50800" tIns="50800" rIns="50800" bIns="50800" rtlCol="0" anchor="ctr"/>
            <a:lstStyle/>
            <a:p>
              <a:pPr algn="ctr">
                <a:lnSpc>
                  <a:spcPts val="1840"/>
                </a:lnSpc>
              </a:pPr>
              <a:endParaRPr/>
            </a:p>
          </p:txBody>
        </p:sp>
      </p:grpSp>
      <p:sp>
        <p:nvSpPr>
          <p:cNvPr id="5" name="AutoShape 5"/>
          <p:cNvSpPr/>
          <p:nvPr/>
        </p:nvSpPr>
        <p:spPr>
          <a:xfrm flipV="1">
            <a:off x="9144000" y="3288904"/>
            <a:ext cx="0" cy="1724671"/>
          </a:xfrm>
          <a:prstGeom prst="line">
            <a:avLst/>
          </a:prstGeom>
          <a:ln w="342900" cap="rnd">
            <a:solidFill>
              <a:srgbClr val="0076BF"/>
            </a:solidFill>
            <a:prstDash val="solid"/>
            <a:headEnd type="none" w="sm" len="sm"/>
            <a:tailEnd type="none" w="sm" len="sm"/>
          </a:ln>
        </p:spPr>
        <p:txBody>
          <a:bodyPr/>
          <a:lstStyle/>
          <a:p>
            <a:endParaRPr lang="en-IE"/>
          </a:p>
        </p:txBody>
      </p:sp>
      <p:grpSp>
        <p:nvGrpSpPr>
          <p:cNvPr id="6" name="Group 6"/>
          <p:cNvGrpSpPr/>
          <p:nvPr/>
        </p:nvGrpSpPr>
        <p:grpSpPr>
          <a:xfrm>
            <a:off x="806234" y="4826696"/>
            <a:ext cx="16675533" cy="5013438"/>
            <a:chOff x="0" y="0"/>
            <a:chExt cx="4391910" cy="1320412"/>
          </a:xfrm>
        </p:grpSpPr>
        <p:sp>
          <p:nvSpPr>
            <p:cNvPr id="7" name="Freeform 7"/>
            <p:cNvSpPr/>
            <p:nvPr/>
          </p:nvSpPr>
          <p:spPr>
            <a:xfrm>
              <a:off x="0" y="0"/>
              <a:ext cx="4391910" cy="1320412"/>
            </a:xfrm>
            <a:custGeom>
              <a:avLst/>
              <a:gdLst/>
              <a:ahLst/>
              <a:cxnLst/>
              <a:rect l="l" t="t" r="r" b="b"/>
              <a:pathLst>
                <a:path w="4391910" h="1320412">
                  <a:moveTo>
                    <a:pt x="23678" y="0"/>
                  </a:moveTo>
                  <a:lnTo>
                    <a:pt x="4368232" y="0"/>
                  </a:lnTo>
                  <a:cubicBezTo>
                    <a:pt x="4374512" y="0"/>
                    <a:pt x="4380535" y="2495"/>
                    <a:pt x="4384975" y="6935"/>
                  </a:cubicBezTo>
                  <a:cubicBezTo>
                    <a:pt x="4389415" y="11375"/>
                    <a:pt x="4391910" y="17398"/>
                    <a:pt x="4391910" y="23678"/>
                  </a:cubicBezTo>
                  <a:lnTo>
                    <a:pt x="4391910" y="1296734"/>
                  </a:lnTo>
                  <a:cubicBezTo>
                    <a:pt x="4391910" y="1303014"/>
                    <a:pt x="4389415" y="1309036"/>
                    <a:pt x="4384975" y="1313477"/>
                  </a:cubicBezTo>
                  <a:cubicBezTo>
                    <a:pt x="4380535" y="1317917"/>
                    <a:pt x="4374512" y="1320412"/>
                    <a:pt x="4368232" y="1320412"/>
                  </a:cubicBezTo>
                  <a:lnTo>
                    <a:pt x="23678" y="1320412"/>
                  </a:lnTo>
                  <a:cubicBezTo>
                    <a:pt x="10601" y="1320412"/>
                    <a:pt x="0" y="1309811"/>
                    <a:pt x="0" y="1296734"/>
                  </a:cubicBezTo>
                  <a:lnTo>
                    <a:pt x="0" y="23678"/>
                  </a:lnTo>
                  <a:cubicBezTo>
                    <a:pt x="0" y="17398"/>
                    <a:pt x="2495" y="11375"/>
                    <a:pt x="6935" y="6935"/>
                  </a:cubicBezTo>
                  <a:cubicBezTo>
                    <a:pt x="11375" y="2495"/>
                    <a:pt x="17398" y="0"/>
                    <a:pt x="23678" y="0"/>
                  </a:cubicBezTo>
                  <a:close/>
                </a:path>
              </a:pathLst>
            </a:custGeom>
            <a:solidFill>
              <a:srgbClr val="0077C0"/>
            </a:solidFill>
          </p:spPr>
          <p:txBody>
            <a:bodyPr/>
            <a:lstStyle/>
            <a:p>
              <a:endParaRPr lang="en-IE"/>
            </a:p>
          </p:txBody>
        </p:sp>
        <p:sp>
          <p:nvSpPr>
            <p:cNvPr id="8" name="TextBox 8"/>
            <p:cNvSpPr txBox="1"/>
            <p:nvPr/>
          </p:nvSpPr>
          <p:spPr>
            <a:xfrm>
              <a:off x="0" y="57150"/>
              <a:ext cx="4391910" cy="1263262"/>
            </a:xfrm>
            <a:prstGeom prst="rect">
              <a:avLst/>
            </a:prstGeom>
          </p:spPr>
          <p:txBody>
            <a:bodyPr lIns="50800" tIns="50800" rIns="50800" bIns="50800" rtlCol="0" anchor="ctr"/>
            <a:lstStyle/>
            <a:p>
              <a:pPr algn="ctr">
                <a:lnSpc>
                  <a:spcPts val="1840"/>
                </a:lnSpc>
              </a:pPr>
              <a:endParaRPr/>
            </a:p>
          </p:txBody>
        </p:sp>
      </p:grpSp>
      <p:grpSp>
        <p:nvGrpSpPr>
          <p:cNvPr id="9" name="Group 9"/>
          <p:cNvGrpSpPr/>
          <p:nvPr/>
        </p:nvGrpSpPr>
        <p:grpSpPr>
          <a:xfrm>
            <a:off x="1297298" y="5143500"/>
            <a:ext cx="3706518" cy="3706518"/>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cstate="email">
                <a:extLst>
                  <a:ext uri="{28A0092B-C50C-407E-A947-70E740481C1C}">
                    <a14:useLocalDpi xmlns:a14="http://schemas.microsoft.com/office/drawing/2010/main"/>
                  </a:ext>
                </a:extLst>
              </a:blip>
              <a:stretch>
                <a:fillRect/>
              </a:stretch>
            </a:blipFill>
            <a:ln w="152400" cap="sq">
              <a:solidFill>
                <a:srgbClr val="B5D5F0"/>
              </a:solidFill>
              <a:prstDash val="solid"/>
              <a:miter/>
            </a:ln>
          </p:spPr>
          <p:txBody>
            <a:bodyPr/>
            <a:lstStyle/>
            <a:p>
              <a:endParaRPr lang="en-IE"/>
            </a:p>
          </p:txBody>
        </p:sp>
      </p:grpSp>
      <p:grpSp>
        <p:nvGrpSpPr>
          <p:cNvPr id="11" name="Group 11"/>
          <p:cNvGrpSpPr/>
          <p:nvPr/>
        </p:nvGrpSpPr>
        <p:grpSpPr>
          <a:xfrm>
            <a:off x="5220649" y="5143500"/>
            <a:ext cx="3706518" cy="4363751"/>
            <a:chOff x="0" y="0"/>
            <a:chExt cx="4942023" cy="5818335"/>
          </a:xfrm>
        </p:grpSpPr>
        <p:grpSp>
          <p:nvGrpSpPr>
            <p:cNvPr id="12" name="Group 12"/>
            <p:cNvGrpSpPr/>
            <p:nvPr/>
          </p:nvGrpSpPr>
          <p:grpSpPr>
            <a:xfrm>
              <a:off x="0" y="0"/>
              <a:ext cx="4942023" cy="4942023"/>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cstate="email">
                  <a:extLst>
                    <a:ext uri="{28A0092B-C50C-407E-A947-70E740481C1C}">
                      <a14:useLocalDpi xmlns:a14="http://schemas.microsoft.com/office/drawing/2010/main"/>
                    </a:ext>
                  </a:extLst>
                </a:blip>
                <a:stretch>
                  <a:fillRect/>
                </a:stretch>
              </a:blipFill>
              <a:ln w="152400" cap="sq">
                <a:solidFill>
                  <a:srgbClr val="B5D5F0"/>
                </a:solidFill>
                <a:prstDash val="solid"/>
                <a:miter/>
              </a:ln>
            </p:spPr>
            <p:txBody>
              <a:bodyPr/>
              <a:lstStyle/>
              <a:p>
                <a:endParaRPr lang="en-IE"/>
              </a:p>
            </p:txBody>
          </p:sp>
        </p:grpSp>
        <p:sp>
          <p:nvSpPr>
            <p:cNvPr id="14" name="TextBox 14"/>
            <p:cNvSpPr txBox="1"/>
            <p:nvPr/>
          </p:nvSpPr>
          <p:spPr>
            <a:xfrm>
              <a:off x="1476397" y="5180836"/>
              <a:ext cx="1989230" cy="637499"/>
            </a:xfrm>
            <a:prstGeom prst="rect">
              <a:avLst/>
            </a:prstGeom>
          </p:spPr>
          <p:txBody>
            <a:bodyPr lIns="0" tIns="0" rIns="0" bIns="0" rtlCol="0" anchor="t">
              <a:spAutoFit/>
            </a:bodyPr>
            <a:lstStyle/>
            <a:p>
              <a:pPr marL="0" lvl="0" indent="0" algn="ctr">
                <a:lnSpc>
                  <a:spcPts val="3668"/>
                </a:lnSpc>
                <a:spcBef>
                  <a:spcPct val="0"/>
                </a:spcBef>
              </a:pPr>
              <a:r>
                <a:rPr lang="en-US" sz="3335" b="1" u="none" strike="noStrike" spc="-16">
                  <a:solidFill>
                    <a:srgbClr val="FFFFFF"/>
                  </a:solidFill>
                  <a:latin typeface="Tahoma 1 Bold"/>
                  <a:ea typeface="Tahoma 1 Bold"/>
                  <a:cs typeface="Tahoma 1 Bold"/>
                  <a:sym typeface="Tahoma 1 Bold"/>
                </a:rPr>
                <a:t>Lakes</a:t>
              </a:r>
            </a:p>
          </p:txBody>
        </p:sp>
      </p:grpSp>
      <p:grpSp>
        <p:nvGrpSpPr>
          <p:cNvPr id="15" name="Group 15"/>
          <p:cNvGrpSpPr/>
          <p:nvPr/>
        </p:nvGrpSpPr>
        <p:grpSpPr>
          <a:xfrm>
            <a:off x="9144000" y="5148612"/>
            <a:ext cx="3706518" cy="4358639"/>
            <a:chOff x="0" y="0"/>
            <a:chExt cx="4942023" cy="5811518"/>
          </a:xfrm>
        </p:grpSpPr>
        <p:grpSp>
          <p:nvGrpSpPr>
            <p:cNvPr id="16" name="Group 16"/>
            <p:cNvGrpSpPr/>
            <p:nvPr/>
          </p:nvGrpSpPr>
          <p:grpSpPr>
            <a:xfrm>
              <a:off x="0" y="0"/>
              <a:ext cx="4942023" cy="4942023"/>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cstate="email">
                  <a:extLst>
                    <a:ext uri="{28A0092B-C50C-407E-A947-70E740481C1C}">
                      <a14:useLocalDpi xmlns:a14="http://schemas.microsoft.com/office/drawing/2010/main"/>
                    </a:ext>
                  </a:extLst>
                </a:blip>
                <a:stretch>
                  <a:fillRect/>
                </a:stretch>
              </a:blipFill>
              <a:ln w="152400" cap="sq">
                <a:solidFill>
                  <a:srgbClr val="B5D5F0"/>
                </a:solidFill>
                <a:prstDash val="solid"/>
                <a:miter/>
              </a:ln>
            </p:spPr>
            <p:txBody>
              <a:bodyPr/>
              <a:lstStyle/>
              <a:p>
                <a:endParaRPr lang="en-IE"/>
              </a:p>
            </p:txBody>
          </p:sp>
        </p:grpSp>
        <p:sp>
          <p:nvSpPr>
            <p:cNvPr id="18" name="TextBox 18"/>
            <p:cNvSpPr txBox="1"/>
            <p:nvPr/>
          </p:nvSpPr>
          <p:spPr>
            <a:xfrm>
              <a:off x="1047744" y="5174019"/>
              <a:ext cx="2846535" cy="637499"/>
            </a:xfrm>
            <a:prstGeom prst="rect">
              <a:avLst/>
            </a:prstGeom>
          </p:spPr>
          <p:txBody>
            <a:bodyPr lIns="0" tIns="0" rIns="0" bIns="0" rtlCol="0" anchor="t">
              <a:spAutoFit/>
            </a:bodyPr>
            <a:lstStyle/>
            <a:p>
              <a:pPr marL="0" lvl="0" indent="0" algn="ctr">
                <a:lnSpc>
                  <a:spcPts val="3668"/>
                </a:lnSpc>
                <a:spcBef>
                  <a:spcPct val="0"/>
                </a:spcBef>
              </a:pPr>
              <a:r>
                <a:rPr lang="en-US" sz="3335" b="1" u="none" strike="noStrike" spc="-16">
                  <a:solidFill>
                    <a:srgbClr val="FFFFFF"/>
                  </a:solidFill>
                  <a:latin typeface="Tahoma 1 Bold"/>
                  <a:ea typeface="Tahoma 1 Bold"/>
                  <a:cs typeface="Tahoma 1 Bold"/>
                  <a:sym typeface="Tahoma 1 Bold"/>
                </a:rPr>
                <a:t>Wetlands</a:t>
              </a:r>
            </a:p>
          </p:txBody>
        </p:sp>
      </p:grpSp>
      <p:grpSp>
        <p:nvGrpSpPr>
          <p:cNvPr id="19" name="Group 19"/>
          <p:cNvGrpSpPr/>
          <p:nvPr/>
        </p:nvGrpSpPr>
        <p:grpSpPr>
          <a:xfrm>
            <a:off x="13067351" y="5143500"/>
            <a:ext cx="3706518" cy="4363751"/>
            <a:chOff x="0" y="0"/>
            <a:chExt cx="4942023" cy="5818335"/>
          </a:xfrm>
        </p:grpSpPr>
        <p:grpSp>
          <p:nvGrpSpPr>
            <p:cNvPr id="20" name="Group 20"/>
            <p:cNvGrpSpPr/>
            <p:nvPr/>
          </p:nvGrpSpPr>
          <p:grpSpPr>
            <a:xfrm>
              <a:off x="0" y="0"/>
              <a:ext cx="4942023" cy="4942023"/>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cstate="email">
                  <a:extLst>
                    <a:ext uri="{28A0092B-C50C-407E-A947-70E740481C1C}">
                      <a14:useLocalDpi xmlns:a14="http://schemas.microsoft.com/office/drawing/2010/main"/>
                    </a:ext>
                  </a:extLst>
                </a:blip>
                <a:stretch>
                  <a:fillRect/>
                </a:stretch>
              </a:blipFill>
              <a:ln w="152400" cap="sq">
                <a:solidFill>
                  <a:srgbClr val="B5D5F0"/>
                </a:solidFill>
                <a:prstDash val="solid"/>
                <a:miter/>
              </a:ln>
            </p:spPr>
            <p:txBody>
              <a:bodyPr/>
              <a:lstStyle/>
              <a:p>
                <a:endParaRPr lang="en-IE"/>
              </a:p>
            </p:txBody>
          </p:sp>
        </p:grpSp>
        <p:sp>
          <p:nvSpPr>
            <p:cNvPr id="22" name="TextBox 22"/>
            <p:cNvSpPr txBox="1"/>
            <p:nvPr/>
          </p:nvSpPr>
          <p:spPr>
            <a:xfrm>
              <a:off x="595278" y="5180836"/>
              <a:ext cx="3751468" cy="637499"/>
            </a:xfrm>
            <a:prstGeom prst="rect">
              <a:avLst/>
            </a:prstGeom>
          </p:spPr>
          <p:txBody>
            <a:bodyPr lIns="0" tIns="0" rIns="0" bIns="0" rtlCol="0" anchor="t">
              <a:spAutoFit/>
            </a:bodyPr>
            <a:lstStyle/>
            <a:p>
              <a:pPr marL="0" lvl="0" indent="0" algn="ctr">
                <a:lnSpc>
                  <a:spcPts val="3668"/>
                </a:lnSpc>
                <a:spcBef>
                  <a:spcPct val="0"/>
                </a:spcBef>
              </a:pPr>
              <a:r>
                <a:rPr lang="en-US" sz="3335" b="1" u="none" strike="noStrike" spc="-16">
                  <a:solidFill>
                    <a:srgbClr val="FFFFFF"/>
                  </a:solidFill>
                  <a:latin typeface="Tahoma 1 Bold"/>
                  <a:ea typeface="Tahoma 1 Bold"/>
                  <a:cs typeface="Tahoma 1 Bold"/>
                  <a:sym typeface="Tahoma 1 Bold"/>
                </a:rPr>
                <a:t>Underground</a:t>
              </a:r>
            </a:p>
          </p:txBody>
        </p:sp>
      </p:grpSp>
      <p:sp>
        <p:nvSpPr>
          <p:cNvPr id="23" name="Freeform 23"/>
          <p:cNvSpPr/>
          <p:nvPr/>
        </p:nvSpPr>
        <p:spPr>
          <a:xfrm>
            <a:off x="14654277" y="6804378"/>
            <a:ext cx="532666" cy="946746"/>
          </a:xfrm>
          <a:custGeom>
            <a:avLst/>
            <a:gdLst/>
            <a:ahLst/>
            <a:cxnLst/>
            <a:rect l="l" t="t" r="r" b="b"/>
            <a:pathLst>
              <a:path w="532666" h="946746">
                <a:moveTo>
                  <a:pt x="0" y="0"/>
                </a:moveTo>
                <a:lnTo>
                  <a:pt x="532666" y="0"/>
                </a:lnTo>
                <a:lnTo>
                  <a:pt x="532666" y="946745"/>
                </a:lnTo>
                <a:lnTo>
                  <a:pt x="0" y="946745"/>
                </a:lnTo>
                <a:lnTo>
                  <a:pt x="0" y="0"/>
                </a:lnTo>
                <a:close/>
              </a:path>
            </a:pathLst>
          </a:custGeom>
          <a:blipFill>
            <a:blip>
              <a:extLst>
                <a:ext uri="{96DAC541-7B7A-43D3-8B79-37D633B846F1}">
                  <asvg:svgBlip xmlns:asvg="http://schemas.microsoft.com/office/drawing/2016/SVG/main" r:embed="rId7"/>
                </a:ext>
              </a:extLst>
            </a:blip>
            <a:stretch>
              <a:fillRect r="-151908" b="-38896"/>
            </a:stretch>
          </a:blipFill>
        </p:spPr>
        <p:txBody>
          <a:bodyPr/>
          <a:lstStyle/>
          <a:p>
            <a:endParaRPr lang="en-IE"/>
          </a:p>
        </p:txBody>
      </p:sp>
      <p:sp>
        <p:nvSpPr>
          <p:cNvPr id="24" name="TextBox 24"/>
          <p:cNvSpPr txBox="1"/>
          <p:nvPr/>
        </p:nvSpPr>
        <p:spPr>
          <a:xfrm>
            <a:off x="2404596" y="9036271"/>
            <a:ext cx="1491922" cy="470981"/>
          </a:xfrm>
          <a:prstGeom prst="rect">
            <a:avLst/>
          </a:prstGeom>
        </p:spPr>
        <p:txBody>
          <a:bodyPr lIns="0" tIns="0" rIns="0" bIns="0" rtlCol="0" anchor="t">
            <a:spAutoFit/>
          </a:bodyPr>
          <a:lstStyle/>
          <a:p>
            <a:pPr algn="ctr">
              <a:lnSpc>
                <a:spcPts val="3668"/>
              </a:lnSpc>
              <a:spcBef>
                <a:spcPct val="0"/>
              </a:spcBef>
            </a:pPr>
            <a:r>
              <a:rPr lang="en-US" sz="3335" b="1" spc="-16">
                <a:solidFill>
                  <a:srgbClr val="FFFFFF"/>
                </a:solidFill>
                <a:latin typeface="Tahoma 1 Bold"/>
                <a:ea typeface="Tahoma 1 Bold"/>
                <a:cs typeface="Tahoma 1 Bold"/>
                <a:sym typeface="Tahoma 1 Bold"/>
              </a:rPr>
              <a:t>Rivers</a:t>
            </a:r>
          </a:p>
        </p:txBody>
      </p:sp>
      <p:sp>
        <p:nvSpPr>
          <p:cNvPr id="25" name="TextBox 25"/>
          <p:cNvSpPr txBox="1"/>
          <p:nvPr/>
        </p:nvSpPr>
        <p:spPr>
          <a:xfrm>
            <a:off x="1028700" y="1171575"/>
            <a:ext cx="16230600" cy="1076326"/>
          </a:xfrm>
          <a:prstGeom prst="rect">
            <a:avLst/>
          </a:prstGeom>
        </p:spPr>
        <p:txBody>
          <a:bodyPr lIns="0" tIns="0" rIns="0" bIns="0" rtlCol="0" anchor="t">
            <a:spAutoFit/>
          </a:bodyPr>
          <a:lstStyle/>
          <a:p>
            <a:pPr marL="0" lvl="0" indent="0" algn="l">
              <a:lnSpc>
                <a:spcPts val="7200"/>
              </a:lnSpc>
              <a:spcBef>
                <a:spcPct val="0"/>
              </a:spcBef>
            </a:pPr>
            <a:r>
              <a:rPr lang="en-US" sz="8000" b="1" spc="-40">
                <a:solidFill>
                  <a:srgbClr val="FFFFFF"/>
                </a:solidFill>
                <a:latin typeface="Poppins Bold"/>
                <a:ea typeface="Poppins Bold"/>
                <a:cs typeface="Poppins Bold"/>
                <a:sym typeface="Poppins Bold"/>
              </a:rPr>
              <a:t>Precious Freshwater</a:t>
            </a:r>
          </a:p>
        </p:txBody>
      </p:sp>
      <p:grpSp>
        <p:nvGrpSpPr>
          <p:cNvPr id="26" name="Group 26"/>
          <p:cNvGrpSpPr/>
          <p:nvPr/>
        </p:nvGrpSpPr>
        <p:grpSpPr>
          <a:xfrm>
            <a:off x="1694017" y="2876792"/>
            <a:ext cx="14899966" cy="1176778"/>
            <a:chOff x="0" y="0"/>
            <a:chExt cx="3924271" cy="309933"/>
          </a:xfrm>
        </p:grpSpPr>
        <p:sp>
          <p:nvSpPr>
            <p:cNvPr id="27" name="Freeform 27"/>
            <p:cNvSpPr/>
            <p:nvPr/>
          </p:nvSpPr>
          <p:spPr>
            <a:xfrm>
              <a:off x="0" y="0"/>
              <a:ext cx="3924271" cy="309933"/>
            </a:xfrm>
            <a:custGeom>
              <a:avLst/>
              <a:gdLst/>
              <a:ahLst/>
              <a:cxnLst/>
              <a:rect l="l" t="t" r="r" b="b"/>
              <a:pathLst>
                <a:path w="3924271" h="309933">
                  <a:moveTo>
                    <a:pt x="22862" y="0"/>
                  </a:moveTo>
                  <a:lnTo>
                    <a:pt x="3901409" y="0"/>
                  </a:lnTo>
                  <a:cubicBezTo>
                    <a:pt x="3914035" y="0"/>
                    <a:pt x="3924271" y="10236"/>
                    <a:pt x="3924271" y="22862"/>
                  </a:cubicBezTo>
                  <a:lnTo>
                    <a:pt x="3924271" y="287071"/>
                  </a:lnTo>
                  <a:cubicBezTo>
                    <a:pt x="3924271" y="293135"/>
                    <a:pt x="3921862" y="298950"/>
                    <a:pt x="3917575" y="303237"/>
                  </a:cubicBezTo>
                  <a:cubicBezTo>
                    <a:pt x="3913287" y="307525"/>
                    <a:pt x="3907472" y="309933"/>
                    <a:pt x="3901409" y="309933"/>
                  </a:cubicBezTo>
                  <a:lnTo>
                    <a:pt x="22862" y="309933"/>
                  </a:lnTo>
                  <a:cubicBezTo>
                    <a:pt x="10236" y="309933"/>
                    <a:pt x="0" y="299697"/>
                    <a:pt x="0" y="287071"/>
                  </a:cubicBezTo>
                  <a:lnTo>
                    <a:pt x="0" y="22862"/>
                  </a:lnTo>
                  <a:cubicBezTo>
                    <a:pt x="0" y="10236"/>
                    <a:pt x="10236" y="0"/>
                    <a:pt x="22862" y="0"/>
                  </a:cubicBezTo>
                  <a:close/>
                </a:path>
              </a:pathLst>
            </a:custGeom>
            <a:solidFill>
              <a:srgbClr val="0077C0"/>
            </a:solidFill>
          </p:spPr>
          <p:txBody>
            <a:bodyPr/>
            <a:lstStyle/>
            <a:p>
              <a:endParaRPr lang="en-IE"/>
            </a:p>
          </p:txBody>
        </p:sp>
        <p:sp>
          <p:nvSpPr>
            <p:cNvPr id="28" name="TextBox 28"/>
            <p:cNvSpPr txBox="1"/>
            <p:nvPr/>
          </p:nvSpPr>
          <p:spPr>
            <a:xfrm>
              <a:off x="0" y="57150"/>
              <a:ext cx="3924271" cy="252783"/>
            </a:xfrm>
            <a:prstGeom prst="rect">
              <a:avLst/>
            </a:prstGeom>
          </p:spPr>
          <p:txBody>
            <a:bodyPr lIns="50800" tIns="50800" rIns="50800" bIns="50800" rtlCol="0" anchor="ctr"/>
            <a:lstStyle/>
            <a:p>
              <a:pPr algn="ctr">
                <a:lnSpc>
                  <a:spcPts val="1840"/>
                </a:lnSpc>
              </a:pPr>
              <a:endParaRPr/>
            </a:p>
          </p:txBody>
        </p:sp>
      </p:grpSp>
      <p:grpSp>
        <p:nvGrpSpPr>
          <p:cNvPr id="29" name="Group 29"/>
          <p:cNvGrpSpPr/>
          <p:nvPr/>
        </p:nvGrpSpPr>
        <p:grpSpPr>
          <a:xfrm>
            <a:off x="2068306" y="3049151"/>
            <a:ext cx="14151388" cy="976295"/>
            <a:chOff x="0" y="0"/>
            <a:chExt cx="18868518" cy="1301727"/>
          </a:xfrm>
        </p:grpSpPr>
        <p:sp>
          <p:nvSpPr>
            <p:cNvPr id="30" name="TextBox 30"/>
            <p:cNvSpPr txBox="1"/>
            <p:nvPr/>
          </p:nvSpPr>
          <p:spPr>
            <a:xfrm>
              <a:off x="3273305" y="367442"/>
              <a:ext cx="15595213" cy="595419"/>
            </a:xfrm>
            <a:prstGeom prst="rect">
              <a:avLst/>
            </a:prstGeom>
          </p:spPr>
          <p:txBody>
            <a:bodyPr lIns="0" tIns="0" rIns="0" bIns="0" rtlCol="0" anchor="t">
              <a:spAutoFit/>
            </a:bodyPr>
            <a:lstStyle/>
            <a:p>
              <a:pPr algn="l">
                <a:lnSpc>
                  <a:spcPts val="3410"/>
                </a:lnSpc>
                <a:spcBef>
                  <a:spcPct val="0"/>
                </a:spcBef>
              </a:pPr>
              <a:r>
                <a:rPr lang="en-US" sz="3100" spc="-15">
                  <a:solidFill>
                    <a:srgbClr val="FFFFFF"/>
                  </a:solidFill>
                  <a:latin typeface="Tahoma 1"/>
                  <a:ea typeface="Tahoma 1"/>
                  <a:cs typeface="Tahoma 1"/>
                  <a:sym typeface="Tahoma 1"/>
                </a:rPr>
                <a:t>makes up important freshwater ecosystems and is easily accessible.</a:t>
              </a:r>
            </a:p>
          </p:txBody>
        </p:sp>
        <p:sp>
          <p:nvSpPr>
            <p:cNvPr id="31" name="TextBox 31"/>
            <p:cNvSpPr txBox="1"/>
            <p:nvPr/>
          </p:nvSpPr>
          <p:spPr>
            <a:xfrm>
              <a:off x="0" y="432423"/>
              <a:ext cx="1771423" cy="532131"/>
            </a:xfrm>
            <a:prstGeom prst="rect">
              <a:avLst/>
            </a:prstGeom>
          </p:spPr>
          <p:txBody>
            <a:bodyPr lIns="0" tIns="0" rIns="0" bIns="0" rtlCol="0" anchor="t">
              <a:spAutoFit/>
            </a:bodyPr>
            <a:lstStyle/>
            <a:p>
              <a:pPr marL="0" lvl="0" indent="0" algn="ctr">
                <a:lnSpc>
                  <a:spcPts val="2790"/>
                </a:lnSpc>
                <a:spcBef>
                  <a:spcPct val="0"/>
                </a:spcBef>
              </a:pPr>
              <a:r>
                <a:rPr lang="en-US" sz="3100" spc="-15">
                  <a:solidFill>
                    <a:srgbClr val="FFFFFF"/>
                  </a:solidFill>
                  <a:latin typeface="Tahoma 1"/>
                  <a:ea typeface="Tahoma 1"/>
                  <a:cs typeface="Tahoma 1"/>
                  <a:sym typeface="Tahoma 1"/>
                </a:rPr>
                <a:t>Only</a:t>
              </a:r>
            </a:p>
          </p:txBody>
        </p:sp>
        <p:sp>
          <p:nvSpPr>
            <p:cNvPr id="32" name="TextBox 32"/>
            <p:cNvSpPr txBox="1"/>
            <p:nvPr/>
          </p:nvSpPr>
          <p:spPr>
            <a:xfrm>
              <a:off x="1498808" y="114300"/>
              <a:ext cx="1771423" cy="1187427"/>
            </a:xfrm>
            <a:prstGeom prst="rect">
              <a:avLst/>
            </a:prstGeom>
          </p:spPr>
          <p:txBody>
            <a:bodyPr lIns="0" tIns="0" rIns="0" bIns="0" rtlCol="0" anchor="t">
              <a:spAutoFit/>
            </a:bodyPr>
            <a:lstStyle/>
            <a:p>
              <a:pPr marL="0" lvl="0" indent="0" algn="ctr">
                <a:lnSpc>
                  <a:spcPts val="5804"/>
                </a:lnSpc>
                <a:spcBef>
                  <a:spcPct val="0"/>
                </a:spcBef>
              </a:pPr>
              <a:r>
                <a:rPr lang="en-US" sz="6449" b="1" spc="-32" dirty="0">
                  <a:solidFill>
                    <a:srgbClr val="FFFFFF"/>
                  </a:solidFill>
                  <a:latin typeface="Poppins Bold"/>
                  <a:ea typeface="Poppins Bold"/>
                  <a:cs typeface="Poppins Bold"/>
                  <a:sym typeface="Poppins Bold"/>
                </a:rPr>
                <a:t>1%</a:t>
              </a: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132661" y="769544"/>
            <a:ext cx="4032830" cy="874548"/>
            <a:chOff x="0" y="0"/>
            <a:chExt cx="1062145" cy="230334"/>
          </a:xfrm>
        </p:grpSpPr>
        <p:sp>
          <p:nvSpPr>
            <p:cNvPr id="3" name="Freeform 3"/>
            <p:cNvSpPr/>
            <p:nvPr/>
          </p:nvSpPr>
          <p:spPr>
            <a:xfrm>
              <a:off x="0" y="0"/>
              <a:ext cx="1062145" cy="230334"/>
            </a:xfrm>
            <a:custGeom>
              <a:avLst/>
              <a:gdLst/>
              <a:ahLst/>
              <a:cxnLst/>
              <a:rect l="l" t="t" r="r" b="b"/>
              <a:pathLst>
                <a:path w="1062145" h="230334">
                  <a:moveTo>
                    <a:pt x="38394" y="0"/>
                  </a:moveTo>
                  <a:lnTo>
                    <a:pt x="1023750" y="0"/>
                  </a:lnTo>
                  <a:cubicBezTo>
                    <a:pt x="1033933" y="0"/>
                    <a:pt x="1043699" y="4045"/>
                    <a:pt x="1050899" y="11245"/>
                  </a:cubicBezTo>
                  <a:cubicBezTo>
                    <a:pt x="1058099" y="18446"/>
                    <a:pt x="1062145" y="28212"/>
                    <a:pt x="1062145" y="38394"/>
                  </a:cubicBezTo>
                  <a:lnTo>
                    <a:pt x="1062145" y="191939"/>
                  </a:lnTo>
                  <a:cubicBezTo>
                    <a:pt x="1062145" y="202122"/>
                    <a:pt x="1058099" y="211888"/>
                    <a:pt x="1050899" y="219088"/>
                  </a:cubicBezTo>
                  <a:cubicBezTo>
                    <a:pt x="1043699" y="226288"/>
                    <a:pt x="1033933" y="230334"/>
                    <a:pt x="1023750" y="230334"/>
                  </a:cubicBezTo>
                  <a:lnTo>
                    <a:pt x="38394" y="230334"/>
                  </a:lnTo>
                  <a:cubicBezTo>
                    <a:pt x="28212" y="230334"/>
                    <a:pt x="18446" y="226288"/>
                    <a:pt x="11245" y="219088"/>
                  </a:cubicBezTo>
                  <a:cubicBezTo>
                    <a:pt x="4045" y="211888"/>
                    <a:pt x="0" y="202122"/>
                    <a:pt x="0" y="191939"/>
                  </a:cubicBezTo>
                  <a:lnTo>
                    <a:pt x="0" y="38394"/>
                  </a:lnTo>
                  <a:cubicBezTo>
                    <a:pt x="0" y="28212"/>
                    <a:pt x="4045" y="18446"/>
                    <a:pt x="11245" y="11245"/>
                  </a:cubicBezTo>
                  <a:cubicBezTo>
                    <a:pt x="18446" y="4045"/>
                    <a:pt x="28212" y="0"/>
                    <a:pt x="38394" y="0"/>
                  </a:cubicBezTo>
                  <a:close/>
                </a:path>
              </a:pathLst>
            </a:custGeom>
            <a:solidFill>
              <a:srgbClr val="C41188"/>
            </a:solidFill>
          </p:spPr>
          <p:txBody>
            <a:bodyPr/>
            <a:lstStyle/>
            <a:p>
              <a:endParaRPr lang="en-IE"/>
            </a:p>
          </p:txBody>
        </p:sp>
        <p:sp>
          <p:nvSpPr>
            <p:cNvPr id="4" name="TextBox 4"/>
            <p:cNvSpPr txBox="1"/>
            <p:nvPr/>
          </p:nvSpPr>
          <p:spPr>
            <a:xfrm>
              <a:off x="0" y="57150"/>
              <a:ext cx="1062145" cy="173184"/>
            </a:xfrm>
            <a:prstGeom prst="rect">
              <a:avLst/>
            </a:prstGeom>
          </p:spPr>
          <p:txBody>
            <a:bodyPr lIns="50800" tIns="50800" rIns="50800" bIns="50800" rtlCol="0" anchor="ctr"/>
            <a:lstStyle/>
            <a:p>
              <a:pPr algn="ctr">
                <a:lnSpc>
                  <a:spcPts val="1840"/>
                </a:lnSpc>
              </a:pPr>
              <a:endParaRPr/>
            </a:p>
          </p:txBody>
        </p:sp>
      </p:grpSp>
      <p:sp>
        <p:nvSpPr>
          <p:cNvPr id="5" name="Freeform 5"/>
          <p:cNvSpPr/>
          <p:nvPr/>
        </p:nvSpPr>
        <p:spPr>
          <a:xfrm rot="-308043">
            <a:off x="3390387" y="-1438582"/>
            <a:ext cx="14160601" cy="12390526"/>
          </a:xfrm>
          <a:custGeom>
            <a:avLst/>
            <a:gdLst/>
            <a:ahLst/>
            <a:cxnLst/>
            <a:rect l="l" t="t" r="r" b="b"/>
            <a:pathLst>
              <a:path w="14160601" h="12390526">
                <a:moveTo>
                  <a:pt x="0" y="0"/>
                </a:moveTo>
                <a:lnTo>
                  <a:pt x="14160601" y="0"/>
                </a:lnTo>
                <a:lnTo>
                  <a:pt x="14160601" y="12390526"/>
                </a:lnTo>
                <a:lnTo>
                  <a:pt x="0" y="1239052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6" name="Freeform 6"/>
          <p:cNvSpPr/>
          <p:nvPr/>
        </p:nvSpPr>
        <p:spPr>
          <a:xfrm rot="-761927" flipH="1">
            <a:off x="7223459" y="8210981"/>
            <a:ext cx="474916" cy="844103"/>
          </a:xfrm>
          <a:custGeom>
            <a:avLst/>
            <a:gdLst/>
            <a:ahLst/>
            <a:cxnLst/>
            <a:rect l="l" t="t" r="r" b="b"/>
            <a:pathLst>
              <a:path w="474916" h="844103">
                <a:moveTo>
                  <a:pt x="474916" y="0"/>
                </a:moveTo>
                <a:lnTo>
                  <a:pt x="0" y="0"/>
                </a:lnTo>
                <a:lnTo>
                  <a:pt x="0" y="844103"/>
                </a:lnTo>
                <a:lnTo>
                  <a:pt x="474916" y="844103"/>
                </a:lnTo>
                <a:lnTo>
                  <a:pt x="474916" y="0"/>
                </a:lnTo>
                <a:close/>
              </a:path>
            </a:pathLst>
          </a:custGeom>
          <a:blipFill>
            <a:blip>
              <a:extLst>
                <a:ext uri="{96DAC541-7B7A-43D3-8B79-37D633B846F1}">
                  <asvg:svgBlip xmlns:asvg="http://schemas.microsoft.com/office/drawing/2016/SVG/main" r:embed="rId4"/>
                </a:ext>
              </a:extLst>
            </a:blip>
            <a:stretch>
              <a:fillRect r="-151908" b="-38896"/>
            </a:stretch>
          </a:blipFill>
        </p:spPr>
        <p:txBody>
          <a:bodyPr/>
          <a:lstStyle/>
          <a:p>
            <a:endParaRPr lang="en-IE"/>
          </a:p>
        </p:txBody>
      </p:sp>
      <p:sp>
        <p:nvSpPr>
          <p:cNvPr id="7" name="Freeform 7"/>
          <p:cNvSpPr/>
          <p:nvPr/>
        </p:nvSpPr>
        <p:spPr>
          <a:xfrm flipH="1">
            <a:off x="7434675" y="6902995"/>
            <a:ext cx="2045900" cy="2199892"/>
          </a:xfrm>
          <a:custGeom>
            <a:avLst/>
            <a:gdLst/>
            <a:ahLst/>
            <a:cxnLst/>
            <a:rect l="l" t="t" r="r" b="b"/>
            <a:pathLst>
              <a:path w="2045900" h="2199892">
                <a:moveTo>
                  <a:pt x="2045899" y="0"/>
                </a:moveTo>
                <a:lnTo>
                  <a:pt x="0" y="0"/>
                </a:lnTo>
                <a:lnTo>
                  <a:pt x="0" y="2199892"/>
                </a:lnTo>
                <a:lnTo>
                  <a:pt x="2045899" y="2199892"/>
                </a:lnTo>
                <a:lnTo>
                  <a:pt x="2045899"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IE"/>
          </a:p>
        </p:txBody>
      </p:sp>
      <p:sp>
        <p:nvSpPr>
          <p:cNvPr id="8" name="Freeform 8"/>
          <p:cNvSpPr/>
          <p:nvPr/>
        </p:nvSpPr>
        <p:spPr>
          <a:xfrm>
            <a:off x="2509256" y="6808314"/>
            <a:ext cx="2006973" cy="2389253"/>
          </a:xfrm>
          <a:custGeom>
            <a:avLst/>
            <a:gdLst/>
            <a:ahLst/>
            <a:cxnLst/>
            <a:rect l="l" t="t" r="r" b="b"/>
            <a:pathLst>
              <a:path w="2006973" h="2389253">
                <a:moveTo>
                  <a:pt x="0" y="0"/>
                </a:moveTo>
                <a:lnTo>
                  <a:pt x="2006973" y="0"/>
                </a:lnTo>
                <a:lnTo>
                  <a:pt x="2006973" y="2389253"/>
                </a:lnTo>
                <a:lnTo>
                  <a:pt x="0" y="2389253"/>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n-IE"/>
          </a:p>
        </p:txBody>
      </p:sp>
      <p:grpSp>
        <p:nvGrpSpPr>
          <p:cNvPr id="9" name="Group 9"/>
          <p:cNvGrpSpPr/>
          <p:nvPr/>
        </p:nvGrpSpPr>
        <p:grpSpPr>
          <a:xfrm>
            <a:off x="3512743" y="5647933"/>
            <a:ext cx="4624031" cy="874548"/>
            <a:chOff x="0" y="0"/>
            <a:chExt cx="1217852" cy="230334"/>
          </a:xfrm>
        </p:grpSpPr>
        <p:sp>
          <p:nvSpPr>
            <p:cNvPr id="10" name="Freeform 10"/>
            <p:cNvSpPr/>
            <p:nvPr/>
          </p:nvSpPr>
          <p:spPr>
            <a:xfrm>
              <a:off x="0" y="0"/>
              <a:ext cx="1217852" cy="230334"/>
            </a:xfrm>
            <a:custGeom>
              <a:avLst/>
              <a:gdLst/>
              <a:ahLst/>
              <a:cxnLst/>
              <a:rect l="l" t="t" r="r" b="b"/>
              <a:pathLst>
                <a:path w="1217852" h="230334">
                  <a:moveTo>
                    <a:pt x="33486" y="0"/>
                  </a:moveTo>
                  <a:lnTo>
                    <a:pt x="1184366" y="0"/>
                  </a:lnTo>
                  <a:cubicBezTo>
                    <a:pt x="1202860" y="0"/>
                    <a:pt x="1217852" y="14992"/>
                    <a:pt x="1217852" y="33486"/>
                  </a:cubicBezTo>
                  <a:lnTo>
                    <a:pt x="1217852" y="196848"/>
                  </a:lnTo>
                  <a:cubicBezTo>
                    <a:pt x="1217852" y="215342"/>
                    <a:pt x="1202860" y="230334"/>
                    <a:pt x="1184366" y="230334"/>
                  </a:cubicBezTo>
                  <a:lnTo>
                    <a:pt x="33486" y="230334"/>
                  </a:lnTo>
                  <a:cubicBezTo>
                    <a:pt x="14992" y="230334"/>
                    <a:pt x="0" y="215342"/>
                    <a:pt x="0" y="196848"/>
                  </a:cubicBezTo>
                  <a:lnTo>
                    <a:pt x="0" y="33486"/>
                  </a:lnTo>
                  <a:cubicBezTo>
                    <a:pt x="0" y="14992"/>
                    <a:pt x="14992" y="0"/>
                    <a:pt x="33486" y="0"/>
                  </a:cubicBezTo>
                  <a:close/>
                </a:path>
              </a:pathLst>
            </a:custGeom>
            <a:solidFill>
              <a:srgbClr val="0076BF"/>
            </a:solidFill>
          </p:spPr>
          <p:txBody>
            <a:bodyPr/>
            <a:lstStyle/>
            <a:p>
              <a:endParaRPr lang="en-IE" dirty="0"/>
            </a:p>
          </p:txBody>
        </p:sp>
        <p:sp>
          <p:nvSpPr>
            <p:cNvPr id="11" name="TextBox 11"/>
            <p:cNvSpPr txBox="1"/>
            <p:nvPr/>
          </p:nvSpPr>
          <p:spPr>
            <a:xfrm>
              <a:off x="0" y="57150"/>
              <a:ext cx="1217852" cy="173184"/>
            </a:xfrm>
            <a:prstGeom prst="rect">
              <a:avLst/>
            </a:prstGeom>
          </p:spPr>
          <p:txBody>
            <a:bodyPr lIns="50800" tIns="50800" rIns="50800" bIns="50800" rtlCol="0" anchor="ctr"/>
            <a:lstStyle/>
            <a:p>
              <a:pPr algn="ctr">
                <a:lnSpc>
                  <a:spcPts val="1840"/>
                </a:lnSpc>
              </a:pPr>
              <a:endParaRPr/>
            </a:p>
          </p:txBody>
        </p:sp>
      </p:grpSp>
      <p:sp>
        <p:nvSpPr>
          <p:cNvPr id="12" name="Freeform 12"/>
          <p:cNvSpPr/>
          <p:nvPr/>
        </p:nvSpPr>
        <p:spPr>
          <a:xfrm>
            <a:off x="4726369" y="6747582"/>
            <a:ext cx="2498165" cy="2510718"/>
          </a:xfrm>
          <a:custGeom>
            <a:avLst/>
            <a:gdLst/>
            <a:ahLst/>
            <a:cxnLst/>
            <a:rect l="l" t="t" r="r" b="b"/>
            <a:pathLst>
              <a:path w="2498165" h="2510718">
                <a:moveTo>
                  <a:pt x="0" y="0"/>
                </a:moveTo>
                <a:lnTo>
                  <a:pt x="2498165" y="0"/>
                </a:lnTo>
                <a:lnTo>
                  <a:pt x="2498165" y="2510718"/>
                </a:lnTo>
                <a:lnTo>
                  <a:pt x="0" y="2510718"/>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IE"/>
          </a:p>
        </p:txBody>
      </p:sp>
      <p:sp>
        <p:nvSpPr>
          <p:cNvPr id="13" name="TextBox 13"/>
          <p:cNvSpPr txBox="1"/>
          <p:nvPr/>
        </p:nvSpPr>
        <p:spPr>
          <a:xfrm>
            <a:off x="3950282" y="5945308"/>
            <a:ext cx="3860463" cy="480060"/>
          </a:xfrm>
          <a:prstGeom prst="rect">
            <a:avLst/>
          </a:prstGeom>
        </p:spPr>
        <p:txBody>
          <a:bodyPr lIns="0" tIns="0" rIns="0" bIns="0" rtlCol="0" anchor="t">
            <a:spAutoFit/>
          </a:bodyPr>
          <a:lstStyle/>
          <a:p>
            <a:pPr marL="0" lvl="0" indent="0" algn="l">
              <a:lnSpc>
                <a:spcPts val="3240"/>
              </a:lnSpc>
              <a:spcBef>
                <a:spcPct val="0"/>
              </a:spcBef>
            </a:pPr>
            <a:r>
              <a:rPr lang="en-US" sz="3600" b="1" spc="-18" dirty="0">
                <a:solidFill>
                  <a:srgbClr val="FFFFFF"/>
                </a:solidFill>
                <a:latin typeface="Poppins Bold"/>
                <a:ea typeface="Poppins Bold"/>
                <a:cs typeface="Poppins Bold"/>
                <a:sym typeface="Poppins Bold"/>
              </a:rPr>
              <a:t>Everyday Water</a:t>
            </a:r>
          </a:p>
        </p:txBody>
      </p:sp>
      <p:sp>
        <p:nvSpPr>
          <p:cNvPr id="14" name="Freeform 14"/>
          <p:cNvSpPr/>
          <p:nvPr/>
        </p:nvSpPr>
        <p:spPr>
          <a:xfrm>
            <a:off x="13850078" y="6934281"/>
            <a:ext cx="995280" cy="865893"/>
          </a:xfrm>
          <a:custGeom>
            <a:avLst/>
            <a:gdLst/>
            <a:ahLst/>
            <a:cxnLst/>
            <a:rect l="l" t="t" r="r" b="b"/>
            <a:pathLst>
              <a:path w="995280" h="865893">
                <a:moveTo>
                  <a:pt x="0" y="0"/>
                </a:moveTo>
                <a:lnTo>
                  <a:pt x="995279" y="0"/>
                </a:lnTo>
                <a:lnTo>
                  <a:pt x="995279" y="865893"/>
                </a:lnTo>
                <a:lnTo>
                  <a:pt x="0" y="865893"/>
                </a:lnTo>
                <a:lnTo>
                  <a:pt x="0"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n-IE"/>
          </a:p>
        </p:txBody>
      </p:sp>
      <p:sp>
        <p:nvSpPr>
          <p:cNvPr id="15" name="Freeform 15"/>
          <p:cNvSpPr/>
          <p:nvPr/>
        </p:nvSpPr>
        <p:spPr>
          <a:xfrm>
            <a:off x="13032681" y="3070727"/>
            <a:ext cx="4226619" cy="5154413"/>
          </a:xfrm>
          <a:custGeom>
            <a:avLst/>
            <a:gdLst/>
            <a:ahLst/>
            <a:cxnLst/>
            <a:rect l="l" t="t" r="r" b="b"/>
            <a:pathLst>
              <a:path w="4226619" h="5154413">
                <a:moveTo>
                  <a:pt x="0" y="0"/>
                </a:moveTo>
                <a:lnTo>
                  <a:pt x="4226619" y="0"/>
                </a:lnTo>
                <a:lnTo>
                  <a:pt x="4226619" y="5154413"/>
                </a:lnTo>
                <a:lnTo>
                  <a:pt x="0" y="5154413"/>
                </a:lnTo>
                <a:lnTo>
                  <a:pt x="0" y="0"/>
                </a:lnTo>
                <a:close/>
              </a:path>
            </a:pathLst>
          </a:custGeom>
          <a:blipFill>
            <a:blip r:embed="rId9" cstate="email">
              <a:extLst>
                <a:ext uri="{28A0092B-C50C-407E-A947-70E740481C1C}">
                  <a14:useLocalDpi xmlns:a14="http://schemas.microsoft.com/office/drawing/2010/main"/>
                </a:ext>
              </a:extLst>
            </a:blip>
            <a:stretch>
              <a:fillRect/>
            </a:stretch>
          </a:blipFill>
          <a:ln cap="sq">
            <a:noFill/>
            <a:prstDash val="solid"/>
            <a:miter/>
          </a:ln>
        </p:spPr>
        <p:txBody>
          <a:bodyPr/>
          <a:lstStyle/>
          <a:p>
            <a:endParaRPr lang="en-IE"/>
          </a:p>
        </p:txBody>
      </p:sp>
      <p:sp>
        <p:nvSpPr>
          <p:cNvPr id="16" name="Freeform 16"/>
          <p:cNvSpPr/>
          <p:nvPr/>
        </p:nvSpPr>
        <p:spPr>
          <a:xfrm>
            <a:off x="11580165" y="7085130"/>
            <a:ext cx="1997029" cy="1228173"/>
          </a:xfrm>
          <a:custGeom>
            <a:avLst/>
            <a:gdLst/>
            <a:ahLst/>
            <a:cxnLst/>
            <a:rect l="l" t="t" r="r" b="b"/>
            <a:pathLst>
              <a:path w="1997029" h="1228173">
                <a:moveTo>
                  <a:pt x="0" y="0"/>
                </a:moveTo>
                <a:lnTo>
                  <a:pt x="1997028" y="0"/>
                </a:lnTo>
                <a:lnTo>
                  <a:pt x="1997028" y="1228173"/>
                </a:lnTo>
                <a:lnTo>
                  <a:pt x="0" y="1228173"/>
                </a:lnTo>
                <a:lnTo>
                  <a:pt x="0" y="0"/>
                </a:lnTo>
                <a:close/>
              </a:path>
            </a:pathLst>
          </a:custGeom>
          <a:blipFill>
            <a:blip r:embed="rId10" cstate="email">
              <a:extLst>
                <a:ext uri="{28A0092B-C50C-407E-A947-70E740481C1C}">
                  <a14:useLocalDpi xmlns:a14="http://schemas.microsoft.com/office/drawing/2010/main"/>
                </a:ext>
              </a:extLst>
            </a:blip>
            <a:stretch>
              <a:fillRect/>
            </a:stretch>
          </a:blipFill>
        </p:spPr>
        <p:txBody>
          <a:bodyPr/>
          <a:lstStyle/>
          <a:p>
            <a:endParaRPr lang="en-IE"/>
          </a:p>
        </p:txBody>
      </p:sp>
      <p:sp>
        <p:nvSpPr>
          <p:cNvPr id="17" name="Freeform 17"/>
          <p:cNvSpPr/>
          <p:nvPr/>
        </p:nvSpPr>
        <p:spPr>
          <a:xfrm>
            <a:off x="15493220" y="5207909"/>
            <a:ext cx="655636" cy="880048"/>
          </a:xfrm>
          <a:custGeom>
            <a:avLst/>
            <a:gdLst/>
            <a:ahLst/>
            <a:cxnLst/>
            <a:rect l="l" t="t" r="r" b="b"/>
            <a:pathLst>
              <a:path w="655636" h="880048">
                <a:moveTo>
                  <a:pt x="0" y="0"/>
                </a:moveTo>
                <a:lnTo>
                  <a:pt x="655636" y="0"/>
                </a:lnTo>
                <a:lnTo>
                  <a:pt x="655636" y="880048"/>
                </a:lnTo>
                <a:lnTo>
                  <a:pt x="0" y="880048"/>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IE"/>
          </a:p>
        </p:txBody>
      </p:sp>
      <p:grpSp>
        <p:nvGrpSpPr>
          <p:cNvPr id="18" name="Group 18"/>
          <p:cNvGrpSpPr/>
          <p:nvPr/>
        </p:nvGrpSpPr>
        <p:grpSpPr>
          <a:xfrm>
            <a:off x="16061587" y="7768245"/>
            <a:ext cx="868558" cy="479913"/>
            <a:chOff x="0" y="0"/>
            <a:chExt cx="228756" cy="126397"/>
          </a:xfrm>
        </p:grpSpPr>
        <p:sp>
          <p:nvSpPr>
            <p:cNvPr id="19" name="Freeform 19"/>
            <p:cNvSpPr/>
            <p:nvPr/>
          </p:nvSpPr>
          <p:spPr>
            <a:xfrm>
              <a:off x="0" y="0"/>
              <a:ext cx="228756" cy="126397"/>
            </a:xfrm>
            <a:custGeom>
              <a:avLst/>
              <a:gdLst/>
              <a:ahLst/>
              <a:cxnLst/>
              <a:rect l="l" t="t" r="r" b="b"/>
              <a:pathLst>
                <a:path w="228756" h="126397">
                  <a:moveTo>
                    <a:pt x="63198" y="0"/>
                  </a:moveTo>
                  <a:lnTo>
                    <a:pt x="165558" y="0"/>
                  </a:lnTo>
                  <a:cubicBezTo>
                    <a:pt x="200461" y="0"/>
                    <a:pt x="228756" y="28295"/>
                    <a:pt x="228756" y="63198"/>
                  </a:cubicBezTo>
                  <a:lnTo>
                    <a:pt x="228756" y="63198"/>
                  </a:lnTo>
                  <a:cubicBezTo>
                    <a:pt x="228756" y="79960"/>
                    <a:pt x="222098" y="96034"/>
                    <a:pt x="210246" y="107886"/>
                  </a:cubicBezTo>
                  <a:cubicBezTo>
                    <a:pt x="198394" y="119738"/>
                    <a:pt x="182319" y="126397"/>
                    <a:pt x="165558" y="126397"/>
                  </a:cubicBezTo>
                  <a:lnTo>
                    <a:pt x="63198" y="126397"/>
                  </a:lnTo>
                  <a:cubicBezTo>
                    <a:pt x="46437" y="126397"/>
                    <a:pt x="30362" y="119738"/>
                    <a:pt x="18510" y="107886"/>
                  </a:cubicBezTo>
                  <a:cubicBezTo>
                    <a:pt x="6658" y="96034"/>
                    <a:pt x="0" y="79960"/>
                    <a:pt x="0" y="63198"/>
                  </a:cubicBezTo>
                  <a:lnTo>
                    <a:pt x="0" y="63198"/>
                  </a:lnTo>
                  <a:cubicBezTo>
                    <a:pt x="0" y="46437"/>
                    <a:pt x="6658" y="30362"/>
                    <a:pt x="18510" y="18510"/>
                  </a:cubicBezTo>
                  <a:cubicBezTo>
                    <a:pt x="30362" y="6658"/>
                    <a:pt x="46437" y="0"/>
                    <a:pt x="63198" y="0"/>
                  </a:cubicBezTo>
                  <a:close/>
                </a:path>
              </a:pathLst>
            </a:custGeom>
            <a:solidFill>
              <a:srgbClr val="FFFFFF"/>
            </a:solidFill>
          </p:spPr>
          <p:txBody>
            <a:bodyPr/>
            <a:lstStyle/>
            <a:p>
              <a:endParaRPr lang="en-IE"/>
            </a:p>
          </p:txBody>
        </p:sp>
        <p:sp>
          <p:nvSpPr>
            <p:cNvPr id="20" name="TextBox 20"/>
            <p:cNvSpPr txBox="1"/>
            <p:nvPr/>
          </p:nvSpPr>
          <p:spPr>
            <a:xfrm>
              <a:off x="0" y="-47625"/>
              <a:ext cx="228756" cy="174022"/>
            </a:xfrm>
            <a:prstGeom prst="rect">
              <a:avLst/>
            </a:prstGeom>
          </p:spPr>
          <p:txBody>
            <a:bodyPr lIns="50800" tIns="50800" rIns="50800" bIns="50800" rtlCol="0" anchor="ctr"/>
            <a:lstStyle/>
            <a:p>
              <a:pPr algn="ctr">
                <a:lnSpc>
                  <a:spcPts val="2659"/>
                </a:lnSpc>
              </a:pPr>
              <a:endParaRPr/>
            </a:p>
          </p:txBody>
        </p:sp>
      </p:grpSp>
      <p:sp>
        <p:nvSpPr>
          <p:cNvPr id="21" name="Freeform 21"/>
          <p:cNvSpPr/>
          <p:nvPr/>
        </p:nvSpPr>
        <p:spPr>
          <a:xfrm>
            <a:off x="15772034" y="6880114"/>
            <a:ext cx="1447665" cy="1433189"/>
          </a:xfrm>
          <a:custGeom>
            <a:avLst/>
            <a:gdLst/>
            <a:ahLst/>
            <a:cxnLst/>
            <a:rect l="l" t="t" r="r" b="b"/>
            <a:pathLst>
              <a:path w="1447665" h="1433189">
                <a:moveTo>
                  <a:pt x="0" y="0"/>
                </a:moveTo>
                <a:lnTo>
                  <a:pt x="1447665" y="0"/>
                </a:lnTo>
                <a:lnTo>
                  <a:pt x="1447665" y="1433189"/>
                </a:lnTo>
                <a:lnTo>
                  <a:pt x="0" y="1433189"/>
                </a:lnTo>
                <a:lnTo>
                  <a:pt x="0" y="0"/>
                </a:lnTo>
                <a:close/>
              </a:path>
            </a:pathLst>
          </a:custGeom>
          <a:blipFill>
            <a:blip r:embed="rId12" cstate="email">
              <a:extLst>
                <a:ext uri="{28A0092B-C50C-407E-A947-70E740481C1C}">
                  <a14:useLocalDpi xmlns:a14="http://schemas.microsoft.com/office/drawing/2010/main"/>
                </a:ext>
              </a:extLst>
            </a:blip>
            <a:stretch>
              <a:fillRect/>
            </a:stretch>
          </a:blipFill>
        </p:spPr>
        <p:txBody>
          <a:bodyPr/>
          <a:lstStyle/>
          <a:p>
            <a:endParaRPr lang="en-IE"/>
          </a:p>
        </p:txBody>
      </p:sp>
      <p:sp>
        <p:nvSpPr>
          <p:cNvPr id="22" name="TextBox 22"/>
          <p:cNvSpPr txBox="1"/>
          <p:nvPr/>
        </p:nvSpPr>
        <p:spPr>
          <a:xfrm>
            <a:off x="1028700" y="3263161"/>
            <a:ext cx="6043258" cy="1493520"/>
          </a:xfrm>
          <a:prstGeom prst="rect">
            <a:avLst/>
          </a:prstGeom>
        </p:spPr>
        <p:txBody>
          <a:bodyPr lIns="0" tIns="0" rIns="0" bIns="0" rtlCol="0" anchor="t">
            <a:spAutoFit/>
          </a:bodyPr>
          <a:lstStyle/>
          <a:p>
            <a:pPr marL="0" lvl="0" indent="0" algn="l">
              <a:lnSpc>
                <a:spcPts val="3960"/>
              </a:lnSpc>
              <a:spcBef>
                <a:spcPct val="0"/>
              </a:spcBef>
            </a:pPr>
            <a:r>
              <a:rPr lang="en-US" sz="3600" spc="-18">
                <a:solidFill>
                  <a:srgbClr val="000000"/>
                </a:solidFill>
                <a:latin typeface="Tahoma 1"/>
                <a:ea typeface="Tahoma 1"/>
                <a:cs typeface="Tahoma 1"/>
                <a:sym typeface="Tahoma 1"/>
              </a:rPr>
              <a:t>A </a:t>
            </a:r>
            <a:r>
              <a:rPr lang="en-US" sz="3600" u="none" strike="noStrike" spc="-18">
                <a:solidFill>
                  <a:srgbClr val="000000"/>
                </a:solidFill>
                <a:latin typeface="Tahoma 1"/>
                <a:ea typeface="Tahoma 1"/>
                <a:cs typeface="Tahoma 1"/>
                <a:sym typeface="Tahoma 1"/>
              </a:rPr>
              <a:t>tiny amount of freshwater supports life on Earth – and we all have to share it.</a:t>
            </a:r>
          </a:p>
        </p:txBody>
      </p:sp>
      <p:sp>
        <p:nvSpPr>
          <p:cNvPr id="23" name="Freeform 23"/>
          <p:cNvSpPr/>
          <p:nvPr/>
        </p:nvSpPr>
        <p:spPr>
          <a:xfrm>
            <a:off x="8343616" y="1897656"/>
            <a:ext cx="4112667" cy="2529290"/>
          </a:xfrm>
          <a:custGeom>
            <a:avLst/>
            <a:gdLst/>
            <a:ahLst/>
            <a:cxnLst/>
            <a:rect l="l" t="t" r="r" b="b"/>
            <a:pathLst>
              <a:path w="4112667" h="2529290">
                <a:moveTo>
                  <a:pt x="0" y="0"/>
                </a:moveTo>
                <a:lnTo>
                  <a:pt x="4112667" y="0"/>
                </a:lnTo>
                <a:lnTo>
                  <a:pt x="4112667" y="2529290"/>
                </a:lnTo>
                <a:lnTo>
                  <a:pt x="0" y="2529290"/>
                </a:lnTo>
                <a:lnTo>
                  <a:pt x="0" y="0"/>
                </a:lnTo>
                <a:close/>
              </a:path>
            </a:pathLst>
          </a:custGeom>
          <a:blipFill>
            <a:blip r:embed="rId13" cstate="email">
              <a:extLst>
                <a:ext uri="{28A0092B-C50C-407E-A947-70E740481C1C}">
                  <a14:useLocalDpi xmlns:a14="http://schemas.microsoft.com/office/drawing/2010/main"/>
                </a:ext>
              </a:extLst>
            </a:blip>
            <a:stretch>
              <a:fillRect/>
            </a:stretch>
          </a:blipFill>
        </p:spPr>
        <p:txBody>
          <a:bodyPr/>
          <a:lstStyle/>
          <a:p>
            <a:endParaRPr lang="en-IE"/>
          </a:p>
        </p:txBody>
      </p:sp>
      <p:sp>
        <p:nvSpPr>
          <p:cNvPr id="24" name="Freeform 24"/>
          <p:cNvSpPr/>
          <p:nvPr/>
        </p:nvSpPr>
        <p:spPr>
          <a:xfrm rot="495666" flipH="1">
            <a:off x="7176513" y="1868022"/>
            <a:ext cx="1920522" cy="1594033"/>
          </a:xfrm>
          <a:custGeom>
            <a:avLst/>
            <a:gdLst/>
            <a:ahLst/>
            <a:cxnLst/>
            <a:rect l="l" t="t" r="r" b="b"/>
            <a:pathLst>
              <a:path w="1920522" h="1594033">
                <a:moveTo>
                  <a:pt x="1920522" y="0"/>
                </a:moveTo>
                <a:lnTo>
                  <a:pt x="0" y="0"/>
                </a:lnTo>
                <a:lnTo>
                  <a:pt x="0" y="1594033"/>
                </a:lnTo>
                <a:lnTo>
                  <a:pt x="1920522" y="1594033"/>
                </a:lnTo>
                <a:lnTo>
                  <a:pt x="1920522"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IE"/>
          </a:p>
        </p:txBody>
      </p:sp>
      <p:sp>
        <p:nvSpPr>
          <p:cNvPr id="25" name="Freeform 25"/>
          <p:cNvSpPr/>
          <p:nvPr/>
        </p:nvSpPr>
        <p:spPr>
          <a:xfrm rot="-1647680">
            <a:off x="12051696" y="2308128"/>
            <a:ext cx="832870" cy="1156764"/>
          </a:xfrm>
          <a:custGeom>
            <a:avLst/>
            <a:gdLst/>
            <a:ahLst/>
            <a:cxnLst/>
            <a:rect l="l" t="t" r="r" b="b"/>
            <a:pathLst>
              <a:path w="832870" h="1156764">
                <a:moveTo>
                  <a:pt x="0" y="0"/>
                </a:moveTo>
                <a:lnTo>
                  <a:pt x="832870" y="0"/>
                </a:lnTo>
                <a:lnTo>
                  <a:pt x="832870" y="1156763"/>
                </a:lnTo>
                <a:lnTo>
                  <a:pt x="0" y="1156763"/>
                </a:lnTo>
                <a:lnTo>
                  <a:pt x="0" y="0"/>
                </a:lnTo>
                <a:close/>
              </a:path>
            </a:pathLst>
          </a:custGeom>
          <a:blipFill>
            <a:blip r:embed="rId15" cstate="email">
              <a:extLst>
                <a:ext uri="{28A0092B-C50C-407E-A947-70E740481C1C}">
                  <a14:useLocalDpi xmlns:a14="http://schemas.microsoft.com/office/drawing/2010/main"/>
                </a:ext>
              </a:extLst>
            </a:blip>
            <a:stretch>
              <a:fillRect/>
            </a:stretch>
          </a:blipFill>
          <a:ln cap="sq">
            <a:noFill/>
            <a:prstDash val="solid"/>
            <a:miter/>
          </a:ln>
        </p:spPr>
        <p:txBody>
          <a:bodyPr/>
          <a:lstStyle/>
          <a:p>
            <a:endParaRPr lang="en-IE"/>
          </a:p>
        </p:txBody>
      </p:sp>
      <p:grpSp>
        <p:nvGrpSpPr>
          <p:cNvPr id="26" name="Group 26"/>
          <p:cNvGrpSpPr/>
          <p:nvPr/>
        </p:nvGrpSpPr>
        <p:grpSpPr>
          <a:xfrm>
            <a:off x="13160015" y="8496300"/>
            <a:ext cx="3370685" cy="874548"/>
            <a:chOff x="0" y="0"/>
            <a:chExt cx="887752" cy="230334"/>
          </a:xfrm>
        </p:grpSpPr>
        <p:sp>
          <p:nvSpPr>
            <p:cNvPr id="27" name="Freeform 27"/>
            <p:cNvSpPr/>
            <p:nvPr/>
          </p:nvSpPr>
          <p:spPr>
            <a:xfrm>
              <a:off x="0" y="0"/>
              <a:ext cx="887752" cy="230334"/>
            </a:xfrm>
            <a:custGeom>
              <a:avLst/>
              <a:gdLst/>
              <a:ahLst/>
              <a:cxnLst/>
              <a:rect l="l" t="t" r="r" b="b"/>
              <a:pathLst>
                <a:path w="887752" h="230334">
                  <a:moveTo>
                    <a:pt x="45937" y="0"/>
                  </a:moveTo>
                  <a:lnTo>
                    <a:pt x="841816" y="0"/>
                  </a:lnTo>
                  <a:cubicBezTo>
                    <a:pt x="853999" y="0"/>
                    <a:pt x="865683" y="4840"/>
                    <a:pt x="874298" y="13455"/>
                  </a:cubicBezTo>
                  <a:cubicBezTo>
                    <a:pt x="882913" y="22069"/>
                    <a:pt x="887752" y="33754"/>
                    <a:pt x="887752" y="45937"/>
                  </a:cubicBezTo>
                  <a:lnTo>
                    <a:pt x="887752" y="184397"/>
                  </a:lnTo>
                  <a:cubicBezTo>
                    <a:pt x="887752" y="209767"/>
                    <a:pt x="867186" y="230334"/>
                    <a:pt x="841816" y="230334"/>
                  </a:cubicBezTo>
                  <a:lnTo>
                    <a:pt x="45937" y="230334"/>
                  </a:lnTo>
                  <a:cubicBezTo>
                    <a:pt x="20567" y="230334"/>
                    <a:pt x="0" y="209767"/>
                    <a:pt x="0" y="184397"/>
                  </a:cubicBezTo>
                  <a:lnTo>
                    <a:pt x="0" y="45937"/>
                  </a:lnTo>
                  <a:cubicBezTo>
                    <a:pt x="0" y="20567"/>
                    <a:pt x="20567" y="0"/>
                    <a:pt x="45937" y="0"/>
                  </a:cubicBezTo>
                  <a:close/>
                </a:path>
              </a:pathLst>
            </a:custGeom>
            <a:solidFill>
              <a:srgbClr val="03A64A"/>
            </a:solidFill>
          </p:spPr>
          <p:txBody>
            <a:bodyPr/>
            <a:lstStyle/>
            <a:p>
              <a:endParaRPr lang="en-IE"/>
            </a:p>
          </p:txBody>
        </p:sp>
        <p:sp>
          <p:nvSpPr>
            <p:cNvPr id="28" name="TextBox 28"/>
            <p:cNvSpPr txBox="1"/>
            <p:nvPr/>
          </p:nvSpPr>
          <p:spPr>
            <a:xfrm>
              <a:off x="0" y="57150"/>
              <a:ext cx="887752" cy="173184"/>
            </a:xfrm>
            <a:prstGeom prst="rect">
              <a:avLst/>
            </a:prstGeom>
          </p:spPr>
          <p:txBody>
            <a:bodyPr lIns="50800" tIns="50800" rIns="50800" bIns="50800" rtlCol="0" anchor="ctr"/>
            <a:lstStyle/>
            <a:p>
              <a:pPr algn="ctr">
                <a:lnSpc>
                  <a:spcPts val="1840"/>
                </a:lnSpc>
              </a:pPr>
              <a:endParaRPr/>
            </a:p>
          </p:txBody>
        </p:sp>
      </p:grpSp>
      <p:sp>
        <p:nvSpPr>
          <p:cNvPr id="29" name="TextBox 29"/>
          <p:cNvSpPr txBox="1"/>
          <p:nvPr/>
        </p:nvSpPr>
        <p:spPr>
          <a:xfrm>
            <a:off x="13451179" y="8778240"/>
            <a:ext cx="2788357" cy="480060"/>
          </a:xfrm>
          <a:prstGeom prst="rect">
            <a:avLst/>
          </a:prstGeom>
        </p:spPr>
        <p:txBody>
          <a:bodyPr lIns="0" tIns="0" rIns="0" bIns="0" rtlCol="0" anchor="t">
            <a:spAutoFit/>
          </a:bodyPr>
          <a:lstStyle/>
          <a:p>
            <a:pPr marL="0" lvl="0" indent="0" algn="ctr">
              <a:lnSpc>
                <a:spcPts val="3240"/>
              </a:lnSpc>
              <a:spcBef>
                <a:spcPct val="0"/>
              </a:spcBef>
            </a:pPr>
            <a:r>
              <a:rPr lang="en-US" sz="3600" b="1" u="none" strike="noStrike" spc="-18">
                <a:solidFill>
                  <a:srgbClr val="FFFFFF"/>
                </a:solidFill>
                <a:latin typeface="Poppins Bold"/>
                <a:ea typeface="Poppins Bold"/>
                <a:cs typeface="Poppins Bold"/>
                <a:sym typeface="Poppins Bold"/>
              </a:rPr>
              <a:t>Wild Water</a:t>
            </a:r>
          </a:p>
        </p:txBody>
      </p:sp>
      <p:sp>
        <p:nvSpPr>
          <p:cNvPr id="30" name="TextBox 30"/>
          <p:cNvSpPr txBox="1"/>
          <p:nvPr/>
        </p:nvSpPr>
        <p:spPr>
          <a:xfrm>
            <a:off x="1028700" y="1171575"/>
            <a:ext cx="5564837" cy="1990726"/>
          </a:xfrm>
          <a:prstGeom prst="rect">
            <a:avLst/>
          </a:prstGeom>
        </p:spPr>
        <p:txBody>
          <a:bodyPr lIns="0" tIns="0" rIns="0" bIns="0" rtlCol="0" anchor="t">
            <a:spAutoFit/>
          </a:bodyPr>
          <a:lstStyle/>
          <a:p>
            <a:pPr marL="0" lvl="0" indent="0" algn="l">
              <a:lnSpc>
                <a:spcPts val="7200"/>
              </a:lnSpc>
              <a:spcBef>
                <a:spcPct val="0"/>
              </a:spcBef>
            </a:pPr>
            <a:r>
              <a:rPr lang="en-US" sz="8000" b="1" spc="-40">
                <a:solidFill>
                  <a:srgbClr val="003E7E"/>
                </a:solidFill>
                <a:latin typeface="Poppins Bold"/>
                <a:ea typeface="Poppins Bold"/>
                <a:cs typeface="Poppins Bold"/>
                <a:sym typeface="Poppins Bold"/>
              </a:rPr>
              <a:t>A Precious Resource</a:t>
            </a:r>
          </a:p>
        </p:txBody>
      </p:sp>
      <p:sp>
        <p:nvSpPr>
          <p:cNvPr id="31" name="TextBox 31"/>
          <p:cNvSpPr txBox="1"/>
          <p:nvPr/>
        </p:nvSpPr>
        <p:spPr>
          <a:xfrm>
            <a:off x="8466253" y="1068000"/>
            <a:ext cx="3365645" cy="480060"/>
          </a:xfrm>
          <a:prstGeom prst="rect">
            <a:avLst/>
          </a:prstGeom>
        </p:spPr>
        <p:txBody>
          <a:bodyPr lIns="0" tIns="0" rIns="0" bIns="0" rtlCol="0" anchor="t">
            <a:spAutoFit/>
          </a:bodyPr>
          <a:lstStyle/>
          <a:p>
            <a:pPr marL="0" lvl="0" indent="0" algn="ctr">
              <a:lnSpc>
                <a:spcPts val="3240"/>
              </a:lnSpc>
              <a:spcBef>
                <a:spcPct val="0"/>
              </a:spcBef>
            </a:pPr>
            <a:r>
              <a:rPr lang="en-US" sz="3600" b="1" u="none" strike="noStrike" spc="-18" dirty="0">
                <a:solidFill>
                  <a:srgbClr val="FFFFFF"/>
                </a:solidFill>
                <a:latin typeface="Poppins Bold"/>
                <a:ea typeface="Poppins Bold"/>
                <a:cs typeface="Poppins Bold"/>
                <a:sym typeface="Poppins Bold"/>
              </a:rPr>
              <a:t>Hidden Water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91550" y="3891967"/>
            <a:ext cx="14704899" cy="1026249"/>
            <a:chOff x="0" y="0"/>
            <a:chExt cx="19606532" cy="1368332"/>
          </a:xfrm>
        </p:grpSpPr>
        <p:grpSp>
          <p:nvGrpSpPr>
            <p:cNvPr id="3" name="Group 3"/>
            <p:cNvGrpSpPr/>
            <p:nvPr/>
          </p:nvGrpSpPr>
          <p:grpSpPr>
            <a:xfrm>
              <a:off x="0" y="0"/>
              <a:ext cx="19606532" cy="1366754"/>
              <a:chOff x="0" y="0"/>
              <a:chExt cx="3872895" cy="269976"/>
            </a:xfrm>
          </p:grpSpPr>
          <p:sp>
            <p:nvSpPr>
              <p:cNvPr id="4" name="Freeform 4"/>
              <p:cNvSpPr/>
              <p:nvPr/>
            </p:nvSpPr>
            <p:spPr>
              <a:xfrm>
                <a:off x="0" y="0"/>
                <a:ext cx="3872895" cy="269976"/>
              </a:xfrm>
              <a:custGeom>
                <a:avLst/>
                <a:gdLst/>
                <a:ahLst/>
                <a:cxnLst/>
                <a:rect l="l" t="t" r="r" b="b"/>
                <a:pathLst>
                  <a:path w="3872895" h="269976">
                    <a:moveTo>
                      <a:pt x="26851" y="0"/>
                    </a:moveTo>
                    <a:lnTo>
                      <a:pt x="3846045" y="0"/>
                    </a:lnTo>
                    <a:cubicBezTo>
                      <a:pt x="3853166" y="0"/>
                      <a:pt x="3859995" y="2829"/>
                      <a:pt x="3865031" y="7864"/>
                    </a:cubicBezTo>
                    <a:cubicBezTo>
                      <a:pt x="3870066" y="12900"/>
                      <a:pt x="3872895" y="19730"/>
                      <a:pt x="3872895" y="26851"/>
                    </a:cubicBezTo>
                    <a:lnTo>
                      <a:pt x="3872895" y="243125"/>
                    </a:lnTo>
                    <a:cubicBezTo>
                      <a:pt x="3872895" y="257955"/>
                      <a:pt x="3860874" y="269976"/>
                      <a:pt x="3846045" y="269976"/>
                    </a:cubicBezTo>
                    <a:lnTo>
                      <a:pt x="26851" y="269976"/>
                    </a:lnTo>
                    <a:cubicBezTo>
                      <a:pt x="19730" y="269976"/>
                      <a:pt x="12900" y="267147"/>
                      <a:pt x="7864" y="262112"/>
                    </a:cubicBezTo>
                    <a:cubicBezTo>
                      <a:pt x="2829" y="257076"/>
                      <a:pt x="0" y="250247"/>
                      <a:pt x="0" y="243125"/>
                    </a:cubicBezTo>
                    <a:lnTo>
                      <a:pt x="0" y="26851"/>
                    </a:lnTo>
                    <a:cubicBezTo>
                      <a:pt x="0" y="12022"/>
                      <a:pt x="12022" y="0"/>
                      <a:pt x="26851" y="0"/>
                    </a:cubicBezTo>
                    <a:close/>
                  </a:path>
                </a:pathLst>
              </a:custGeom>
              <a:solidFill>
                <a:srgbClr val="0076BF"/>
              </a:solidFill>
            </p:spPr>
            <p:txBody>
              <a:bodyPr/>
              <a:lstStyle/>
              <a:p>
                <a:endParaRPr lang="en-IE"/>
              </a:p>
            </p:txBody>
          </p:sp>
          <p:sp>
            <p:nvSpPr>
              <p:cNvPr id="5" name="TextBox 5"/>
              <p:cNvSpPr txBox="1"/>
              <p:nvPr/>
            </p:nvSpPr>
            <p:spPr>
              <a:xfrm>
                <a:off x="0" y="57150"/>
                <a:ext cx="3872895" cy="212826"/>
              </a:xfrm>
              <a:prstGeom prst="rect">
                <a:avLst/>
              </a:prstGeom>
            </p:spPr>
            <p:txBody>
              <a:bodyPr lIns="50800" tIns="50800" rIns="50800" bIns="50800" rtlCol="0" anchor="ctr"/>
              <a:lstStyle/>
              <a:p>
                <a:pPr algn="ctr">
                  <a:lnSpc>
                    <a:spcPts val="1840"/>
                  </a:lnSpc>
                </a:pPr>
                <a:endParaRPr/>
              </a:p>
            </p:txBody>
          </p:sp>
        </p:grpSp>
        <p:grpSp>
          <p:nvGrpSpPr>
            <p:cNvPr id="6" name="Group 6"/>
            <p:cNvGrpSpPr/>
            <p:nvPr/>
          </p:nvGrpSpPr>
          <p:grpSpPr>
            <a:xfrm>
              <a:off x="5759417" y="0"/>
              <a:ext cx="13847115" cy="1366754"/>
              <a:chOff x="0" y="0"/>
              <a:chExt cx="2735233" cy="269976"/>
            </a:xfrm>
          </p:grpSpPr>
          <p:sp>
            <p:nvSpPr>
              <p:cNvPr id="7" name="Freeform 7"/>
              <p:cNvSpPr/>
              <p:nvPr/>
            </p:nvSpPr>
            <p:spPr>
              <a:xfrm>
                <a:off x="0" y="0"/>
                <a:ext cx="2735233" cy="269976"/>
              </a:xfrm>
              <a:custGeom>
                <a:avLst/>
                <a:gdLst/>
                <a:ahLst/>
                <a:cxnLst/>
                <a:rect l="l" t="t" r="r" b="b"/>
                <a:pathLst>
                  <a:path w="2735233" h="269976">
                    <a:moveTo>
                      <a:pt x="38019" y="0"/>
                    </a:moveTo>
                    <a:lnTo>
                      <a:pt x="2697214" y="0"/>
                    </a:lnTo>
                    <a:cubicBezTo>
                      <a:pt x="2707297" y="0"/>
                      <a:pt x="2716967" y="4006"/>
                      <a:pt x="2724097" y="11135"/>
                    </a:cubicBezTo>
                    <a:cubicBezTo>
                      <a:pt x="2731227" y="18265"/>
                      <a:pt x="2735233" y="27936"/>
                      <a:pt x="2735233" y="38019"/>
                    </a:cubicBezTo>
                    <a:lnTo>
                      <a:pt x="2735233" y="231957"/>
                    </a:lnTo>
                    <a:cubicBezTo>
                      <a:pt x="2735233" y="252955"/>
                      <a:pt x="2718211" y="269976"/>
                      <a:pt x="2697214" y="269976"/>
                    </a:cubicBezTo>
                    <a:lnTo>
                      <a:pt x="38019" y="269976"/>
                    </a:lnTo>
                    <a:cubicBezTo>
                      <a:pt x="27936" y="269976"/>
                      <a:pt x="18265" y="265971"/>
                      <a:pt x="11135" y="258841"/>
                    </a:cubicBezTo>
                    <a:cubicBezTo>
                      <a:pt x="4006" y="251711"/>
                      <a:pt x="0" y="242041"/>
                      <a:pt x="0" y="231957"/>
                    </a:cubicBezTo>
                    <a:lnTo>
                      <a:pt x="0" y="38019"/>
                    </a:lnTo>
                    <a:cubicBezTo>
                      <a:pt x="0" y="27936"/>
                      <a:pt x="4006" y="18265"/>
                      <a:pt x="11135" y="11135"/>
                    </a:cubicBezTo>
                    <a:cubicBezTo>
                      <a:pt x="18265" y="4006"/>
                      <a:pt x="27936" y="0"/>
                      <a:pt x="38019" y="0"/>
                    </a:cubicBezTo>
                    <a:close/>
                  </a:path>
                </a:pathLst>
              </a:custGeom>
              <a:solidFill>
                <a:srgbClr val="CCECFF"/>
              </a:solidFill>
            </p:spPr>
            <p:txBody>
              <a:bodyPr/>
              <a:lstStyle/>
              <a:p>
                <a:endParaRPr lang="en-IE"/>
              </a:p>
            </p:txBody>
          </p:sp>
          <p:sp>
            <p:nvSpPr>
              <p:cNvPr id="8" name="TextBox 8"/>
              <p:cNvSpPr txBox="1"/>
              <p:nvPr/>
            </p:nvSpPr>
            <p:spPr>
              <a:xfrm>
                <a:off x="0" y="57150"/>
                <a:ext cx="2735233" cy="212826"/>
              </a:xfrm>
              <a:prstGeom prst="rect">
                <a:avLst/>
              </a:prstGeom>
            </p:spPr>
            <p:txBody>
              <a:bodyPr lIns="50800" tIns="50800" rIns="50800" bIns="50800" rtlCol="0" anchor="ctr"/>
              <a:lstStyle/>
              <a:p>
                <a:pPr algn="ctr">
                  <a:lnSpc>
                    <a:spcPts val="1840"/>
                  </a:lnSpc>
                </a:pPr>
                <a:endParaRPr/>
              </a:p>
            </p:txBody>
          </p:sp>
        </p:grpSp>
        <p:grpSp>
          <p:nvGrpSpPr>
            <p:cNvPr id="9" name="Group 9"/>
            <p:cNvGrpSpPr/>
            <p:nvPr/>
          </p:nvGrpSpPr>
          <p:grpSpPr>
            <a:xfrm>
              <a:off x="5759417" y="0"/>
              <a:ext cx="900906" cy="1368332"/>
              <a:chOff x="0" y="0"/>
              <a:chExt cx="177957" cy="270288"/>
            </a:xfrm>
          </p:grpSpPr>
          <p:sp>
            <p:nvSpPr>
              <p:cNvPr id="10" name="Freeform 10"/>
              <p:cNvSpPr/>
              <p:nvPr/>
            </p:nvSpPr>
            <p:spPr>
              <a:xfrm>
                <a:off x="0" y="0"/>
                <a:ext cx="177957" cy="270288"/>
              </a:xfrm>
              <a:custGeom>
                <a:avLst/>
                <a:gdLst/>
                <a:ahLst/>
                <a:cxnLst/>
                <a:rect l="l" t="t" r="r" b="b"/>
                <a:pathLst>
                  <a:path w="177957" h="270288">
                    <a:moveTo>
                      <a:pt x="0" y="0"/>
                    </a:moveTo>
                    <a:lnTo>
                      <a:pt x="177957" y="0"/>
                    </a:lnTo>
                    <a:lnTo>
                      <a:pt x="177957" y="270288"/>
                    </a:lnTo>
                    <a:lnTo>
                      <a:pt x="0" y="270288"/>
                    </a:lnTo>
                    <a:close/>
                  </a:path>
                </a:pathLst>
              </a:custGeom>
              <a:solidFill>
                <a:srgbClr val="0076BF"/>
              </a:solidFill>
            </p:spPr>
            <p:txBody>
              <a:bodyPr/>
              <a:lstStyle/>
              <a:p>
                <a:endParaRPr lang="en-IE"/>
              </a:p>
            </p:txBody>
          </p:sp>
          <p:sp>
            <p:nvSpPr>
              <p:cNvPr id="11" name="TextBox 11"/>
              <p:cNvSpPr txBox="1"/>
              <p:nvPr/>
            </p:nvSpPr>
            <p:spPr>
              <a:xfrm>
                <a:off x="0" y="57150"/>
                <a:ext cx="177957" cy="213138"/>
              </a:xfrm>
              <a:prstGeom prst="rect">
                <a:avLst/>
              </a:prstGeom>
            </p:spPr>
            <p:txBody>
              <a:bodyPr lIns="50800" tIns="50800" rIns="50800" bIns="50800" rtlCol="0" anchor="ctr"/>
              <a:lstStyle/>
              <a:p>
                <a:pPr algn="ctr">
                  <a:lnSpc>
                    <a:spcPts val="1840"/>
                  </a:lnSpc>
                </a:pPr>
                <a:endParaRPr/>
              </a:p>
            </p:txBody>
          </p:sp>
        </p:grpSp>
        <p:sp>
          <p:nvSpPr>
            <p:cNvPr id="12" name="TextBox 12"/>
            <p:cNvSpPr txBox="1"/>
            <p:nvPr/>
          </p:nvSpPr>
          <p:spPr>
            <a:xfrm>
              <a:off x="248649" y="215595"/>
              <a:ext cx="5474898" cy="865295"/>
            </a:xfrm>
            <a:prstGeom prst="rect">
              <a:avLst/>
            </a:prstGeom>
          </p:spPr>
          <p:txBody>
            <a:bodyPr lIns="0" tIns="0" rIns="0" bIns="0" rtlCol="0" anchor="t">
              <a:spAutoFit/>
            </a:bodyPr>
            <a:lstStyle/>
            <a:p>
              <a:pPr algn="r">
                <a:lnSpc>
                  <a:spcPts val="5179"/>
                </a:lnSpc>
              </a:pPr>
              <a:r>
                <a:rPr lang="en-US" sz="3699" b="1">
                  <a:solidFill>
                    <a:srgbClr val="FFFFFF"/>
                  </a:solidFill>
                  <a:latin typeface="Poppins Semi-Bold"/>
                  <a:ea typeface="Poppins Semi-Bold"/>
                  <a:cs typeface="Poppins Semi-Bold"/>
                  <a:sym typeface="Poppins Semi-Bold"/>
                </a:rPr>
                <a:t>Everyday Water</a:t>
              </a:r>
            </a:p>
          </p:txBody>
        </p:sp>
        <p:sp>
          <p:nvSpPr>
            <p:cNvPr id="13" name="TextBox 13"/>
            <p:cNvSpPr txBox="1"/>
            <p:nvPr/>
          </p:nvSpPr>
          <p:spPr>
            <a:xfrm>
              <a:off x="7105716" y="263220"/>
              <a:ext cx="9606915" cy="795655"/>
            </a:xfrm>
            <a:prstGeom prst="rect">
              <a:avLst/>
            </a:prstGeom>
          </p:spPr>
          <p:txBody>
            <a:bodyPr lIns="0" tIns="0" rIns="0" bIns="0" rtlCol="0" anchor="t">
              <a:spAutoFit/>
            </a:bodyPr>
            <a:lstStyle/>
            <a:p>
              <a:pPr algn="ctr">
                <a:lnSpc>
                  <a:spcPts val="5040"/>
                </a:lnSpc>
                <a:spcBef>
                  <a:spcPct val="0"/>
                </a:spcBef>
              </a:pPr>
              <a:r>
                <a:rPr lang="en-US" sz="3600">
                  <a:solidFill>
                    <a:srgbClr val="000000"/>
                  </a:solidFill>
                  <a:latin typeface="Tahoma 1"/>
                  <a:ea typeface="Tahoma 1"/>
                  <a:cs typeface="Tahoma 1"/>
                  <a:sym typeface="Tahoma 1"/>
                </a:rPr>
                <a:t>Learn how we use water every day.</a:t>
              </a:r>
            </a:p>
          </p:txBody>
        </p:sp>
      </p:grpSp>
      <p:grpSp>
        <p:nvGrpSpPr>
          <p:cNvPr id="14" name="Group 14"/>
          <p:cNvGrpSpPr/>
          <p:nvPr/>
        </p:nvGrpSpPr>
        <p:grpSpPr>
          <a:xfrm>
            <a:off x="1791550" y="5137291"/>
            <a:ext cx="14704899" cy="1027433"/>
            <a:chOff x="0" y="0"/>
            <a:chExt cx="19606532" cy="1369911"/>
          </a:xfrm>
        </p:grpSpPr>
        <p:grpSp>
          <p:nvGrpSpPr>
            <p:cNvPr id="15" name="Group 15"/>
            <p:cNvGrpSpPr/>
            <p:nvPr/>
          </p:nvGrpSpPr>
          <p:grpSpPr>
            <a:xfrm>
              <a:off x="0" y="1578"/>
              <a:ext cx="19606532" cy="1366754"/>
              <a:chOff x="0" y="0"/>
              <a:chExt cx="3872895" cy="269976"/>
            </a:xfrm>
          </p:grpSpPr>
          <p:sp>
            <p:nvSpPr>
              <p:cNvPr id="16" name="Freeform 16"/>
              <p:cNvSpPr/>
              <p:nvPr/>
            </p:nvSpPr>
            <p:spPr>
              <a:xfrm>
                <a:off x="0" y="0"/>
                <a:ext cx="3872895" cy="269976"/>
              </a:xfrm>
              <a:custGeom>
                <a:avLst/>
                <a:gdLst/>
                <a:ahLst/>
                <a:cxnLst/>
                <a:rect l="l" t="t" r="r" b="b"/>
                <a:pathLst>
                  <a:path w="3872895" h="269976">
                    <a:moveTo>
                      <a:pt x="26851" y="0"/>
                    </a:moveTo>
                    <a:lnTo>
                      <a:pt x="3846045" y="0"/>
                    </a:lnTo>
                    <a:cubicBezTo>
                      <a:pt x="3853166" y="0"/>
                      <a:pt x="3859995" y="2829"/>
                      <a:pt x="3865031" y="7864"/>
                    </a:cubicBezTo>
                    <a:cubicBezTo>
                      <a:pt x="3870066" y="12900"/>
                      <a:pt x="3872895" y="19730"/>
                      <a:pt x="3872895" y="26851"/>
                    </a:cubicBezTo>
                    <a:lnTo>
                      <a:pt x="3872895" y="243125"/>
                    </a:lnTo>
                    <a:cubicBezTo>
                      <a:pt x="3872895" y="257955"/>
                      <a:pt x="3860874" y="269976"/>
                      <a:pt x="3846045" y="269976"/>
                    </a:cubicBezTo>
                    <a:lnTo>
                      <a:pt x="26851" y="269976"/>
                    </a:lnTo>
                    <a:cubicBezTo>
                      <a:pt x="19730" y="269976"/>
                      <a:pt x="12900" y="267147"/>
                      <a:pt x="7864" y="262112"/>
                    </a:cubicBezTo>
                    <a:cubicBezTo>
                      <a:pt x="2829" y="257076"/>
                      <a:pt x="0" y="250247"/>
                      <a:pt x="0" y="243125"/>
                    </a:cubicBezTo>
                    <a:lnTo>
                      <a:pt x="0" y="26851"/>
                    </a:lnTo>
                    <a:cubicBezTo>
                      <a:pt x="0" y="12022"/>
                      <a:pt x="12022" y="0"/>
                      <a:pt x="26851" y="0"/>
                    </a:cubicBezTo>
                    <a:close/>
                  </a:path>
                </a:pathLst>
              </a:custGeom>
              <a:solidFill>
                <a:srgbClr val="C41188"/>
              </a:solidFill>
            </p:spPr>
            <p:txBody>
              <a:bodyPr/>
              <a:lstStyle/>
              <a:p>
                <a:endParaRPr lang="en-IE"/>
              </a:p>
            </p:txBody>
          </p:sp>
          <p:sp>
            <p:nvSpPr>
              <p:cNvPr id="17" name="TextBox 17"/>
              <p:cNvSpPr txBox="1"/>
              <p:nvPr/>
            </p:nvSpPr>
            <p:spPr>
              <a:xfrm>
                <a:off x="0" y="57150"/>
                <a:ext cx="3872895" cy="212826"/>
              </a:xfrm>
              <a:prstGeom prst="rect">
                <a:avLst/>
              </a:prstGeom>
            </p:spPr>
            <p:txBody>
              <a:bodyPr lIns="50800" tIns="50800" rIns="50800" bIns="50800" rtlCol="0" anchor="ctr"/>
              <a:lstStyle/>
              <a:p>
                <a:pPr algn="ctr">
                  <a:lnSpc>
                    <a:spcPts val="1840"/>
                  </a:lnSpc>
                </a:pPr>
                <a:endParaRPr/>
              </a:p>
            </p:txBody>
          </p:sp>
        </p:grpSp>
        <p:grpSp>
          <p:nvGrpSpPr>
            <p:cNvPr id="18" name="Group 18"/>
            <p:cNvGrpSpPr/>
            <p:nvPr/>
          </p:nvGrpSpPr>
          <p:grpSpPr>
            <a:xfrm>
              <a:off x="5934927" y="0"/>
              <a:ext cx="13671605" cy="1366754"/>
              <a:chOff x="0" y="0"/>
              <a:chExt cx="2700564" cy="269976"/>
            </a:xfrm>
          </p:grpSpPr>
          <p:sp>
            <p:nvSpPr>
              <p:cNvPr id="19" name="Freeform 19"/>
              <p:cNvSpPr/>
              <p:nvPr/>
            </p:nvSpPr>
            <p:spPr>
              <a:xfrm>
                <a:off x="0" y="0"/>
                <a:ext cx="2700564" cy="269976"/>
              </a:xfrm>
              <a:custGeom>
                <a:avLst/>
                <a:gdLst/>
                <a:ahLst/>
                <a:cxnLst/>
                <a:rect l="l" t="t" r="r" b="b"/>
                <a:pathLst>
                  <a:path w="2700564" h="269976">
                    <a:moveTo>
                      <a:pt x="38507" y="0"/>
                    </a:moveTo>
                    <a:lnTo>
                      <a:pt x="2662057" y="0"/>
                    </a:lnTo>
                    <a:cubicBezTo>
                      <a:pt x="2683324" y="0"/>
                      <a:pt x="2700564" y="17240"/>
                      <a:pt x="2700564" y="38507"/>
                    </a:cubicBezTo>
                    <a:lnTo>
                      <a:pt x="2700564" y="231469"/>
                    </a:lnTo>
                    <a:cubicBezTo>
                      <a:pt x="2700564" y="241682"/>
                      <a:pt x="2696507" y="251476"/>
                      <a:pt x="2689286" y="258698"/>
                    </a:cubicBezTo>
                    <a:cubicBezTo>
                      <a:pt x="2682064" y="265919"/>
                      <a:pt x="2672270" y="269976"/>
                      <a:pt x="2662057" y="269976"/>
                    </a:cubicBezTo>
                    <a:lnTo>
                      <a:pt x="38507" y="269976"/>
                    </a:lnTo>
                    <a:cubicBezTo>
                      <a:pt x="28294" y="269976"/>
                      <a:pt x="18500" y="265919"/>
                      <a:pt x="11278" y="258698"/>
                    </a:cubicBezTo>
                    <a:cubicBezTo>
                      <a:pt x="4057" y="251476"/>
                      <a:pt x="0" y="241682"/>
                      <a:pt x="0" y="231469"/>
                    </a:cubicBezTo>
                    <a:lnTo>
                      <a:pt x="0" y="38507"/>
                    </a:lnTo>
                    <a:cubicBezTo>
                      <a:pt x="0" y="28294"/>
                      <a:pt x="4057" y="18500"/>
                      <a:pt x="11278" y="11278"/>
                    </a:cubicBezTo>
                    <a:cubicBezTo>
                      <a:pt x="18500" y="4057"/>
                      <a:pt x="28294" y="0"/>
                      <a:pt x="38507" y="0"/>
                    </a:cubicBezTo>
                    <a:close/>
                  </a:path>
                </a:pathLst>
              </a:custGeom>
              <a:solidFill>
                <a:srgbClr val="FFEEF9"/>
              </a:solidFill>
            </p:spPr>
            <p:txBody>
              <a:bodyPr/>
              <a:lstStyle/>
              <a:p>
                <a:endParaRPr lang="en-IE"/>
              </a:p>
            </p:txBody>
          </p:sp>
          <p:sp>
            <p:nvSpPr>
              <p:cNvPr id="20" name="TextBox 20"/>
              <p:cNvSpPr txBox="1"/>
              <p:nvPr/>
            </p:nvSpPr>
            <p:spPr>
              <a:xfrm>
                <a:off x="0" y="57150"/>
                <a:ext cx="2700564" cy="212826"/>
              </a:xfrm>
              <a:prstGeom prst="rect">
                <a:avLst/>
              </a:prstGeom>
            </p:spPr>
            <p:txBody>
              <a:bodyPr lIns="50800" tIns="50800" rIns="50800" bIns="50800" rtlCol="0" anchor="ctr"/>
              <a:lstStyle/>
              <a:p>
                <a:pPr algn="ctr">
                  <a:lnSpc>
                    <a:spcPts val="1840"/>
                  </a:lnSpc>
                </a:pPr>
                <a:endParaRPr/>
              </a:p>
            </p:txBody>
          </p:sp>
        </p:grpSp>
        <p:sp>
          <p:nvSpPr>
            <p:cNvPr id="21" name="TextBox 21"/>
            <p:cNvSpPr txBox="1"/>
            <p:nvPr/>
          </p:nvSpPr>
          <p:spPr>
            <a:xfrm>
              <a:off x="713778" y="195158"/>
              <a:ext cx="5009769" cy="865295"/>
            </a:xfrm>
            <a:prstGeom prst="rect">
              <a:avLst/>
            </a:prstGeom>
          </p:spPr>
          <p:txBody>
            <a:bodyPr lIns="0" tIns="0" rIns="0" bIns="0" rtlCol="0" anchor="t">
              <a:spAutoFit/>
            </a:bodyPr>
            <a:lstStyle/>
            <a:p>
              <a:pPr algn="r">
                <a:lnSpc>
                  <a:spcPts val="5179"/>
                </a:lnSpc>
              </a:pPr>
              <a:r>
                <a:rPr lang="en-US" sz="3699" b="1">
                  <a:solidFill>
                    <a:srgbClr val="FFFFFF"/>
                  </a:solidFill>
                  <a:latin typeface="Poppins Semi-Bold"/>
                  <a:ea typeface="Poppins Semi-Bold"/>
                  <a:cs typeface="Poppins Semi-Bold"/>
                  <a:sym typeface="Poppins Semi-Bold"/>
                </a:rPr>
                <a:t>Hidden Water</a:t>
              </a:r>
            </a:p>
          </p:txBody>
        </p:sp>
        <p:grpSp>
          <p:nvGrpSpPr>
            <p:cNvPr id="22" name="Group 22"/>
            <p:cNvGrpSpPr/>
            <p:nvPr/>
          </p:nvGrpSpPr>
          <p:grpSpPr>
            <a:xfrm>
              <a:off x="5759417" y="1578"/>
              <a:ext cx="900906" cy="1368332"/>
              <a:chOff x="0" y="0"/>
              <a:chExt cx="177957" cy="270288"/>
            </a:xfrm>
          </p:grpSpPr>
          <p:sp>
            <p:nvSpPr>
              <p:cNvPr id="23" name="Freeform 23"/>
              <p:cNvSpPr/>
              <p:nvPr/>
            </p:nvSpPr>
            <p:spPr>
              <a:xfrm>
                <a:off x="0" y="0"/>
                <a:ext cx="177957" cy="270288"/>
              </a:xfrm>
              <a:custGeom>
                <a:avLst/>
                <a:gdLst/>
                <a:ahLst/>
                <a:cxnLst/>
                <a:rect l="l" t="t" r="r" b="b"/>
                <a:pathLst>
                  <a:path w="177957" h="270288">
                    <a:moveTo>
                      <a:pt x="0" y="0"/>
                    </a:moveTo>
                    <a:lnTo>
                      <a:pt x="177957" y="0"/>
                    </a:lnTo>
                    <a:lnTo>
                      <a:pt x="177957" y="270288"/>
                    </a:lnTo>
                    <a:lnTo>
                      <a:pt x="0" y="270288"/>
                    </a:lnTo>
                    <a:close/>
                  </a:path>
                </a:pathLst>
              </a:custGeom>
              <a:solidFill>
                <a:srgbClr val="C41188"/>
              </a:solidFill>
            </p:spPr>
            <p:txBody>
              <a:bodyPr/>
              <a:lstStyle/>
              <a:p>
                <a:endParaRPr lang="en-IE"/>
              </a:p>
            </p:txBody>
          </p:sp>
          <p:sp>
            <p:nvSpPr>
              <p:cNvPr id="24" name="TextBox 24"/>
              <p:cNvSpPr txBox="1"/>
              <p:nvPr/>
            </p:nvSpPr>
            <p:spPr>
              <a:xfrm>
                <a:off x="0" y="57150"/>
                <a:ext cx="177957" cy="213138"/>
              </a:xfrm>
              <a:prstGeom prst="rect">
                <a:avLst/>
              </a:prstGeom>
            </p:spPr>
            <p:txBody>
              <a:bodyPr lIns="50800" tIns="50800" rIns="50800" bIns="50800" rtlCol="0" anchor="ctr"/>
              <a:lstStyle/>
              <a:p>
                <a:pPr algn="ctr">
                  <a:lnSpc>
                    <a:spcPts val="1840"/>
                  </a:lnSpc>
                </a:pPr>
                <a:endParaRPr/>
              </a:p>
            </p:txBody>
          </p:sp>
        </p:grpSp>
        <p:sp>
          <p:nvSpPr>
            <p:cNvPr id="25" name="TextBox 25"/>
            <p:cNvSpPr txBox="1"/>
            <p:nvPr/>
          </p:nvSpPr>
          <p:spPr>
            <a:xfrm>
              <a:off x="7105716" y="264798"/>
              <a:ext cx="8760619" cy="795655"/>
            </a:xfrm>
            <a:prstGeom prst="rect">
              <a:avLst/>
            </a:prstGeom>
          </p:spPr>
          <p:txBody>
            <a:bodyPr lIns="0" tIns="0" rIns="0" bIns="0" rtlCol="0" anchor="t">
              <a:spAutoFit/>
            </a:bodyPr>
            <a:lstStyle/>
            <a:p>
              <a:pPr marL="0" lvl="0" indent="0" algn="ctr">
                <a:lnSpc>
                  <a:spcPts val="5040"/>
                </a:lnSpc>
                <a:spcBef>
                  <a:spcPct val="0"/>
                </a:spcBef>
              </a:pPr>
              <a:r>
                <a:rPr lang="en-US" sz="3600" u="none" strike="noStrike">
                  <a:solidFill>
                    <a:srgbClr val="000000"/>
                  </a:solidFill>
                  <a:latin typeface="Tahoma 1"/>
                  <a:ea typeface="Tahoma 1"/>
                  <a:cs typeface="Tahoma 1"/>
                  <a:sym typeface="Tahoma 1"/>
                </a:rPr>
                <a:t>Discover the water we can't see.</a:t>
              </a:r>
            </a:p>
          </p:txBody>
        </p:sp>
      </p:grpSp>
      <p:grpSp>
        <p:nvGrpSpPr>
          <p:cNvPr id="26" name="Group 26"/>
          <p:cNvGrpSpPr/>
          <p:nvPr/>
        </p:nvGrpSpPr>
        <p:grpSpPr>
          <a:xfrm>
            <a:off x="1791550" y="6381431"/>
            <a:ext cx="14704899" cy="1026249"/>
            <a:chOff x="0" y="0"/>
            <a:chExt cx="19606532" cy="1368332"/>
          </a:xfrm>
        </p:grpSpPr>
        <p:grpSp>
          <p:nvGrpSpPr>
            <p:cNvPr id="27" name="Group 27"/>
            <p:cNvGrpSpPr/>
            <p:nvPr/>
          </p:nvGrpSpPr>
          <p:grpSpPr>
            <a:xfrm>
              <a:off x="0" y="1578"/>
              <a:ext cx="19606532" cy="1366754"/>
              <a:chOff x="0" y="0"/>
              <a:chExt cx="3872895" cy="269976"/>
            </a:xfrm>
          </p:grpSpPr>
          <p:sp>
            <p:nvSpPr>
              <p:cNvPr id="28" name="Freeform 28"/>
              <p:cNvSpPr/>
              <p:nvPr/>
            </p:nvSpPr>
            <p:spPr>
              <a:xfrm>
                <a:off x="0" y="0"/>
                <a:ext cx="3872895" cy="269976"/>
              </a:xfrm>
              <a:custGeom>
                <a:avLst/>
                <a:gdLst/>
                <a:ahLst/>
                <a:cxnLst/>
                <a:rect l="l" t="t" r="r" b="b"/>
                <a:pathLst>
                  <a:path w="3872895" h="269976">
                    <a:moveTo>
                      <a:pt x="26851" y="0"/>
                    </a:moveTo>
                    <a:lnTo>
                      <a:pt x="3846045" y="0"/>
                    </a:lnTo>
                    <a:cubicBezTo>
                      <a:pt x="3853166" y="0"/>
                      <a:pt x="3859995" y="2829"/>
                      <a:pt x="3865031" y="7864"/>
                    </a:cubicBezTo>
                    <a:cubicBezTo>
                      <a:pt x="3870066" y="12900"/>
                      <a:pt x="3872895" y="19730"/>
                      <a:pt x="3872895" y="26851"/>
                    </a:cubicBezTo>
                    <a:lnTo>
                      <a:pt x="3872895" y="243125"/>
                    </a:lnTo>
                    <a:cubicBezTo>
                      <a:pt x="3872895" y="257955"/>
                      <a:pt x="3860874" y="269976"/>
                      <a:pt x="3846045" y="269976"/>
                    </a:cubicBezTo>
                    <a:lnTo>
                      <a:pt x="26851" y="269976"/>
                    </a:lnTo>
                    <a:cubicBezTo>
                      <a:pt x="19730" y="269976"/>
                      <a:pt x="12900" y="267147"/>
                      <a:pt x="7864" y="262112"/>
                    </a:cubicBezTo>
                    <a:cubicBezTo>
                      <a:pt x="2829" y="257076"/>
                      <a:pt x="0" y="250247"/>
                      <a:pt x="0" y="243125"/>
                    </a:cubicBezTo>
                    <a:lnTo>
                      <a:pt x="0" y="26851"/>
                    </a:lnTo>
                    <a:cubicBezTo>
                      <a:pt x="0" y="12022"/>
                      <a:pt x="12022" y="0"/>
                      <a:pt x="26851" y="0"/>
                    </a:cubicBezTo>
                    <a:close/>
                  </a:path>
                </a:pathLst>
              </a:custGeom>
              <a:solidFill>
                <a:srgbClr val="03A64A"/>
              </a:solidFill>
            </p:spPr>
            <p:txBody>
              <a:bodyPr/>
              <a:lstStyle/>
              <a:p>
                <a:endParaRPr lang="en-IE"/>
              </a:p>
            </p:txBody>
          </p:sp>
          <p:sp>
            <p:nvSpPr>
              <p:cNvPr id="29" name="TextBox 29"/>
              <p:cNvSpPr txBox="1"/>
              <p:nvPr/>
            </p:nvSpPr>
            <p:spPr>
              <a:xfrm>
                <a:off x="0" y="57150"/>
                <a:ext cx="3872895" cy="212826"/>
              </a:xfrm>
              <a:prstGeom prst="rect">
                <a:avLst/>
              </a:prstGeom>
            </p:spPr>
            <p:txBody>
              <a:bodyPr lIns="50800" tIns="50800" rIns="50800" bIns="50800" rtlCol="0" anchor="ctr"/>
              <a:lstStyle/>
              <a:p>
                <a:pPr algn="ctr">
                  <a:lnSpc>
                    <a:spcPts val="1840"/>
                  </a:lnSpc>
                </a:pPr>
                <a:endParaRPr/>
              </a:p>
            </p:txBody>
          </p:sp>
        </p:grpSp>
        <p:grpSp>
          <p:nvGrpSpPr>
            <p:cNvPr id="30" name="Group 30"/>
            <p:cNvGrpSpPr/>
            <p:nvPr/>
          </p:nvGrpSpPr>
          <p:grpSpPr>
            <a:xfrm>
              <a:off x="5934927" y="1578"/>
              <a:ext cx="13671605" cy="1366754"/>
              <a:chOff x="0" y="0"/>
              <a:chExt cx="2700564" cy="269976"/>
            </a:xfrm>
          </p:grpSpPr>
          <p:sp>
            <p:nvSpPr>
              <p:cNvPr id="31" name="Freeform 31"/>
              <p:cNvSpPr/>
              <p:nvPr/>
            </p:nvSpPr>
            <p:spPr>
              <a:xfrm>
                <a:off x="0" y="0"/>
                <a:ext cx="2700564" cy="269976"/>
              </a:xfrm>
              <a:custGeom>
                <a:avLst/>
                <a:gdLst/>
                <a:ahLst/>
                <a:cxnLst/>
                <a:rect l="l" t="t" r="r" b="b"/>
                <a:pathLst>
                  <a:path w="2700564" h="269976">
                    <a:moveTo>
                      <a:pt x="38507" y="0"/>
                    </a:moveTo>
                    <a:lnTo>
                      <a:pt x="2662057" y="0"/>
                    </a:lnTo>
                    <a:cubicBezTo>
                      <a:pt x="2683324" y="0"/>
                      <a:pt x="2700564" y="17240"/>
                      <a:pt x="2700564" y="38507"/>
                    </a:cubicBezTo>
                    <a:lnTo>
                      <a:pt x="2700564" y="231469"/>
                    </a:lnTo>
                    <a:cubicBezTo>
                      <a:pt x="2700564" y="241682"/>
                      <a:pt x="2696507" y="251476"/>
                      <a:pt x="2689286" y="258698"/>
                    </a:cubicBezTo>
                    <a:cubicBezTo>
                      <a:pt x="2682064" y="265919"/>
                      <a:pt x="2672270" y="269976"/>
                      <a:pt x="2662057" y="269976"/>
                    </a:cubicBezTo>
                    <a:lnTo>
                      <a:pt x="38507" y="269976"/>
                    </a:lnTo>
                    <a:cubicBezTo>
                      <a:pt x="28294" y="269976"/>
                      <a:pt x="18500" y="265919"/>
                      <a:pt x="11278" y="258698"/>
                    </a:cubicBezTo>
                    <a:cubicBezTo>
                      <a:pt x="4057" y="251476"/>
                      <a:pt x="0" y="241682"/>
                      <a:pt x="0" y="231469"/>
                    </a:cubicBezTo>
                    <a:lnTo>
                      <a:pt x="0" y="38507"/>
                    </a:lnTo>
                    <a:cubicBezTo>
                      <a:pt x="0" y="28294"/>
                      <a:pt x="4057" y="18500"/>
                      <a:pt x="11278" y="11278"/>
                    </a:cubicBezTo>
                    <a:cubicBezTo>
                      <a:pt x="18500" y="4057"/>
                      <a:pt x="28294" y="0"/>
                      <a:pt x="38507" y="0"/>
                    </a:cubicBezTo>
                    <a:close/>
                  </a:path>
                </a:pathLst>
              </a:custGeom>
              <a:solidFill>
                <a:srgbClr val="F2FBD6"/>
              </a:solidFill>
            </p:spPr>
            <p:txBody>
              <a:bodyPr/>
              <a:lstStyle/>
              <a:p>
                <a:endParaRPr lang="en-IE"/>
              </a:p>
            </p:txBody>
          </p:sp>
          <p:sp>
            <p:nvSpPr>
              <p:cNvPr id="32" name="TextBox 32"/>
              <p:cNvSpPr txBox="1"/>
              <p:nvPr/>
            </p:nvSpPr>
            <p:spPr>
              <a:xfrm>
                <a:off x="0" y="57150"/>
                <a:ext cx="2700564" cy="212826"/>
              </a:xfrm>
              <a:prstGeom prst="rect">
                <a:avLst/>
              </a:prstGeom>
            </p:spPr>
            <p:txBody>
              <a:bodyPr lIns="50800" tIns="50800" rIns="50800" bIns="50800" rtlCol="0" anchor="ctr"/>
              <a:lstStyle/>
              <a:p>
                <a:pPr algn="ctr">
                  <a:lnSpc>
                    <a:spcPts val="1840"/>
                  </a:lnSpc>
                </a:pPr>
                <a:endParaRPr/>
              </a:p>
            </p:txBody>
          </p:sp>
        </p:grpSp>
        <p:sp>
          <p:nvSpPr>
            <p:cNvPr id="33" name="TextBox 33"/>
            <p:cNvSpPr txBox="1"/>
            <p:nvPr/>
          </p:nvSpPr>
          <p:spPr>
            <a:xfrm>
              <a:off x="1713068" y="217478"/>
              <a:ext cx="4010479" cy="865295"/>
            </a:xfrm>
            <a:prstGeom prst="rect">
              <a:avLst/>
            </a:prstGeom>
          </p:spPr>
          <p:txBody>
            <a:bodyPr lIns="0" tIns="0" rIns="0" bIns="0" rtlCol="0" anchor="t">
              <a:spAutoFit/>
            </a:bodyPr>
            <a:lstStyle/>
            <a:p>
              <a:pPr algn="r">
                <a:lnSpc>
                  <a:spcPts val="5179"/>
                </a:lnSpc>
              </a:pPr>
              <a:r>
                <a:rPr lang="en-US" sz="3699" b="1">
                  <a:solidFill>
                    <a:srgbClr val="FFFFFF"/>
                  </a:solidFill>
                  <a:latin typeface="Poppins Semi-Bold"/>
                  <a:ea typeface="Poppins Semi-Bold"/>
                  <a:cs typeface="Poppins Semi-Bold"/>
                  <a:sym typeface="Poppins Semi-Bold"/>
                </a:rPr>
                <a:t>Wild Water</a:t>
              </a:r>
            </a:p>
          </p:txBody>
        </p:sp>
        <p:grpSp>
          <p:nvGrpSpPr>
            <p:cNvPr id="34" name="Group 34"/>
            <p:cNvGrpSpPr/>
            <p:nvPr/>
          </p:nvGrpSpPr>
          <p:grpSpPr>
            <a:xfrm>
              <a:off x="5759417" y="0"/>
              <a:ext cx="900906" cy="1368332"/>
              <a:chOff x="0" y="0"/>
              <a:chExt cx="177957" cy="270288"/>
            </a:xfrm>
          </p:grpSpPr>
          <p:sp>
            <p:nvSpPr>
              <p:cNvPr id="35" name="Freeform 35"/>
              <p:cNvSpPr/>
              <p:nvPr/>
            </p:nvSpPr>
            <p:spPr>
              <a:xfrm>
                <a:off x="0" y="0"/>
                <a:ext cx="177957" cy="270288"/>
              </a:xfrm>
              <a:custGeom>
                <a:avLst/>
                <a:gdLst/>
                <a:ahLst/>
                <a:cxnLst/>
                <a:rect l="l" t="t" r="r" b="b"/>
                <a:pathLst>
                  <a:path w="177957" h="270288">
                    <a:moveTo>
                      <a:pt x="0" y="0"/>
                    </a:moveTo>
                    <a:lnTo>
                      <a:pt x="177957" y="0"/>
                    </a:lnTo>
                    <a:lnTo>
                      <a:pt x="177957" y="270288"/>
                    </a:lnTo>
                    <a:lnTo>
                      <a:pt x="0" y="270288"/>
                    </a:lnTo>
                    <a:close/>
                  </a:path>
                </a:pathLst>
              </a:custGeom>
              <a:solidFill>
                <a:srgbClr val="03A64A"/>
              </a:solidFill>
            </p:spPr>
            <p:txBody>
              <a:bodyPr/>
              <a:lstStyle/>
              <a:p>
                <a:endParaRPr lang="en-IE"/>
              </a:p>
            </p:txBody>
          </p:sp>
          <p:sp>
            <p:nvSpPr>
              <p:cNvPr id="36" name="TextBox 36"/>
              <p:cNvSpPr txBox="1"/>
              <p:nvPr/>
            </p:nvSpPr>
            <p:spPr>
              <a:xfrm>
                <a:off x="0" y="57150"/>
                <a:ext cx="177957" cy="213138"/>
              </a:xfrm>
              <a:prstGeom prst="rect">
                <a:avLst/>
              </a:prstGeom>
            </p:spPr>
            <p:txBody>
              <a:bodyPr lIns="50800" tIns="50800" rIns="50800" bIns="50800" rtlCol="0" anchor="ctr"/>
              <a:lstStyle/>
              <a:p>
                <a:pPr algn="ctr">
                  <a:lnSpc>
                    <a:spcPts val="1840"/>
                  </a:lnSpc>
                </a:pPr>
                <a:endParaRPr/>
              </a:p>
            </p:txBody>
          </p:sp>
        </p:grpSp>
        <p:sp>
          <p:nvSpPr>
            <p:cNvPr id="37" name="TextBox 37"/>
            <p:cNvSpPr txBox="1"/>
            <p:nvPr/>
          </p:nvSpPr>
          <p:spPr>
            <a:xfrm>
              <a:off x="7105716" y="265103"/>
              <a:ext cx="11757184" cy="795655"/>
            </a:xfrm>
            <a:prstGeom prst="rect">
              <a:avLst/>
            </a:prstGeom>
          </p:spPr>
          <p:txBody>
            <a:bodyPr lIns="0" tIns="0" rIns="0" bIns="0" rtlCol="0" anchor="t">
              <a:spAutoFit/>
            </a:bodyPr>
            <a:lstStyle/>
            <a:p>
              <a:pPr marL="0" lvl="0" indent="0" algn="ctr">
                <a:lnSpc>
                  <a:spcPts val="5040"/>
                </a:lnSpc>
                <a:spcBef>
                  <a:spcPct val="0"/>
                </a:spcBef>
              </a:pPr>
              <a:r>
                <a:rPr lang="en-US" sz="3600">
                  <a:solidFill>
                    <a:srgbClr val="000000"/>
                  </a:solidFill>
                  <a:latin typeface="Tahoma 1"/>
                  <a:ea typeface="Tahoma 1"/>
                  <a:cs typeface="Tahoma 1"/>
                  <a:sym typeface="Tahoma 1"/>
                </a:rPr>
                <a:t>E</a:t>
              </a:r>
              <a:r>
                <a:rPr lang="en-US" sz="3600" u="none" strike="noStrike">
                  <a:solidFill>
                    <a:srgbClr val="000000"/>
                  </a:solidFill>
                  <a:latin typeface="Tahoma 1"/>
                  <a:ea typeface="Tahoma 1"/>
                  <a:cs typeface="Tahoma 1"/>
                  <a:sym typeface="Tahoma 1"/>
                </a:rPr>
                <a:t>xplore rivers, lakes, wetlands, and wildlife.</a:t>
              </a:r>
            </a:p>
          </p:txBody>
        </p:sp>
      </p:grpSp>
      <p:grpSp>
        <p:nvGrpSpPr>
          <p:cNvPr id="38" name="Group 38"/>
          <p:cNvGrpSpPr/>
          <p:nvPr/>
        </p:nvGrpSpPr>
        <p:grpSpPr>
          <a:xfrm>
            <a:off x="1791550" y="8098527"/>
            <a:ext cx="6477847" cy="1295400"/>
            <a:chOff x="0" y="0"/>
            <a:chExt cx="8637129" cy="1727200"/>
          </a:xfrm>
        </p:grpSpPr>
        <p:grpSp>
          <p:nvGrpSpPr>
            <p:cNvPr id="39" name="Group 39"/>
            <p:cNvGrpSpPr/>
            <p:nvPr/>
          </p:nvGrpSpPr>
          <p:grpSpPr>
            <a:xfrm>
              <a:off x="0" y="0"/>
              <a:ext cx="1036151" cy="1036151"/>
              <a:chOff x="0" y="0"/>
              <a:chExt cx="812800" cy="812800"/>
            </a:xfrm>
          </p:grpSpPr>
          <p:sp>
            <p:nvSpPr>
              <p:cNvPr id="40" name="Freeform 4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3E7E"/>
              </a:solidFill>
            </p:spPr>
            <p:txBody>
              <a:bodyPr/>
              <a:lstStyle/>
              <a:p>
                <a:endParaRPr lang="en-IE"/>
              </a:p>
            </p:txBody>
          </p:sp>
          <p:sp>
            <p:nvSpPr>
              <p:cNvPr id="41" name="TextBox 41"/>
              <p:cNvSpPr txBox="1"/>
              <p:nvPr/>
            </p:nvSpPr>
            <p:spPr>
              <a:xfrm>
                <a:off x="76200" y="133350"/>
                <a:ext cx="660400" cy="603250"/>
              </a:xfrm>
              <a:prstGeom prst="rect">
                <a:avLst/>
              </a:prstGeom>
            </p:spPr>
            <p:txBody>
              <a:bodyPr lIns="50800" tIns="50800" rIns="50800" bIns="50800" rtlCol="0" anchor="ctr"/>
              <a:lstStyle/>
              <a:p>
                <a:pPr algn="ctr">
                  <a:lnSpc>
                    <a:spcPts val="1840"/>
                  </a:lnSpc>
                </a:pPr>
                <a:endParaRPr/>
              </a:p>
            </p:txBody>
          </p:sp>
        </p:grpSp>
        <p:sp>
          <p:nvSpPr>
            <p:cNvPr id="42" name="Freeform 42"/>
            <p:cNvSpPr/>
            <p:nvPr/>
          </p:nvSpPr>
          <p:spPr>
            <a:xfrm>
              <a:off x="176501" y="309715"/>
              <a:ext cx="683149" cy="416721"/>
            </a:xfrm>
            <a:custGeom>
              <a:avLst/>
              <a:gdLst/>
              <a:ahLst/>
              <a:cxnLst/>
              <a:rect l="l" t="t" r="r" b="b"/>
              <a:pathLst>
                <a:path w="683149" h="416721">
                  <a:moveTo>
                    <a:pt x="0" y="0"/>
                  </a:moveTo>
                  <a:lnTo>
                    <a:pt x="683149" y="0"/>
                  </a:lnTo>
                  <a:lnTo>
                    <a:pt x="683149" y="416721"/>
                  </a:lnTo>
                  <a:lnTo>
                    <a:pt x="0" y="41672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IE"/>
            </a:p>
          </p:txBody>
        </p:sp>
        <p:sp>
          <p:nvSpPr>
            <p:cNvPr id="43" name="TextBox 43"/>
            <p:cNvSpPr txBox="1"/>
            <p:nvPr/>
          </p:nvSpPr>
          <p:spPr>
            <a:xfrm>
              <a:off x="1309163" y="28575"/>
              <a:ext cx="7327966" cy="1698625"/>
            </a:xfrm>
            <a:prstGeom prst="rect">
              <a:avLst/>
            </a:prstGeom>
          </p:spPr>
          <p:txBody>
            <a:bodyPr lIns="0" tIns="0" rIns="0" bIns="0" rtlCol="0" anchor="t">
              <a:spAutoFit/>
            </a:bodyPr>
            <a:lstStyle/>
            <a:p>
              <a:pPr algn="l">
                <a:lnSpc>
                  <a:spcPts val="3300"/>
                </a:lnSpc>
                <a:spcBef>
                  <a:spcPct val="0"/>
                </a:spcBef>
              </a:pPr>
              <a:r>
                <a:rPr lang="en-US" sz="3000" spc="-15">
                  <a:solidFill>
                    <a:srgbClr val="000000"/>
                  </a:solidFill>
                  <a:latin typeface="Tahoma 1"/>
                  <a:ea typeface="Tahoma 1"/>
                  <a:cs typeface="Tahoma 1"/>
                  <a:sym typeface="Tahoma 1"/>
                </a:rPr>
                <a:t>Find more resources, activities, competitions, and inspiration at:</a:t>
              </a:r>
            </a:p>
            <a:p>
              <a:pPr algn="l">
                <a:lnSpc>
                  <a:spcPts val="3300"/>
                </a:lnSpc>
                <a:spcBef>
                  <a:spcPct val="0"/>
                </a:spcBef>
              </a:pPr>
              <a:r>
                <a:rPr lang="en-US" sz="3000" u="sng" spc="-15">
                  <a:solidFill>
                    <a:srgbClr val="000000"/>
                  </a:solidFill>
                  <a:latin typeface="Tahoma 1"/>
                  <a:ea typeface="Tahoma 1"/>
                  <a:cs typeface="Tahoma 1"/>
                  <a:sym typeface="Tahoma 1"/>
                  <a:hlinkClick r:id="rId3" tooltip="https://greenschoolsireland.org/the-programme/themes/water/"/>
                </a:rPr>
                <a:t>greenschoolsireland.org/water</a:t>
              </a:r>
              <a:r>
                <a:rPr lang="en-US" sz="3000" spc="-15">
                  <a:solidFill>
                    <a:srgbClr val="000000"/>
                  </a:solidFill>
                  <a:latin typeface="Tahoma 1"/>
                  <a:ea typeface="Tahoma 1"/>
                  <a:cs typeface="Tahoma 1"/>
                  <a:sym typeface="Tahoma 1"/>
                </a:rPr>
                <a:t>. </a:t>
              </a:r>
            </a:p>
          </p:txBody>
        </p:sp>
      </p:grpSp>
      <p:grpSp>
        <p:nvGrpSpPr>
          <p:cNvPr id="44" name="Group 44"/>
          <p:cNvGrpSpPr/>
          <p:nvPr/>
        </p:nvGrpSpPr>
        <p:grpSpPr>
          <a:xfrm>
            <a:off x="10018603" y="8098527"/>
            <a:ext cx="6477847" cy="1295400"/>
            <a:chOff x="0" y="0"/>
            <a:chExt cx="8637129" cy="1727200"/>
          </a:xfrm>
        </p:grpSpPr>
        <p:grpSp>
          <p:nvGrpSpPr>
            <p:cNvPr id="45" name="Group 45"/>
            <p:cNvGrpSpPr/>
            <p:nvPr/>
          </p:nvGrpSpPr>
          <p:grpSpPr>
            <a:xfrm>
              <a:off x="0" y="0"/>
              <a:ext cx="1036151" cy="1036151"/>
              <a:chOff x="0" y="0"/>
              <a:chExt cx="812800" cy="812800"/>
            </a:xfrm>
          </p:grpSpPr>
          <p:sp>
            <p:nvSpPr>
              <p:cNvPr id="46" name="Freeform 4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3E7E"/>
              </a:solidFill>
            </p:spPr>
            <p:txBody>
              <a:bodyPr/>
              <a:lstStyle/>
              <a:p>
                <a:endParaRPr lang="en-IE"/>
              </a:p>
            </p:txBody>
          </p:sp>
          <p:sp>
            <p:nvSpPr>
              <p:cNvPr id="47" name="TextBox 47"/>
              <p:cNvSpPr txBox="1"/>
              <p:nvPr/>
            </p:nvSpPr>
            <p:spPr>
              <a:xfrm>
                <a:off x="76200" y="133350"/>
                <a:ext cx="660400" cy="603250"/>
              </a:xfrm>
              <a:prstGeom prst="rect">
                <a:avLst/>
              </a:prstGeom>
            </p:spPr>
            <p:txBody>
              <a:bodyPr lIns="50800" tIns="50800" rIns="50800" bIns="50800" rtlCol="0" anchor="ctr"/>
              <a:lstStyle/>
              <a:p>
                <a:pPr algn="ctr">
                  <a:lnSpc>
                    <a:spcPts val="1840"/>
                  </a:lnSpc>
                </a:pPr>
                <a:endParaRPr/>
              </a:p>
            </p:txBody>
          </p:sp>
        </p:grpSp>
        <p:sp>
          <p:nvSpPr>
            <p:cNvPr id="48" name="Freeform 48"/>
            <p:cNvSpPr/>
            <p:nvPr/>
          </p:nvSpPr>
          <p:spPr>
            <a:xfrm>
              <a:off x="229621" y="319042"/>
              <a:ext cx="576909" cy="398067"/>
            </a:xfrm>
            <a:custGeom>
              <a:avLst/>
              <a:gdLst/>
              <a:ahLst/>
              <a:cxnLst/>
              <a:rect l="l" t="t" r="r" b="b"/>
              <a:pathLst>
                <a:path w="576909" h="398067">
                  <a:moveTo>
                    <a:pt x="0" y="0"/>
                  </a:moveTo>
                  <a:lnTo>
                    <a:pt x="576909" y="0"/>
                  </a:lnTo>
                  <a:lnTo>
                    <a:pt x="576909" y="398067"/>
                  </a:lnTo>
                  <a:lnTo>
                    <a:pt x="0" y="39806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IE"/>
            </a:p>
          </p:txBody>
        </p:sp>
        <p:sp>
          <p:nvSpPr>
            <p:cNvPr id="49" name="TextBox 49"/>
            <p:cNvSpPr txBox="1"/>
            <p:nvPr/>
          </p:nvSpPr>
          <p:spPr>
            <a:xfrm>
              <a:off x="1309163" y="28575"/>
              <a:ext cx="7327966" cy="1698625"/>
            </a:xfrm>
            <a:prstGeom prst="rect">
              <a:avLst/>
            </a:prstGeom>
          </p:spPr>
          <p:txBody>
            <a:bodyPr lIns="0" tIns="0" rIns="0" bIns="0" rtlCol="0" anchor="t">
              <a:spAutoFit/>
            </a:bodyPr>
            <a:lstStyle/>
            <a:p>
              <a:pPr algn="l">
                <a:lnSpc>
                  <a:spcPts val="3300"/>
                </a:lnSpc>
                <a:spcBef>
                  <a:spcPct val="0"/>
                </a:spcBef>
              </a:pPr>
              <a:r>
                <a:rPr lang="en-US" sz="3000" spc="-15">
                  <a:solidFill>
                    <a:srgbClr val="000000"/>
                  </a:solidFill>
                  <a:latin typeface="Tahoma 1"/>
                  <a:ea typeface="Tahoma 1"/>
                  <a:cs typeface="Tahoma 1"/>
                  <a:sym typeface="Tahoma 1"/>
                </a:rPr>
                <a:t>Need support or have questions? Contact us at:</a:t>
              </a:r>
            </a:p>
            <a:p>
              <a:pPr algn="l">
                <a:lnSpc>
                  <a:spcPts val="3300"/>
                </a:lnSpc>
                <a:spcBef>
                  <a:spcPct val="0"/>
                </a:spcBef>
              </a:pPr>
              <a:r>
                <a:rPr lang="en-US" sz="3000" u="sng" spc="-15">
                  <a:solidFill>
                    <a:srgbClr val="000000"/>
                  </a:solidFill>
                  <a:latin typeface="Tahoma 1"/>
                  <a:ea typeface="Tahoma 1"/>
                  <a:cs typeface="Tahoma 1"/>
                  <a:sym typeface="Tahoma 1"/>
                  <a:hlinkClick r:id="rId5" tooltip="mailto:water@greenschoolsireland.org"/>
                </a:rPr>
                <a:t>water@greenschoolsireland.org </a:t>
              </a:r>
            </a:p>
          </p:txBody>
        </p:sp>
      </p:grpSp>
      <p:grpSp>
        <p:nvGrpSpPr>
          <p:cNvPr id="50" name="Group 50"/>
          <p:cNvGrpSpPr/>
          <p:nvPr/>
        </p:nvGrpSpPr>
        <p:grpSpPr>
          <a:xfrm>
            <a:off x="13870556" y="400472"/>
            <a:ext cx="3982329" cy="2167147"/>
            <a:chOff x="0" y="0"/>
            <a:chExt cx="5309772" cy="2889529"/>
          </a:xfrm>
        </p:grpSpPr>
        <p:sp>
          <p:nvSpPr>
            <p:cNvPr id="51" name="Freeform 51"/>
            <p:cNvSpPr/>
            <p:nvPr/>
          </p:nvSpPr>
          <p:spPr>
            <a:xfrm>
              <a:off x="3266762" y="0"/>
              <a:ext cx="2043010" cy="2889529"/>
            </a:xfrm>
            <a:custGeom>
              <a:avLst/>
              <a:gdLst/>
              <a:ahLst/>
              <a:cxnLst/>
              <a:rect l="l" t="t" r="r" b="b"/>
              <a:pathLst>
                <a:path w="2043010" h="2889529">
                  <a:moveTo>
                    <a:pt x="0" y="0"/>
                  </a:moveTo>
                  <a:lnTo>
                    <a:pt x="2043010" y="0"/>
                  </a:lnTo>
                  <a:lnTo>
                    <a:pt x="2043010" y="2889529"/>
                  </a:lnTo>
                  <a:lnTo>
                    <a:pt x="0" y="2889529"/>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n-IE"/>
            </a:p>
          </p:txBody>
        </p:sp>
        <p:sp>
          <p:nvSpPr>
            <p:cNvPr id="52" name="Freeform 52"/>
            <p:cNvSpPr/>
            <p:nvPr/>
          </p:nvSpPr>
          <p:spPr>
            <a:xfrm>
              <a:off x="0" y="643449"/>
              <a:ext cx="3266762" cy="1602631"/>
            </a:xfrm>
            <a:custGeom>
              <a:avLst/>
              <a:gdLst/>
              <a:ahLst/>
              <a:cxnLst/>
              <a:rect l="l" t="t" r="r" b="b"/>
              <a:pathLst>
                <a:path w="3266762" h="1602631">
                  <a:moveTo>
                    <a:pt x="0" y="0"/>
                  </a:moveTo>
                  <a:lnTo>
                    <a:pt x="3266762" y="0"/>
                  </a:lnTo>
                  <a:lnTo>
                    <a:pt x="3266762" y="1602631"/>
                  </a:lnTo>
                  <a:lnTo>
                    <a:pt x="0" y="1602631"/>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n-IE"/>
            </a:p>
          </p:txBody>
        </p:sp>
      </p:grpSp>
      <p:sp>
        <p:nvSpPr>
          <p:cNvPr id="53" name="TextBox 53"/>
          <p:cNvSpPr txBox="1"/>
          <p:nvPr/>
        </p:nvSpPr>
        <p:spPr>
          <a:xfrm>
            <a:off x="5157139" y="1626921"/>
            <a:ext cx="7973723" cy="1076326"/>
          </a:xfrm>
          <a:prstGeom prst="rect">
            <a:avLst/>
          </a:prstGeom>
        </p:spPr>
        <p:txBody>
          <a:bodyPr lIns="0" tIns="0" rIns="0" bIns="0" rtlCol="0" anchor="t">
            <a:spAutoFit/>
          </a:bodyPr>
          <a:lstStyle/>
          <a:p>
            <a:pPr marL="0" lvl="0" indent="0" algn="ctr">
              <a:lnSpc>
                <a:spcPts val="7200"/>
              </a:lnSpc>
              <a:spcBef>
                <a:spcPct val="0"/>
              </a:spcBef>
            </a:pPr>
            <a:r>
              <a:rPr lang="en-US" sz="8000" b="1" spc="-40">
                <a:solidFill>
                  <a:srgbClr val="003E7E"/>
                </a:solidFill>
                <a:latin typeface="Poppins Bold"/>
                <a:ea typeface="Poppins Bold"/>
                <a:cs typeface="Poppins Bold"/>
                <a:sym typeface="Poppins Bold"/>
              </a:rPr>
              <a:t>Keep Learning</a:t>
            </a:r>
          </a:p>
        </p:txBody>
      </p:sp>
      <p:sp>
        <p:nvSpPr>
          <p:cNvPr id="54" name="TextBox 54"/>
          <p:cNvSpPr txBox="1"/>
          <p:nvPr/>
        </p:nvSpPr>
        <p:spPr>
          <a:xfrm>
            <a:off x="886670" y="3065197"/>
            <a:ext cx="16514659" cy="502920"/>
          </a:xfrm>
          <a:prstGeom prst="rect">
            <a:avLst/>
          </a:prstGeom>
        </p:spPr>
        <p:txBody>
          <a:bodyPr lIns="0" tIns="0" rIns="0" bIns="0" rtlCol="0" anchor="t">
            <a:spAutoFit/>
          </a:bodyPr>
          <a:lstStyle/>
          <a:p>
            <a:pPr algn="ctr">
              <a:lnSpc>
                <a:spcPts val="3960"/>
              </a:lnSpc>
              <a:spcBef>
                <a:spcPct val="0"/>
              </a:spcBef>
            </a:pPr>
            <a:r>
              <a:rPr lang="en-US" sz="3600" spc="-18">
                <a:solidFill>
                  <a:srgbClr val="000000"/>
                </a:solidFill>
                <a:latin typeface="Tahoma 1"/>
                <a:ea typeface="Tahoma 1"/>
                <a:cs typeface="Tahoma 1"/>
                <a:sym typeface="Tahoma 1"/>
              </a:rPr>
              <a:t>Continue your journey with the other lessons in the </a:t>
            </a:r>
            <a:r>
              <a:rPr lang="en-US" sz="3600" b="1" spc="-18">
                <a:solidFill>
                  <a:srgbClr val="000000"/>
                </a:solidFill>
                <a:latin typeface="Tahoma 1 Bold"/>
                <a:ea typeface="Tahoma 1 Bold"/>
                <a:cs typeface="Tahoma 1 Bold"/>
                <a:sym typeface="Tahoma 1 Bold"/>
              </a:rPr>
              <a:t>Water Learning Series</a:t>
            </a:r>
            <a:r>
              <a:rPr lang="en-US" sz="3600" spc="-18">
                <a:solidFill>
                  <a:srgbClr val="000000"/>
                </a:solidFill>
                <a:latin typeface="Tahoma 1"/>
                <a:ea typeface="Tahoma 1"/>
                <a:cs typeface="Tahoma 1"/>
                <a:sym typeface="Tahoma 1"/>
              </a:rPr>
              <a: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643</Words>
  <Application>Microsoft Office PowerPoint</Application>
  <PresentationFormat>Custom</PresentationFormat>
  <Paragraphs>82</Paragraphs>
  <Slides>8</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vt:i4>
      </vt:variant>
    </vt:vector>
  </HeadingPairs>
  <TitlesOfParts>
    <vt:vector size="16" baseType="lpstr">
      <vt:lpstr>Poppins Bold</vt:lpstr>
      <vt:lpstr>Poppins Semi-Bold</vt:lpstr>
      <vt:lpstr>Tahoma 1</vt:lpstr>
      <vt:lpstr>Tahoma 1 Bold</vt:lpstr>
      <vt:lpstr>Arial</vt:lpstr>
      <vt:lpstr>Calibri</vt:lpstr>
      <vt:lpstr>Tahoma W01</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Water Learning Series (Part 1): Water on Earth</dc:title>
  <cp:lastModifiedBy>Tori Rickman</cp:lastModifiedBy>
  <cp:revision>1</cp:revision>
  <dcterms:created xsi:type="dcterms:W3CDTF">2006-08-16T00:00:00Z</dcterms:created>
  <dcterms:modified xsi:type="dcterms:W3CDTF">2026-08-26T14:59:28Z</dcterms:modified>
  <dc:identifier>DAHQAGwpwIc</dc:identifier>
</cp:coreProperties>
</file>