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Tahoma" panose="020B0604030504040204" pitchFamily="34" charset="0"/>
      <p:regular r:id="rId13"/>
      <p:bold r:id="rId14"/>
    </p:embeddedFont>
    <p:embeddedFont>
      <p:font typeface="Tahoma Bold" panose="020B0804030504040204" pitchFamily="34" charset="0"/>
      <p:regular r:id="rId15"/>
      <p:bold r:id="rId16"/>
    </p:embeddedFont>
    <p:embeddedFont>
      <p:font typeface="Tahoma W01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4614B7-D56F-4B0E-ACB2-6140C9DDB6D7}" v="1" dt="2026-08-31T08:37:23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22" autoAdjust="0"/>
  </p:normalViewPr>
  <p:slideViewPr>
    <p:cSldViewPr>
      <p:cViewPr varScale="1">
        <p:scale>
          <a:sx n="52" d="100"/>
          <a:sy n="52" d="100"/>
        </p:scale>
        <p:origin x="874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i Rickman" userId="7ea6d38b-8bf2-42ad-91c4-f334a5a217fb" providerId="ADAL" clId="{9A452A06-86CD-4FD9-98C6-D0F7E1FC488A}"/>
    <pc:docChg chg="undo custSel modSld">
      <pc:chgData name="Tori Rickman" userId="7ea6d38b-8bf2-42ad-91c4-f334a5a217fb" providerId="ADAL" clId="{9A452A06-86CD-4FD9-98C6-D0F7E1FC488A}" dt="2026-08-31T08:35:29.849" v="168"/>
      <pc:docMkLst>
        <pc:docMk/>
      </pc:docMkLst>
      <pc:sldChg chg="modSp mod addAnim delAnim modAnim">
        <pc:chgData name="Tori Rickman" userId="7ea6d38b-8bf2-42ad-91c4-f334a5a217fb" providerId="ADAL" clId="{9A452A06-86CD-4FD9-98C6-D0F7E1FC488A}" dt="2026-08-31T08:29:26.026" v="141" actId="20577"/>
        <pc:sldMkLst>
          <pc:docMk/>
          <pc:sldMk cId="0" sldId="257"/>
        </pc:sldMkLst>
        <pc:spChg chg="mod">
          <ac:chgData name="Tori Rickman" userId="7ea6d38b-8bf2-42ad-91c4-f334a5a217fb" providerId="ADAL" clId="{9A452A06-86CD-4FD9-98C6-D0F7E1FC488A}" dt="2026-08-31T08:29:26.026" v="141" actId="20577"/>
          <ac:spMkLst>
            <pc:docMk/>
            <pc:sldMk cId="0" sldId="257"/>
            <ac:spMk id="29" creationId="{00000000-0000-0000-0000-000000000000}"/>
          </ac:spMkLst>
        </pc:spChg>
      </pc:sldChg>
      <pc:sldChg chg="modSp mod">
        <pc:chgData name="Tori Rickman" userId="7ea6d38b-8bf2-42ad-91c4-f334a5a217fb" providerId="ADAL" clId="{9A452A06-86CD-4FD9-98C6-D0F7E1FC488A}" dt="2026-08-31T08:29:32.767" v="142" actId="20577"/>
        <pc:sldMkLst>
          <pc:docMk/>
          <pc:sldMk cId="0" sldId="259"/>
        </pc:sldMkLst>
        <pc:spChg chg="mod">
          <ac:chgData name="Tori Rickman" userId="7ea6d38b-8bf2-42ad-91c4-f334a5a217fb" providerId="ADAL" clId="{9A452A06-86CD-4FD9-98C6-D0F7E1FC488A}" dt="2026-08-31T08:29:32.767" v="142" actId="20577"/>
          <ac:spMkLst>
            <pc:docMk/>
            <pc:sldMk cId="0" sldId="259"/>
            <ac:spMk id="13" creationId="{00000000-0000-0000-0000-000000000000}"/>
          </ac:spMkLst>
        </pc:spChg>
      </pc:sldChg>
      <pc:sldChg chg="delSp modSp mod">
        <pc:chgData name="Tori Rickman" userId="7ea6d38b-8bf2-42ad-91c4-f334a5a217fb" providerId="ADAL" clId="{9A452A06-86CD-4FD9-98C6-D0F7E1FC488A}" dt="2026-08-31T08:35:29.849" v="168"/>
        <pc:sldMkLst>
          <pc:docMk/>
          <pc:sldMk cId="0" sldId="260"/>
        </pc:sldMkLst>
        <pc:spChg chg="del mod">
          <ac:chgData name="Tori Rickman" userId="7ea6d38b-8bf2-42ad-91c4-f334a5a217fb" providerId="ADAL" clId="{9A452A06-86CD-4FD9-98C6-D0F7E1FC488A}" dt="2026-08-31T08:35:29.849" v="168"/>
          <ac:spMkLst>
            <pc:docMk/>
            <pc:sldMk cId="0" sldId="260"/>
            <ac:spMk id="8" creationId="{00000000-0000-0000-0000-000000000000}"/>
          </ac:spMkLst>
        </pc:spChg>
      </pc:sldChg>
      <pc:sldChg chg="modSp mod">
        <pc:chgData name="Tori Rickman" userId="7ea6d38b-8bf2-42ad-91c4-f334a5a217fb" providerId="ADAL" clId="{9A452A06-86CD-4FD9-98C6-D0F7E1FC488A}" dt="2026-08-31T08:30:24.893" v="165" actId="1076"/>
        <pc:sldMkLst>
          <pc:docMk/>
          <pc:sldMk cId="0" sldId="263"/>
        </pc:sldMkLst>
        <pc:spChg chg="mod">
          <ac:chgData name="Tori Rickman" userId="7ea6d38b-8bf2-42ad-91c4-f334a5a217fb" providerId="ADAL" clId="{9A452A06-86CD-4FD9-98C6-D0F7E1FC488A}" dt="2026-08-31T08:30:03.493" v="164" actId="1076"/>
          <ac:spMkLst>
            <pc:docMk/>
            <pc:sldMk cId="0" sldId="263"/>
            <ac:spMk id="2" creationId="{00000000-0000-0000-0000-000000000000}"/>
          </ac:spMkLst>
        </pc:spChg>
        <pc:grpChg chg="mod">
          <ac:chgData name="Tori Rickman" userId="7ea6d38b-8bf2-42ad-91c4-f334a5a217fb" providerId="ADAL" clId="{9A452A06-86CD-4FD9-98C6-D0F7E1FC488A}" dt="2026-08-31T08:30:24.893" v="165" actId="1076"/>
          <ac:grpSpMkLst>
            <pc:docMk/>
            <pc:sldMk cId="0" sldId="263"/>
            <ac:grpSpMk id="9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cusercontent.com/87e3f8c2378a1aaf63e99310d/files/c8cee07e-cb89-63ff-622b-70f841638391/AUG_25_Website_EAO_Contact_details_to_arrange_a_Renewal_visit_2025_2026.pdf" TargetMode="External"/><Relationship Id="rId5" Type="http://schemas.openxmlformats.org/officeDocument/2006/relationships/image" Target="../media/image11.sv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greenschoolsireland.org/apply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hyperlink" Target="https://greenschoolsireland.org/resources/action-ideas-for-water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reenschoolsireland.org/global-goals-bookless-club/" TargetMode="External"/><Relationship Id="rId2" Type="http://schemas.openxmlformats.org/officeDocument/2006/relationships/hyperlink" Target="https://greenschoolsireland.org/water-poster-video-competition-2026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greenschoolsireland.org/walk-for-water-2026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hyperlink" Target="https://antaisceeeu.sharepoint.com/:b:/s/GreenSchoolsExternal/IQCt2X1gAE8JQp9Y6ceSQ8TZARm_BVMpbfVKhBZ4__2ZP34?e=yPaTUb" TargetMode="External"/><Relationship Id="rId4" Type="http://schemas.openxmlformats.org/officeDocument/2006/relationships/hyperlink" Target="https://mcusercontent.com/87e3f8c2378a1aaf63e99310d/files/bcff8f1d-2716-d7f5-b956-c04659bd4a97/Water_checklist.01.pdf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02709" y="-210257"/>
            <a:ext cx="18903786" cy="10497257"/>
          </a:xfrm>
          <a:custGeom>
            <a:avLst/>
            <a:gdLst/>
            <a:ahLst/>
            <a:cxnLst/>
            <a:rect l="l" t="t" r="r" b="b"/>
            <a:pathLst>
              <a:path w="18559580" h="24746107">
                <a:moveTo>
                  <a:pt x="0" y="0"/>
                </a:moveTo>
                <a:lnTo>
                  <a:pt x="18559580" y="0"/>
                </a:lnTo>
                <a:lnTo>
                  <a:pt x="18559580" y="24746107"/>
                </a:lnTo>
                <a:lnTo>
                  <a:pt x="0" y="2474610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1126" r="407"/>
            </a:stretch>
          </a:blipFill>
        </p:spPr>
        <p:txBody>
          <a:bodyPr/>
          <a:lstStyle/>
          <a:p>
            <a:endParaRPr lang="en-IE" dirty="0"/>
          </a:p>
        </p:txBody>
      </p:sp>
      <p:grpSp>
        <p:nvGrpSpPr>
          <p:cNvPr id="3" name="Group 3"/>
          <p:cNvGrpSpPr/>
          <p:nvPr/>
        </p:nvGrpSpPr>
        <p:grpSpPr>
          <a:xfrm>
            <a:off x="-213078" y="-210257"/>
            <a:ext cx="18714155" cy="10497257"/>
            <a:chOff x="0" y="0"/>
            <a:chExt cx="4928831" cy="27170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28831" cy="2717085"/>
            </a:xfrm>
            <a:custGeom>
              <a:avLst/>
              <a:gdLst/>
              <a:ahLst/>
              <a:cxnLst/>
              <a:rect l="l" t="t" r="r" b="b"/>
              <a:pathLst>
                <a:path w="4928831" h="2717085">
                  <a:moveTo>
                    <a:pt x="0" y="0"/>
                  </a:moveTo>
                  <a:lnTo>
                    <a:pt x="4928831" y="0"/>
                  </a:lnTo>
                  <a:lnTo>
                    <a:pt x="4928831" y="2717085"/>
                  </a:lnTo>
                  <a:lnTo>
                    <a:pt x="0" y="2717085"/>
                  </a:lnTo>
                  <a:close/>
                </a:path>
              </a:pathLst>
            </a:custGeom>
            <a:solidFill>
              <a:srgbClr val="000000">
                <a:alpha val="53725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928831" cy="2764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744713" y="5637294"/>
            <a:ext cx="2514587" cy="3621006"/>
          </a:xfrm>
          <a:custGeom>
            <a:avLst/>
            <a:gdLst/>
            <a:ahLst/>
            <a:cxnLst/>
            <a:rect l="l" t="t" r="r" b="b"/>
            <a:pathLst>
              <a:path w="2514587" h="3621006">
                <a:moveTo>
                  <a:pt x="0" y="0"/>
                </a:moveTo>
                <a:lnTo>
                  <a:pt x="2514587" y="0"/>
                </a:lnTo>
                <a:lnTo>
                  <a:pt x="2514587" y="3621006"/>
                </a:lnTo>
                <a:lnTo>
                  <a:pt x="0" y="362100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7" name="Group 7"/>
          <p:cNvGrpSpPr/>
          <p:nvPr/>
        </p:nvGrpSpPr>
        <p:grpSpPr>
          <a:xfrm>
            <a:off x="1028700" y="3768812"/>
            <a:ext cx="9223090" cy="5489488"/>
            <a:chOff x="0" y="0"/>
            <a:chExt cx="12297453" cy="7319317"/>
          </a:xfrm>
        </p:grpSpPr>
        <p:sp>
          <p:nvSpPr>
            <p:cNvPr id="8" name="TextBox 8"/>
            <p:cNvSpPr txBox="1"/>
            <p:nvPr/>
          </p:nvSpPr>
          <p:spPr>
            <a:xfrm>
              <a:off x="203200" y="5192575"/>
              <a:ext cx="11799020" cy="11376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48"/>
                </a:lnSpc>
                <a:spcBef>
                  <a:spcPct val="0"/>
                </a:spcBef>
              </a:pPr>
              <a:r>
                <a:rPr lang="en-US" sz="5899">
                  <a:solidFill>
                    <a:srgbClr val="F7F7F7"/>
                  </a:solidFill>
                  <a:latin typeface="Tahoma"/>
                  <a:ea typeface="Tahoma"/>
                  <a:cs typeface="Tahoma"/>
                  <a:sym typeface="Tahoma"/>
                </a:rPr>
                <a:t>Application Renewal Clinic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6200"/>
              <a:ext cx="11799020" cy="1533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799"/>
                </a:lnSpc>
                <a:spcBef>
                  <a:spcPct val="0"/>
                </a:spcBef>
              </a:pPr>
              <a:r>
                <a:rPr lang="en-US" sz="7927" b="1">
                  <a:solidFill>
                    <a:srgbClr val="F7F7F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GREEN-SCHOOLS​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433129"/>
              <a:ext cx="12297453" cy="34544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797"/>
                </a:lnSpc>
                <a:spcBef>
                  <a:spcPct val="0"/>
                </a:spcBef>
              </a:pPr>
              <a:r>
                <a:rPr lang="en-US" sz="17835" b="1" spc="927">
                  <a:solidFill>
                    <a:srgbClr val="F7F7F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WATER</a:t>
              </a:r>
              <a:r>
                <a:rPr lang="en-US" sz="17835" b="1" spc="927">
                  <a:solidFill>
                    <a:srgbClr val="0076BF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​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203200" y="4823055"/>
              <a:ext cx="11799020" cy="64496"/>
              <a:chOff x="0" y="0"/>
              <a:chExt cx="2330671" cy="1274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330671" cy="12740"/>
              </a:xfrm>
              <a:custGeom>
                <a:avLst/>
                <a:gdLst/>
                <a:ahLst/>
                <a:cxnLst/>
                <a:rect l="l" t="t" r="r" b="b"/>
                <a:pathLst>
                  <a:path w="2330671" h="12740">
                    <a:moveTo>
                      <a:pt x="6370" y="0"/>
                    </a:moveTo>
                    <a:lnTo>
                      <a:pt x="2324301" y="0"/>
                    </a:lnTo>
                    <a:cubicBezTo>
                      <a:pt x="2327819" y="0"/>
                      <a:pt x="2330671" y="2852"/>
                      <a:pt x="2330671" y="6370"/>
                    </a:cubicBezTo>
                    <a:lnTo>
                      <a:pt x="2330671" y="6370"/>
                    </a:lnTo>
                    <a:cubicBezTo>
                      <a:pt x="2330671" y="8059"/>
                      <a:pt x="2330000" y="9680"/>
                      <a:pt x="2328805" y="10874"/>
                    </a:cubicBezTo>
                    <a:cubicBezTo>
                      <a:pt x="2327610" y="12069"/>
                      <a:pt x="2325990" y="12740"/>
                      <a:pt x="2324301" y="12740"/>
                    </a:cubicBezTo>
                    <a:lnTo>
                      <a:pt x="6370" y="12740"/>
                    </a:lnTo>
                    <a:cubicBezTo>
                      <a:pt x="2852" y="12740"/>
                      <a:pt x="0" y="9888"/>
                      <a:pt x="0" y="6370"/>
                    </a:cubicBezTo>
                    <a:lnTo>
                      <a:pt x="0" y="6370"/>
                    </a:lnTo>
                    <a:cubicBezTo>
                      <a:pt x="0" y="2852"/>
                      <a:pt x="2852" y="0"/>
                      <a:pt x="6370" y="0"/>
                    </a:cubicBezTo>
                    <a:close/>
                  </a:path>
                </a:pathLst>
              </a:custGeom>
              <a:solidFill>
                <a:srgbClr val="F7F7F7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2330671" cy="60365"/>
              </a:xfrm>
              <a:prstGeom prst="rect">
                <a:avLst/>
              </a:prstGeom>
            </p:spPr>
            <p:txBody>
              <a:bodyPr lIns="30759" tIns="30759" rIns="30759" bIns="30759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203200" y="6377865"/>
              <a:ext cx="9613023" cy="9414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439"/>
                </a:lnSpc>
                <a:spcBef>
                  <a:spcPct val="0"/>
                </a:spcBef>
              </a:pPr>
              <a:r>
                <a:rPr lang="en-US" sz="4900">
                  <a:solidFill>
                    <a:srgbClr val="F7F7F7"/>
                  </a:solidFill>
                  <a:latin typeface="Tahoma"/>
                  <a:ea typeface="Tahoma"/>
                  <a:cs typeface="Tahoma"/>
                  <a:sym typeface="Tahoma"/>
                </a:rPr>
                <a:t>3 March 2026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354328" y="5167287"/>
            <a:ext cx="1235458" cy="0"/>
          </a:xfrm>
          <a:prstGeom prst="line">
            <a:avLst/>
          </a:prstGeom>
          <a:ln w="85725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E"/>
          </a:p>
        </p:txBody>
      </p:sp>
      <p:sp>
        <p:nvSpPr>
          <p:cNvPr id="3" name="AutoShape 3"/>
          <p:cNvSpPr/>
          <p:nvPr/>
        </p:nvSpPr>
        <p:spPr>
          <a:xfrm flipV="1">
            <a:off x="12267857" y="5253012"/>
            <a:ext cx="1235458" cy="0"/>
          </a:xfrm>
          <a:prstGeom prst="line">
            <a:avLst/>
          </a:prstGeom>
          <a:ln w="85725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E"/>
          </a:p>
        </p:txBody>
      </p:sp>
      <p:sp>
        <p:nvSpPr>
          <p:cNvPr id="4" name="AutoShape 4"/>
          <p:cNvSpPr/>
          <p:nvPr/>
        </p:nvSpPr>
        <p:spPr>
          <a:xfrm flipV="1">
            <a:off x="4413120" y="5124424"/>
            <a:ext cx="1235458" cy="0"/>
          </a:xfrm>
          <a:prstGeom prst="line">
            <a:avLst/>
          </a:prstGeom>
          <a:ln w="85725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IE"/>
          </a:p>
        </p:txBody>
      </p:sp>
      <p:grpSp>
        <p:nvGrpSpPr>
          <p:cNvPr id="5" name="Group 5"/>
          <p:cNvGrpSpPr/>
          <p:nvPr/>
        </p:nvGrpSpPr>
        <p:grpSpPr>
          <a:xfrm>
            <a:off x="-418008" y="-223921"/>
            <a:ext cx="5635726" cy="6424415"/>
            <a:chOff x="0" y="0"/>
            <a:chExt cx="7514301" cy="8565887"/>
          </a:xfrm>
        </p:grpSpPr>
        <p:sp>
          <p:nvSpPr>
            <p:cNvPr id="6" name="Freeform 6"/>
            <p:cNvSpPr/>
            <p:nvPr/>
          </p:nvSpPr>
          <p:spPr>
            <a:xfrm rot="738967">
              <a:off x="724035" y="561329"/>
              <a:ext cx="6066231" cy="7443228"/>
            </a:xfrm>
            <a:custGeom>
              <a:avLst/>
              <a:gdLst/>
              <a:ahLst/>
              <a:cxnLst/>
              <a:rect l="l" t="t" r="r" b="b"/>
              <a:pathLst>
                <a:path w="6066231" h="7443228">
                  <a:moveTo>
                    <a:pt x="0" y="0"/>
                  </a:moveTo>
                  <a:lnTo>
                    <a:pt x="6066231" y="0"/>
                  </a:lnTo>
                  <a:lnTo>
                    <a:pt x="6066231" y="7443228"/>
                  </a:lnTo>
                  <a:lnTo>
                    <a:pt x="0" y="74432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Freeform 7"/>
            <p:cNvSpPr/>
            <p:nvPr/>
          </p:nvSpPr>
          <p:spPr>
            <a:xfrm rot="1171717">
              <a:off x="3450271" y="2132458"/>
              <a:ext cx="1286599" cy="1852702"/>
            </a:xfrm>
            <a:custGeom>
              <a:avLst/>
              <a:gdLst/>
              <a:ahLst/>
              <a:cxnLst/>
              <a:rect l="l" t="t" r="r" b="b"/>
              <a:pathLst>
                <a:path w="1286599" h="1852702">
                  <a:moveTo>
                    <a:pt x="0" y="0"/>
                  </a:moveTo>
                  <a:lnTo>
                    <a:pt x="1286599" y="0"/>
                  </a:lnTo>
                  <a:lnTo>
                    <a:pt x="1286599" y="1852703"/>
                  </a:lnTo>
                  <a:lnTo>
                    <a:pt x="0" y="1852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589192" y="1085850"/>
            <a:ext cx="10633919" cy="1687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0076BF"/>
                </a:solidFill>
                <a:latin typeface="Tahoma Bold"/>
                <a:ea typeface="Tahoma Bold"/>
                <a:cs typeface="Tahoma Bold"/>
                <a:sym typeface="Tahoma Bold"/>
              </a:rPr>
              <a:t>MAJOR STEPS TO GETTING YOUR WATER FLAG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475046" y="4219804"/>
            <a:ext cx="3246938" cy="4564435"/>
            <a:chOff x="0" y="0"/>
            <a:chExt cx="4329251" cy="6085914"/>
          </a:xfrm>
        </p:grpSpPr>
        <p:grpSp>
          <p:nvGrpSpPr>
            <p:cNvPr id="10" name="Group 10"/>
            <p:cNvGrpSpPr/>
            <p:nvPr/>
          </p:nvGrpSpPr>
          <p:grpSpPr>
            <a:xfrm>
              <a:off x="844165" y="0"/>
              <a:ext cx="2640920" cy="2640920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1B096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-28575"/>
                <a:ext cx="660400" cy="765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7700"/>
                  </a:lnSpc>
                </a:pPr>
                <a:r>
                  <a:rPr lang="en-US" sz="5500" b="1" dirty="0">
                    <a:solidFill>
                      <a:srgbClr val="FFFFFF"/>
                    </a:solidFill>
                    <a:latin typeface="Tahoma Bold"/>
                    <a:ea typeface="Tahoma Bold"/>
                    <a:cs typeface="Tahoma Bold"/>
                    <a:sym typeface="Tahoma Bold"/>
                  </a:rPr>
                  <a:t>1.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0" y="3133985"/>
              <a:ext cx="4329251" cy="29519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32"/>
                </a:lnSpc>
                <a:spcBef>
                  <a:spcPct val="0"/>
                </a:spcBef>
              </a:pPr>
              <a:r>
                <a:rPr lang="en-US" sz="3902" dirty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Be on your second year of the Water Theme.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395495" y="4219804"/>
            <a:ext cx="3260778" cy="4564435"/>
            <a:chOff x="0" y="0"/>
            <a:chExt cx="4347704" cy="6085914"/>
          </a:xfrm>
        </p:grpSpPr>
        <p:grpSp>
          <p:nvGrpSpPr>
            <p:cNvPr id="15" name="Group 15"/>
            <p:cNvGrpSpPr/>
            <p:nvPr/>
          </p:nvGrpSpPr>
          <p:grpSpPr>
            <a:xfrm>
              <a:off x="853392" y="0"/>
              <a:ext cx="2640920" cy="2640920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5BE8C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-28575"/>
                <a:ext cx="660400" cy="765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7700"/>
                  </a:lnSpc>
                </a:pPr>
                <a:r>
                  <a:rPr lang="en-US" sz="5500" b="1">
                    <a:solidFill>
                      <a:srgbClr val="FFFFFF"/>
                    </a:solidFill>
                    <a:latin typeface="Tahoma Bold"/>
                    <a:ea typeface="Tahoma Bold"/>
                    <a:cs typeface="Tahoma Bold"/>
                    <a:sym typeface="Tahoma Bold"/>
                  </a:rPr>
                  <a:t>2.</a:t>
                </a:r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0" y="3133985"/>
              <a:ext cx="4347704" cy="29519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32"/>
                </a:lnSpc>
                <a:spcBef>
                  <a:spcPct val="0"/>
                </a:spcBef>
              </a:pPr>
              <a:r>
                <a:rPr lang="en-US" sz="3902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Complete or have a plan to complete the Seven Steps.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218474" y="4219804"/>
            <a:ext cx="3469556" cy="3487785"/>
            <a:chOff x="0" y="0"/>
            <a:chExt cx="4626075" cy="4650380"/>
          </a:xfrm>
        </p:grpSpPr>
        <p:grpSp>
          <p:nvGrpSpPr>
            <p:cNvPr id="20" name="Group 20"/>
            <p:cNvGrpSpPr/>
            <p:nvPr/>
          </p:nvGrpSpPr>
          <p:grpSpPr>
            <a:xfrm>
              <a:off x="992577" y="0"/>
              <a:ext cx="2640920" cy="2640920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AC74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-28575"/>
                <a:ext cx="660400" cy="765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7700"/>
                  </a:lnSpc>
                </a:pPr>
                <a:r>
                  <a:rPr lang="en-US" sz="5500" b="1">
                    <a:solidFill>
                      <a:srgbClr val="FFFFFF"/>
                    </a:solidFill>
                    <a:latin typeface="Tahoma Bold"/>
                    <a:ea typeface="Tahoma Bold"/>
                    <a:cs typeface="Tahoma Bold"/>
                    <a:sym typeface="Tahoma Bold"/>
                  </a:rPr>
                  <a:t>3.</a:t>
                </a:r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0" y="3163725"/>
              <a:ext cx="4626075" cy="14866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32"/>
                </a:lnSpc>
                <a:spcBef>
                  <a:spcPct val="0"/>
                </a:spcBef>
              </a:pPr>
              <a:r>
                <a:rPr lang="en-US" sz="3902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Organise renewal visit.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948287" y="4219804"/>
            <a:ext cx="3864667" cy="5573878"/>
            <a:chOff x="0" y="0"/>
            <a:chExt cx="5152890" cy="7431836"/>
          </a:xfrm>
        </p:grpSpPr>
        <p:grpSp>
          <p:nvGrpSpPr>
            <p:cNvPr id="25" name="Group 25"/>
            <p:cNvGrpSpPr/>
            <p:nvPr/>
          </p:nvGrpSpPr>
          <p:grpSpPr>
            <a:xfrm>
              <a:off x="1255985" y="0"/>
              <a:ext cx="2640920" cy="2640920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3A64A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6200" y="-28575"/>
                <a:ext cx="660400" cy="765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7700"/>
                  </a:lnSpc>
                </a:pPr>
                <a:r>
                  <a:rPr lang="en-US" sz="5500" b="1">
                    <a:solidFill>
                      <a:srgbClr val="FFFFFF"/>
                    </a:solidFill>
                    <a:latin typeface="Tahoma Bold"/>
                    <a:ea typeface="Tahoma Bold"/>
                    <a:cs typeface="Tahoma Bold"/>
                    <a:sym typeface="Tahoma Bold"/>
                  </a:rPr>
                  <a:t>4.</a:t>
                </a: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0" y="3133985"/>
              <a:ext cx="5152890" cy="14866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32"/>
                </a:lnSpc>
                <a:spcBef>
                  <a:spcPct val="0"/>
                </a:spcBef>
              </a:pPr>
              <a:r>
                <a:rPr lang="en-US" sz="3902" dirty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Submit application.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98011" y="5106414"/>
              <a:ext cx="3156868" cy="23254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44"/>
                </a:lnSpc>
                <a:spcBef>
                  <a:spcPct val="0"/>
                </a:spcBef>
              </a:pPr>
              <a:r>
                <a:rPr lang="en-US" sz="3102" dirty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Applications are typically due in March of each year.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09990" y="-165386"/>
            <a:ext cx="10178010" cy="10452386"/>
          </a:xfrm>
          <a:custGeom>
            <a:avLst/>
            <a:gdLst/>
            <a:ahLst/>
            <a:cxnLst/>
            <a:rect l="l" t="t" r="r" b="b"/>
            <a:pathLst>
              <a:path w="10178010" h="10452386">
                <a:moveTo>
                  <a:pt x="0" y="0"/>
                </a:moveTo>
                <a:lnTo>
                  <a:pt x="10178010" y="0"/>
                </a:lnTo>
                <a:lnTo>
                  <a:pt x="10178010" y="10452386"/>
                </a:lnTo>
                <a:lnTo>
                  <a:pt x="0" y="1045238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-574082" y="0"/>
            <a:ext cx="8159908" cy="10286999"/>
            <a:chOff x="0" y="0"/>
            <a:chExt cx="2149112" cy="27622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49111" cy="2762214"/>
            </a:xfrm>
            <a:custGeom>
              <a:avLst/>
              <a:gdLst/>
              <a:ahLst/>
              <a:cxnLst/>
              <a:rect l="l" t="t" r="r" b="b"/>
              <a:pathLst>
                <a:path w="2149111" h="2762214">
                  <a:moveTo>
                    <a:pt x="0" y="0"/>
                  </a:moveTo>
                  <a:lnTo>
                    <a:pt x="2149111" y="0"/>
                  </a:lnTo>
                  <a:lnTo>
                    <a:pt x="2149111" y="2762214"/>
                  </a:lnTo>
                  <a:lnTo>
                    <a:pt x="0" y="2762214"/>
                  </a:lnTo>
                  <a:close/>
                </a:path>
              </a:pathLst>
            </a:custGeom>
            <a:solidFill>
              <a:srgbClr val="0076B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149112" cy="28098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574082" y="1"/>
            <a:ext cx="8159908" cy="10286999"/>
          </a:xfrm>
          <a:custGeom>
            <a:avLst/>
            <a:gdLst/>
            <a:ahLst/>
            <a:cxnLst/>
            <a:rect l="l" t="t" r="r" b="b"/>
            <a:pathLst>
              <a:path w="9169650" h="12867599">
                <a:moveTo>
                  <a:pt x="0" y="0"/>
                </a:moveTo>
                <a:lnTo>
                  <a:pt x="9169650" y="0"/>
                </a:lnTo>
                <a:lnTo>
                  <a:pt x="9169650" y="12867599"/>
                </a:lnTo>
                <a:lnTo>
                  <a:pt x="0" y="1286759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alphaModFix amt="4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1028700" y="5038725"/>
            <a:ext cx="11466660" cy="421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099"/>
              </a:lnSpc>
            </a:pPr>
            <a:r>
              <a:rPr lang="en-US" sz="9999" b="1">
                <a:solidFill>
                  <a:srgbClr val="F7F7F7"/>
                </a:solidFill>
                <a:latin typeface="Tahoma Bold"/>
                <a:ea typeface="Tahoma Bold"/>
                <a:cs typeface="Tahoma Bold"/>
                <a:sym typeface="Tahoma Bold"/>
              </a:rPr>
              <a:t>THE</a:t>
            </a:r>
          </a:p>
          <a:p>
            <a:pPr algn="l">
              <a:lnSpc>
                <a:spcPts val="11099"/>
              </a:lnSpc>
            </a:pPr>
            <a:r>
              <a:rPr lang="en-US" sz="9999" b="1">
                <a:solidFill>
                  <a:srgbClr val="F7F7F7"/>
                </a:solidFill>
                <a:latin typeface="Tahoma Bold"/>
                <a:ea typeface="Tahoma Bold"/>
                <a:cs typeface="Tahoma Bold"/>
                <a:sym typeface="Tahoma Bold"/>
              </a:rPr>
              <a:t>SEVEN</a:t>
            </a:r>
          </a:p>
          <a:p>
            <a:pPr algn="l">
              <a:lnSpc>
                <a:spcPts val="11099"/>
              </a:lnSpc>
            </a:pPr>
            <a:r>
              <a:rPr lang="en-US" sz="9999" b="1">
                <a:solidFill>
                  <a:srgbClr val="F7F7F7"/>
                </a:solidFill>
                <a:latin typeface="Tahoma Bold"/>
                <a:ea typeface="Tahoma Bold"/>
                <a:cs typeface="Tahoma Bold"/>
                <a:sym typeface="Tahoma Bold"/>
              </a:rPr>
              <a:t>STEPS</a:t>
            </a: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FB2D4431-F565-0B69-9D66-8CE3115B75D7}"/>
              </a:ext>
            </a:extLst>
          </p:cNvPr>
          <p:cNvSpPr/>
          <p:nvPr/>
        </p:nvSpPr>
        <p:spPr>
          <a:xfrm>
            <a:off x="1028700" y="1028700"/>
            <a:ext cx="1676400" cy="2286000"/>
          </a:xfrm>
          <a:custGeom>
            <a:avLst/>
            <a:gdLst/>
            <a:ahLst/>
            <a:cxnLst/>
            <a:rect l="l" t="t" r="r" b="b"/>
            <a:pathLst>
              <a:path w="2514587" h="3621006">
                <a:moveTo>
                  <a:pt x="0" y="0"/>
                </a:moveTo>
                <a:lnTo>
                  <a:pt x="2514587" y="0"/>
                </a:lnTo>
                <a:lnTo>
                  <a:pt x="2514587" y="3621006"/>
                </a:lnTo>
                <a:lnTo>
                  <a:pt x="0" y="362100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794" y="0"/>
            <a:ext cx="2015700" cy="10287000"/>
            <a:chOff x="0" y="0"/>
            <a:chExt cx="577800" cy="27622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7800" cy="2762214"/>
            </a:xfrm>
            <a:custGeom>
              <a:avLst/>
              <a:gdLst/>
              <a:ahLst/>
              <a:cxnLst/>
              <a:rect l="l" t="t" r="r" b="b"/>
              <a:pathLst>
                <a:path w="577800" h="2762214">
                  <a:moveTo>
                    <a:pt x="0" y="0"/>
                  </a:moveTo>
                  <a:lnTo>
                    <a:pt x="577800" y="0"/>
                  </a:lnTo>
                  <a:lnTo>
                    <a:pt x="577800" y="2762214"/>
                  </a:lnTo>
                  <a:lnTo>
                    <a:pt x="0" y="2762214"/>
                  </a:lnTo>
                  <a:close/>
                </a:path>
              </a:pathLst>
            </a:custGeom>
            <a:solidFill>
              <a:srgbClr val="0076B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77800" cy="28098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1"/>
            <a:ext cx="2013906" cy="10287000"/>
          </a:xfrm>
          <a:custGeom>
            <a:avLst/>
            <a:gdLst/>
            <a:ahLst/>
            <a:cxnLst/>
            <a:rect l="l" t="t" r="r" b="b"/>
            <a:pathLst>
              <a:path w="2408446" h="12867599">
                <a:moveTo>
                  <a:pt x="0" y="0"/>
                </a:moveTo>
                <a:lnTo>
                  <a:pt x="2408446" y="0"/>
                </a:lnTo>
                <a:lnTo>
                  <a:pt x="2408446" y="12867599"/>
                </a:lnTo>
                <a:lnTo>
                  <a:pt x="0" y="1286759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alphaModFix amt="4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Freeform 6"/>
          <p:cNvSpPr/>
          <p:nvPr/>
        </p:nvSpPr>
        <p:spPr>
          <a:xfrm>
            <a:off x="13962507" y="7390443"/>
            <a:ext cx="4327287" cy="2896557"/>
          </a:xfrm>
          <a:custGeom>
            <a:avLst/>
            <a:gdLst/>
            <a:ahLst/>
            <a:cxnLst/>
            <a:rect l="l" t="t" r="r" b="b"/>
            <a:pathLst>
              <a:path w="4327287" h="2896557">
                <a:moveTo>
                  <a:pt x="0" y="0"/>
                </a:moveTo>
                <a:lnTo>
                  <a:pt x="4327286" y="0"/>
                </a:lnTo>
                <a:lnTo>
                  <a:pt x="4327286" y="2896557"/>
                </a:lnTo>
                <a:lnTo>
                  <a:pt x="0" y="289655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Freeform 7"/>
          <p:cNvSpPr/>
          <p:nvPr/>
        </p:nvSpPr>
        <p:spPr>
          <a:xfrm>
            <a:off x="13962507" y="4146703"/>
            <a:ext cx="4327287" cy="3243740"/>
          </a:xfrm>
          <a:custGeom>
            <a:avLst/>
            <a:gdLst/>
            <a:ahLst/>
            <a:cxnLst/>
            <a:rect l="l" t="t" r="r" b="b"/>
            <a:pathLst>
              <a:path w="4327287" h="3243740">
                <a:moveTo>
                  <a:pt x="0" y="0"/>
                </a:moveTo>
                <a:lnTo>
                  <a:pt x="4327286" y="0"/>
                </a:lnTo>
                <a:lnTo>
                  <a:pt x="4327286" y="3243740"/>
                </a:lnTo>
                <a:lnTo>
                  <a:pt x="0" y="324374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8" name="TextBox 8"/>
          <p:cNvSpPr txBox="1"/>
          <p:nvPr/>
        </p:nvSpPr>
        <p:spPr>
          <a:xfrm>
            <a:off x="2547306" y="1085850"/>
            <a:ext cx="8350697" cy="1687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60"/>
              </a:lnSpc>
            </a:pPr>
            <a:r>
              <a:rPr lang="en-US" sz="6000" b="1">
                <a:solidFill>
                  <a:srgbClr val="0076BF"/>
                </a:solidFill>
                <a:latin typeface="Tahoma Bold"/>
                <a:ea typeface="Tahoma Bold"/>
                <a:cs typeface="Tahoma Bold"/>
                <a:sym typeface="Tahoma Bold"/>
              </a:rPr>
              <a:t>ORGANISING A RENEWAL VISIT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3553194" y="517409"/>
            <a:ext cx="4199790" cy="4024581"/>
            <a:chOff x="-233612" y="0"/>
            <a:chExt cx="5599720" cy="5366108"/>
          </a:xfrm>
        </p:grpSpPr>
        <p:grpSp>
          <p:nvGrpSpPr>
            <p:cNvPr id="10" name="Group 10"/>
            <p:cNvGrpSpPr/>
            <p:nvPr/>
          </p:nvGrpSpPr>
          <p:grpSpPr>
            <a:xfrm>
              <a:off x="-233612" y="0"/>
              <a:ext cx="5599720" cy="5366108"/>
              <a:chOff x="-35385" y="0"/>
              <a:chExt cx="848185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lnTo>
                      <a:pt x="463617" y="45143"/>
                    </a:lnTo>
                    <a:lnTo>
                      <a:pt x="531984" y="19891"/>
                    </a:lnTo>
                    <a:lnTo>
                      <a:pt x="572451" y="80505"/>
                    </a:lnTo>
                    <a:lnTo>
                      <a:pt x="645276" y="77616"/>
                    </a:lnTo>
                    <a:lnTo>
                      <a:pt x="665032" y="147768"/>
                    </a:lnTo>
                    <a:lnTo>
                      <a:pt x="735184" y="167524"/>
                    </a:lnTo>
                    <a:lnTo>
                      <a:pt x="732295" y="240349"/>
                    </a:lnTo>
                    <a:lnTo>
                      <a:pt x="792909" y="280816"/>
                    </a:lnTo>
                    <a:lnTo>
                      <a:pt x="767657" y="349183"/>
                    </a:lnTo>
                    <a:lnTo>
                      <a:pt x="812800" y="406400"/>
                    </a:lnTo>
                    <a:lnTo>
                      <a:pt x="767657" y="463617"/>
                    </a:lnTo>
                    <a:lnTo>
                      <a:pt x="792909" y="531984"/>
                    </a:lnTo>
                    <a:lnTo>
                      <a:pt x="732295" y="572451"/>
                    </a:lnTo>
                    <a:lnTo>
                      <a:pt x="735184" y="645276"/>
                    </a:lnTo>
                    <a:lnTo>
                      <a:pt x="665032" y="665032"/>
                    </a:lnTo>
                    <a:lnTo>
                      <a:pt x="645276" y="735184"/>
                    </a:lnTo>
                    <a:lnTo>
                      <a:pt x="572451" y="732295"/>
                    </a:lnTo>
                    <a:lnTo>
                      <a:pt x="531984" y="792909"/>
                    </a:lnTo>
                    <a:lnTo>
                      <a:pt x="463617" y="767657"/>
                    </a:lnTo>
                    <a:lnTo>
                      <a:pt x="406400" y="812800"/>
                    </a:lnTo>
                    <a:lnTo>
                      <a:pt x="349183" y="767657"/>
                    </a:lnTo>
                    <a:lnTo>
                      <a:pt x="280816" y="792909"/>
                    </a:lnTo>
                    <a:lnTo>
                      <a:pt x="240349" y="732295"/>
                    </a:lnTo>
                    <a:lnTo>
                      <a:pt x="167524" y="735184"/>
                    </a:lnTo>
                    <a:lnTo>
                      <a:pt x="147768" y="665032"/>
                    </a:lnTo>
                    <a:lnTo>
                      <a:pt x="77616" y="645276"/>
                    </a:lnTo>
                    <a:lnTo>
                      <a:pt x="80505" y="572451"/>
                    </a:lnTo>
                    <a:lnTo>
                      <a:pt x="19891" y="531984"/>
                    </a:lnTo>
                    <a:lnTo>
                      <a:pt x="45143" y="463617"/>
                    </a:lnTo>
                    <a:lnTo>
                      <a:pt x="0" y="406400"/>
                    </a:lnTo>
                    <a:lnTo>
                      <a:pt x="45143" y="349183"/>
                    </a:lnTo>
                    <a:lnTo>
                      <a:pt x="19891" y="280816"/>
                    </a:lnTo>
                    <a:lnTo>
                      <a:pt x="80505" y="240349"/>
                    </a:lnTo>
                    <a:lnTo>
                      <a:pt x="77616" y="167524"/>
                    </a:lnTo>
                    <a:lnTo>
                      <a:pt x="147768" y="147768"/>
                    </a:lnTo>
                    <a:lnTo>
                      <a:pt x="167524" y="77616"/>
                    </a:lnTo>
                    <a:lnTo>
                      <a:pt x="240349" y="80505"/>
                    </a:lnTo>
                    <a:lnTo>
                      <a:pt x="280816" y="19891"/>
                    </a:lnTo>
                    <a:lnTo>
                      <a:pt x="349183" y="45143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C818"/>
              </a:solidFill>
            </p:spPr>
            <p:txBody>
              <a:bodyPr/>
              <a:lstStyle/>
              <a:p>
                <a:endParaRPr lang="en-IE" dirty="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-35385" y="40503"/>
                <a:ext cx="635000" cy="6826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705309" y="1874598"/>
              <a:ext cx="3955491" cy="2452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42"/>
                </a:lnSpc>
                <a:spcBef>
                  <a:spcPct val="0"/>
                </a:spcBef>
              </a:pPr>
              <a:r>
                <a:rPr lang="en-US" sz="2200" dirty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This is great practice for completing the application form, as the questions during the visit align with the forms.​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1421582" y="1038633"/>
              <a:ext cx="539126" cy="600698"/>
            </a:xfrm>
            <a:custGeom>
              <a:avLst/>
              <a:gdLst/>
              <a:ahLst/>
              <a:cxnLst/>
              <a:rect l="l" t="t" r="r" b="b"/>
              <a:pathLst>
                <a:path w="539126" h="600698">
                  <a:moveTo>
                    <a:pt x="0" y="0"/>
                  </a:moveTo>
                  <a:lnTo>
                    <a:pt x="539126" y="0"/>
                  </a:lnTo>
                  <a:lnTo>
                    <a:pt x="539126" y="600697"/>
                  </a:lnTo>
                  <a:lnTo>
                    <a:pt x="0" y="6006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062056" y="1096919"/>
              <a:ext cx="1882471" cy="5031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85"/>
                </a:lnSpc>
                <a:spcBef>
                  <a:spcPct val="0"/>
                </a:spcBef>
              </a:pPr>
              <a:r>
                <a:rPr lang="en-US" sz="2599" b="1">
                  <a:solidFill>
                    <a:srgbClr val="000000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Pro-Tip: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547306" y="5243891"/>
            <a:ext cx="13193388" cy="1957197"/>
            <a:chOff x="0" y="0"/>
            <a:chExt cx="17591184" cy="2609596"/>
          </a:xfrm>
        </p:grpSpPr>
        <p:sp>
          <p:nvSpPr>
            <p:cNvPr id="17" name="TextBox 17"/>
            <p:cNvSpPr txBox="1"/>
            <p:nvPr/>
          </p:nvSpPr>
          <p:spPr>
            <a:xfrm>
              <a:off x="0" y="761746"/>
              <a:ext cx="13340357" cy="1847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39749" lvl="1" indent="-269875" algn="l">
                <a:lnSpc>
                  <a:spcPts val="2774"/>
                </a:lnSpc>
                <a:buFont typeface="Arial"/>
                <a:buChar char="•"/>
              </a:pPr>
              <a:r>
                <a:rPr lang="en-US" sz="2499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We encourage students from the Green-Schools Committee to share their experiences, if they feel comfortable.​</a:t>
              </a:r>
            </a:p>
            <a:p>
              <a:pPr marL="539749" lvl="1" indent="-269875" algn="l">
                <a:lnSpc>
                  <a:spcPts val="2774"/>
                </a:lnSpc>
                <a:buFont typeface="Arial"/>
                <a:buChar char="•"/>
              </a:pPr>
              <a:r>
                <a:rPr lang="en-US" sz="2499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Students can prepare posters, slideshows, or even organise a tour of the school to highlight their work.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9525"/>
              <a:ext cx="17591184" cy="5680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8"/>
                </a:lnSpc>
              </a:pPr>
              <a:r>
                <a:rPr lang="en-US" sz="2899" b="1">
                  <a:solidFill>
                    <a:srgbClr val="000000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During the visit: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547306" y="3211669"/>
            <a:ext cx="10881801" cy="1223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8"/>
              </a:lnSpc>
            </a:pPr>
            <a:r>
              <a:rPr lang="en-US" sz="2899">
                <a:solidFill>
                  <a:srgbClr val="0076BF"/>
                </a:solidFill>
                <a:latin typeface="Tahoma"/>
                <a:ea typeface="Tahoma"/>
                <a:cs typeface="Tahoma"/>
                <a:sym typeface="Tahoma"/>
              </a:rPr>
              <a:t>A renewal visit is your chance to showcase and celebrate your school's work on the Water theme! You also need to plan to organise a renewal visit before submitting your application.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547306" y="8020238"/>
            <a:ext cx="10881801" cy="823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8"/>
              </a:lnSpc>
            </a:pPr>
            <a:r>
              <a:rPr lang="en-US" sz="2899" b="1" dirty="0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To book a renewal visit, </a:t>
            </a:r>
            <a:r>
              <a:rPr lang="en-US" sz="2899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please contact your Environmental Awareness Officer whose details can be found </a:t>
            </a:r>
            <a:r>
              <a:rPr lang="en-US" sz="2899" b="1" u="sng" dirty="0">
                <a:solidFill>
                  <a:srgbClr val="00679D"/>
                </a:solidFill>
                <a:latin typeface="Tahoma Bold"/>
                <a:ea typeface="Tahoma Bold"/>
                <a:cs typeface="Tahoma Bold"/>
                <a:sym typeface="Tahoma Bold"/>
                <a:hlinkClick r:id="rId6" tooltip="https://greenschoolsireland.org/wp-content/uploads/2025/01/Website-EAO-Contact-details-to-arrange-a-Renewal-visit-2025.pdf"/>
              </a:rPr>
              <a:t>here</a:t>
            </a:r>
            <a:r>
              <a:rPr lang="en-US" sz="2899" b="1" dirty="0">
                <a:solidFill>
                  <a:srgbClr val="00679D"/>
                </a:solidFill>
                <a:latin typeface="Tahoma Bold"/>
                <a:ea typeface="Tahoma Bold"/>
                <a:cs typeface="Tahoma Bold"/>
                <a:sym typeface="Tahoma Bold"/>
              </a:rPr>
              <a:t>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198058"/>
            <a:ext cx="11865226" cy="453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9"/>
              </a:lnSpc>
            </a:pPr>
            <a:r>
              <a:rPr lang="en-US" sz="3162" b="1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Deadline for 2025/2026 Academic Year: </a:t>
            </a:r>
            <a:r>
              <a:rPr lang="en-US" sz="3162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20th March 2026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5160258"/>
            <a:ext cx="11865226" cy="2507964"/>
            <a:chOff x="0" y="0"/>
            <a:chExt cx="15820301" cy="3343952"/>
          </a:xfrm>
        </p:grpSpPr>
        <p:sp>
          <p:nvSpPr>
            <p:cNvPr id="4" name="TextBox 4"/>
            <p:cNvSpPr txBox="1"/>
            <p:nvPr/>
          </p:nvSpPr>
          <p:spPr>
            <a:xfrm>
              <a:off x="0" y="828866"/>
              <a:ext cx="13048457" cy="25150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88528" lvl="1" indent="-294264" algn="l">
                <a:lnSpc>
                  <a:spcPts val="3025"/>
                </a:lnSpc>
                <a:buFont typeface="Arial"/>
                <a:buChar char="•"/>
              </a:pPr>
              <a:r>
                <a:rPr lang="en-US" sz="2725" dirty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Minutes of your Green-Schools Committee Meetings.</a:t>
              </a:r>
            </a:p>
            <a:p>
              <a:pPr marL="588528" lvl="1" indent="-294264" algn="l">
                <a:lnSpc>
                  <a:spcPts val="3025"/>
                </a:lnSpc>
                <a:buFont typeface="Arial"/>
                <a:buChar char="•"/>
              </a:pPr>
              <a:r>
                <a:rPr lang="en-US" sz="2725" dirty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Action Plan with future targets.</a:t>
              </a:r>
            </a:p>
            <a:p>
              <a:pPr marL="588528" lvl="1" indent="-294264" algn="l">
                <a:lnSpc>
                  <a:spcPts val="3025"/>
                </a:lnSpc>
                <a:buFont typeface="Arial"/>
                <a:buChar char="•"/>
              </a:pPr>
              <a:r>
                <a:rPr lang="en-US" sz="2725" dirty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Examples of Curriculum Links.</a:t>
              </a:r>
            </a:p>
            <a:p>
              <a:pPr marL="588528" lvl="1" indent="-294264" algn="l">
                <a:lnSpc>
                  <a:spcPts val="3025"/>
                </a:lnSpc>
                <a:buFont typeface="Arial"/>
                <a:buChar char="•"/>
              </a:pPr>
              <a:r>
                <a:rPr lang="en-US" sz="2725" dirty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Photos (if you have many photos, add them into a Word Document or PowerPoint, then save as PDF).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9050"/>
              <a:ext cx="15820301" cy="6107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9"/>
                </a:lnSpc>
              </a:pPr>
              <a:r>
                <a:rPr lang="en-US" sz="3162" b="1">
                  <a:solidFill>
                    <a:srgbClr val="000000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Please have the following ready to upload with the form: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3216807"/>
            <a:ext cx="15843354" cy="486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31"/>
              </a:lnSpc>
            </a:pPr>
            <a:r>
              <a:rPr lang="en-US" sz="3362">
                <a:solidFill>
                  <a:srgbClr val="0076BF"/>
                </a:solidFill>
                <a:latin typeface="Tahoma"/>
                <a:ea typeface="Tahoma"/>
                <a:cs typeface="Tahoma"/>
                <a:sym typeface="Tahoma"/>
              </a:rPr>
              <a:t>So, your school is ready to apply for its Water Flag. What’s next?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8196177"/>
            <a:ext cx="11865226" cy="453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9"/>
              </a:lnSpc>
            </a:pPr>
            <a:r>
              <a:rPr lang="en-US" sz="3162" b="1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Submit your application using the online form </a:t>
            </a:r>
            <a:r>
              <a:rPr lang="en-US" sz="3162" b="1" u="sng">
                <a:solidFill>
                  <a:srgbClr val="0076BF"/>
                </a:solidFill>
                <a:latin typeface="Tahoma Bold"/>
                <a:ea typeface="Tahoma Bold"/>
                <a:cs typeface="Tahoma Bold"/>
                <a:sym typeface="Tahoma Bold"/>
                <a:hlinkClick r:id="rId2" tooltip="https://greenschoolsireland.org/apply/"/>
              </a:rPr>
              <a:t>here</a:t>
            </a:r>
            <a:r>
              <a:rPr lang="en-US" sz="3162" b="1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" y="0"/>
            <a:ext cx="18288000" cy="2788492"/>
            <a:chOff x="0" y="0"/>
            <a:chExt cx="5094806" cy="73441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094806" cy="734418"/>
            </a:xfrm>
            <a:custGeom>
              <a:avLst/>
              <a:gdLst/>
              <a:ahLst/>
              <a:cxnLst/>
              <a:rect l="l" t="t" r="r" b="b"/>
              <a:pathLst>
                <a:path w="5094806" h="734418">
                  <a:moveTo>
                    <a:pt x="0" y="0"/>
                  </a:moveTo>
                  <a:lnTo>
                    <a:pt x="5094806" y="0"/>
                  </a:lnTo>
                  <a:lnTo>
                    <a:pt x="5094806" y="734418"/>
                  </a:lnTo>
                  <a:lnTo>
                    <a:pt x="0" y="734418"/>
                  </a:lnTo>
                  <a:close/>
                </a:path>
              </a:pathLst>
            </a:custGeom>
            <a:solidFill>
              <a:srgbClr val="0076B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5094806" cy="782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0" y="0"/>
            <a:ext cx="18288000" cy="2788492"/>
          </a:xfrm>
          <a:custGeom>
            <a:avLst/>
            <a:gdLst/>
            <a:ahLst/>
            <a:cxnLst/>
            <a:rect l="l" t="t" r="r" b="b"/>
            <a:pathLst>
              <a:path w="18682540" h="2788492">
                <a:moveTo>
                  <a:pt x="0" y="0"/>
                </a:moveTo>
                <a:lnTo>
                  <a:pt x="18682540" y="0"/>
                </a:lnTo>
                <a:lnTo>
                  <a:pt x="18682540" y="2788492"/>
                </a:lnTo>
                <a:lnTo>
                  <a:pt x="0" y="278849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alphaModFix amt="4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3" name="TextBox 13"/>
          <p:cNvSpPr txBox="1"/>
          <p:nvPr/>
        </p:nvSpPr>
        <p:spPr>
          <a:xfrm>
            <a:off x="1028700" y="1085850"/>
            <a:ext cx="11466660" cy="849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60"/>
              </a:lnSpc>
            </a:pPr>
            <a:r>
              <a:rPr lang="en-US" sz="6000" b="1">
                <a:solidFill>
                  <a:srgbClr val="F7F7F7"/>
                </a:solidFill>
                <a:latin typeface="Tahoma Bold"/>
                <a:ea typeface="Tahoma Bold"/>
                <a:cs typeface="Tahoma Bold"/>
                <a:sym typeface="Tahoma Bold"/>
              </a:rPr>
              <a:t>ABOUT THE APPLICATION</a:t>
            </a:r>
          </a:p>
        </p:txBody>
      </p:sp>
      <p:sp>
        <p:nvSpPr>
          <p:cNvPr id="14" name="Freeform 14"/>
          <p:cNvSpPr/>
          <p:nvPr/>
        </p:nvSpPr>
        <p:spPr>
          <a:xfrm>
            <a:off x="14149384" y="739956"/>
            <a:ext cx="3109916" cy="2962954"/>
          </a:xfrm>
          <a:custGeom>
            <a:avLst/>
            <a:gdLst/>
            <a:ahLst/>
            <a:cxnLst/>
            <a:rect l="l" t="t" r="r" b="b"/>
            <a:pathLst>
              <a:path w="3109916" h="2962954">
                <a:moveTo>
                  <a:pt x="0" y="0"/>
                </a:moveTo>
                <a:lnTo>
                  <a:pt x="3109916" y="0"/>
                </a:lnTo>
                <a:lnTo>
                  <a:pt x="3109916" y="2962954"/>
                </a:lnTo>
                <a:lnTo>
                  <a:pt x="0" y="29629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55162" y="1028700"/>
            <a:ext cx="3955004" cy="3870960"/>
          </a:xfrm>
          <a:custGeom>
            <a:avLst/>
            <a:gdLst/>
            <a:ahLst/>
            <a:cxnLst/>
            <a:rect l="l" t="t" r="r" b="b"/>
            <a:pathLst>
              <a:path w="3955004" h="3870960">
                <a:moveTo>
                  <a:pt x="0" y="0"/>
                </a:moveTo>
                <a:lnTo>
                  <a:pt x="3955004" y="0"/>
                </a:lnTo>
                <a:lnTo>
                  <a:pt x="3955004" y="3870960"/>
                </a:lnTo>
                <a:lnTo>
                  <a:pt x="0" y="3870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TextBox 3"/>
          <p:cNvSpPr txBox="1"/>
          <p:nvPr/>
        </p:nvSpPr>
        <p:spPr>
          <a:xfrm>
            <a:off x="1028700" y="1085850"/>
            <a:ext cx="11666438" cy="849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0076BF"/>
                </a:solidFill>
                <a:latin typeface="Tahoma Bold"/>
                <a:ea typeface="Tahoma Bold"/>
                <a:cs typeface="Tahoma Bold"/>
                <a:sym typeface="Tahoma Bold"/>
              </a:rPr>
              <a:t>MEASURING WATER USAGE: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992630"/>
            <a:ext cx="11666438" cy="849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60"/>
              </a:lnSpc>
              <a:spcBef>
                <a:spcPct val="0"/>
              </a:spcBef>
            </a:pPr>
            <a:r>
              <a:rPr lang="en-US" sz="6000">
                <a:solidFill>
                  <a:srgbClr val="0076BF"/>
                </a:solidFill>
                <a:latin typeface="Tahoma W01"/>
                <a:ea typeface="Tahoma W01"/>
                <a:cs typeface="Tahoma W01"/>
                <a:sym typeface="Tahoma W01"/>
              </a:rPr>
              <a:t>CHALLENGES &amp; SOLUTIONS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72124" y="3392897"/>
            <a:ext cx="11479703" cy="1539039"/>
            <a:chOff x="0" y="0"/>
            <a:chExt cx="15306271" cy="2052052"/>
          </a:xfrm>
        </p:grpSpPr>
        <p:grpSp>
          <p:nvGrpSpPr>
            <p:cNvPr id="6" name="Group 6"/>
            <p:cNvGrpSpPr/>
            <p:nvPr/>
          </p:nvGrpSpPr>
          <p:grpSpPr>
            <a:xfrm>
              <a:off x="153750" y="0"/>
              <a:ext cx="4683947" cy="2052052"/>
              <a:chOff x="0" y="0"/>
              <a:chExt cx="925224" cy="40534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925224" cy="405344"/>
              </a:xfrm>
              <a:custGeom>
                <a:avLst/>
                <a:gdLst/>
                <a:ahLst/>
                <a:cxnLst/>
                <a:rect l="l" t="t" r="r" b="b"/>
                <a:pathLst>
                  <a:path w="925224" h="405344">
                    <a:moveTo>
                      <a:pt x="187324" y="0"/>
                    </a:moveTo>
                    <a:lnTo>
                      <a:pt x="737900" y="0"/>
                    </a:lnTo>
                    <a:cubicBezTo>
                      <a:pt x="787581" y="0"/>
                      <a:pt x="835228" y="19736"/>
                      <a:pt x="870358" y="54866"/>
                    </a:cubicBezTo>
                    <a:cubicBezTo>
                      <a:pt x="905488" y="89996"/>
                      <a:pt x="925224" y="137643"/>
                      <a:pt x="925224" y="187324"/>
                    </a:cubicBezTo>
                    <a:lnTo>
                      <a:pt x="925224" y="218019"/>
                    </a:lnTo>
                    <a:cubicBezTo>
                      <a:pt x="925224" y="267701"/>
                      <a:pt x="905488" y="315347"/>
                      <a:pt x="870358" y="350478"/>
                    </a:cubicBezTo>
                    <a:cubicBezTo>
                      <a:pt x="835228" y="385608"/>
                      <a:pt x="787581" y="405344"/>
                      <a:pt x="737900" y="405344"/>
                    </a:cubicBezTo>
                    <a:lnTo>
                      <a:pt x="187324" y="405344"/>
                    </a:lnTo>
                    <a:cubicBezTo>
                      <a:pt x="137643" y="405344"/>
                      <a:pt x="89996" y="385608"/>
                      <a:pt x="54866" y="350478"/>
                    </a:cubicBezTo>
                    <a:cubicBezTo>
                      <a:pt x="19736" y="315347"/>
                      <a:pt x="0" y="267701"/>
                      <a:pt x="0" y="218019"/>
                    </a:cubicBezTo>
                    <a:lnTo>
                      <a:pt x="0" y="187324"/>
                    </a:lnTo>
                    <a:cubicBezTo>
                      <a:pt x="0" y="137643"/>
                      <a:pt x="19736" y="89996"/>
                      <a:pt x="54866" y="54866"/>
                    </a:cubicBezTo>
                    <a:cubicBezTo>
                      <a:pt x="89996" y="19736"/>
                      <a:pt x="137643" y="0"/>
                      <a:pt x="187324" y="0"/>
                    </a:cubicBezTo>
                    <a:close/>
                  </a:path>
                </a:pathLst>
              </a:custGeom>
              <a:solidFill>
                <a:srgbClr val="03A64A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925224" cy="45296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991446" y="161435"/>
              <a:ext cx="10314825" cy="17482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67818" lvl="1" indent="-283909" algn="l">
                <a:lnSpc>
                  <a:spcPts val="2919"/>
                </a:lnSpc>
                <a:buFont typeface="Arial"/>
                <a:buChar char="•"/>
              </a:pPr>
              <a:r>
                <a:rPr lang="en-US" sz="263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Inaccessible water meters or shared meters.​</a:t>
              </a:r>
            </a:p>
            <a:p>
              <a:pPr algn="l">
                <a:lnSpc>
                  <a:spcPts val="799"/>
                </a:lnSpc>
              </a:pPr>
              <a:endParaRPr lang="en-US" sz="263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  <a:p>
              <a:pPr marL="567818" lvl="1" indent="-283909" algn="l">
                <a:lnSpc>
                  <a:spcPts val="2919"/>
                </a:lnSpc>
                <a:buFont typeface="Arial"/>
                <a:buChar char="•"/>
              </a:pPr>
              <a:r>
                <a:rPr lang="en-US" sz="263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Unmetered water systems.</a:t>
              </a:r>
            </a:p>
            <a:p>
              <a:pPr algn="l">
                <a:lnSpc>
                  <a:spcPts val="799"/>
                </a:lnSpc>
              </a:pPr>
              <a:endParaRPr lang="en-US" sz="263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  <a:p>
              <a:pPr marL="567818" lvl="1" indent="-283909" algn="l">
                <a:lnSpc>
                  <a:spcPts val="2919"/>
                </a:lnSpc>
                <a:buFont typeface="Arial"/>
                <a:buChar char="•"/>
              </a:pPr>
              <a:r>
                <a:rPr lang="en-US" sz="263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Difficulty reducing water usage despite efforts.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419855"/>
              <a:ext cx="4991446" cy="12409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62"/>
                </a:lnSpc>
              </a:pPr>
              <a:r>
                <a:rPr lang="en-US" sz="3299" b="1" dirty="0">
                  <a:solidFill>
                    <a:srgbClr val="F7F7F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Common challenges: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87436" y="5484386"/>
            <a:ext cx="15994595" cy="4485426"/>
            <a:chOff x="0" y="0"/>
            <a:chExt cx="21326127" cy="5980569"/>
          </a:xfrm>
        </p:grpSpPr>
        <p:sp>
          <p:nvSpPr>
            <p:cNvPr id="12" name="TextBox 12"/>
            <p:cNvSpPr txBox="1"/>
            <p:nvPr/>
          </p:nvSpPr>
          <p:spPr>
            <a:xfrm>
              <a:off x="4837696" y="115715"/>
              <a:ext cx="16488431" cy="58648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68394" lvl="1" indent="-284197" algn="l">
                <a:lnSpc>
                  <a:spcPts val="2922"/>
                </a:lnSpc>
                <a:buFont typeface="Arial"/>
                <a:buChar char="•"/>
              </a:pPr>
              <a:r>
                <a:rPr lang="en-US" sz="2632" dirty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Focus on monitoring for leaks and addressing water wastage where possible. </a:t>
              </a:r>
            </a:p>
            <a:p>
              <a:pPr algn="l">
                <a:lnSpc>
                  <a:spcPts val="794"/>
                </a:lnSpc>
              </a:pPr>
              <a:endParaRPr lang="en-US" sz="2632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  <a:p>
              <a:pPr marL="568394" lvl="1" indent="-284197" algn="l">
                <a:lnSpc>
                  <a:spcPts val="2922"/>
                </a:lnSpc>
                <a:buFont typeface="Arial"/>
                <a:buChar char="•"/>
              </a:pPr>
              <a:r>
                <a:rPr lang="en-US" sz="2632" dirty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Application form: If you do not have the figures for water usage fill in zero and explain the reason for this as we can pass this information onto our funders. ​</a:t>
              </a:r>
            </a:p>
            <a:p>
              <a:pPr algn="l">
                <a:lnSpc>
                  <a:spcPts val="794"/>
                </a:lnSpc>
              </a:pPr>
              <a:endParaRPr lang="en-US" sz="2632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  <a:p>
              <a:pPr marL="568394" lvl="1" indent="-284197" algn="l">
                <a:lnSpc>
                  <a:spcPts val="2922"/>
                </a:lnSpc>
                <a:buFont typeface="Arial"/>
                <a:buChar char="•"/>
              </a:pPr>
              <a:r>
                <a:rPr lang="en-US" sz="2632" dirty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Renewal visit: Again, explain why you don’t have the figures, as the person conducting the renewal visit may not be aware of your school’s situation. ​</a:t>
              </a:r>
            </a:p>
            <a:p>
              <a:pPr algn="l">
                <a:lnSpc>
                  <a:spcPts val="794"/>
                </a:lnSpc>
              </a:pPr>
              <a:endParaRPr lang="en-US" sz="2632" dirty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  <a:p>
              <a:pPr marL="568394" lvl="1" indent="-284197" algn="l">
                <a:lnSpc>
                  <a:spcPts val="2922"/>
                </a:lnSpc>
                <a:buFont typeface="Arial"/>
                <a:buChar char="•"/>
              </a:pPr>
              <a:r>
                <a:rPr lang="en-US" sz="2632" dirty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Even if significant reductions aren’t feasible, raising awareness on the importance of water is the key message. There are other impactful action your committee can take, such as:</a:t>
              </a:r>
            </a:p>
            <a:p>
              <a:pPr marL="1136787" lvl="2" indent="-378929" algn="l">
                <a:lnSpc>
                  <a:spcPts val="2922"/>
                </a:lnSpc>
                <a:buFont typeface="Arial"/>
                <a:buChar char="⚬"/>
              </a:pPr>
              <a:r>
                <a:rPr lang="en-US" sz="2632" dirty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Running water conservation campaigns</a:t>
              </a:r>
            </a:p>
            <a:p>
              <a:pPr marL="1136787" lvl="2" indent="-378929" algn="l">
                <a:lnSpc>
                  <a:spcPts val="2922"/>
                </a:lnSpc>
                <a:buFont typeface="Arial"/>
                <a:buChar char="⚬"/>
              </a:pPr>
              <a:r>
                <a:rPr lang="en-US" sz="2632" dirty="0" err="1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Organising</a:t>
              </a:r>
              <a:r>
                <a:rPr lang="en-US" sz="2632" dirty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 “Walks for Water”</a:t>
              </a:r>
            </a:p>
            <a:p>
              <a:pPr marL="1136787" lvl="2" indent="-378929" algn="l">
                <a:lnSpc>
                  <a:spcPts val="2922"/>
                </a:lnSpc>
                <a:buFont typeface="Arial"/>
                <a:buChar char="⚬"/>
              </a:pPr>
              <a:r>
                <a:rPr lang="en-US" sz="2632" dirty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Hosting swap shops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0" y="0"/>
              <a:ext cx="4683947" cy="2052052"/>
              <a:chOff x="0" y="0"/>
              <a:chExt cx="925224" cy="40534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925224" cy="405344"/>
              </a:xfrm>
              <a:custGeom>
                <a:avLst/>
                <a:gdLst/>
                <a:ahLst/>
                <a:cxnLst/>
                <a:rect l="l" t="t" r="r" b="b"/>
                <a:pathLst>
                  <a:path w="925224" h="405344">
                    <a:moveTo>
                      <a:pt x="187324" y="0"/>
                    </a:moveTo>
                    <a:lnTo>
                      <a:pt x="737900" y="0"/>
                    </a:lnTo>
                    <a:cubicBezTo>
                      <a:pt x="787581" y="0"/>
                      <a:pt x="835228" y="19736"/>
                      <a:pt x="870358" y="54866"/>
                    </a:cubicBezTo>
                    <a:cubicBezTo>
                      <a:pt x="905488" y="89996"/>
                      <a:pt x="925224" y="137643"/>
                      <a:pt x="925224" y="187324"/>
                    </a:cubicBezTo>
                    <a:lnTo>
                      <a:pt x="925224" y="218019"/>
                    </a:lnTo>
                    <a:cubicBezTo>
                      <a:pt x="925224" y="267701"/>
                      <a:pt x="905488" y="315347"/>
                      <a:pt x="870358" y="350478"/>
                    </a:cubicBezTo>
                    <a:cubicBezTo>
                      <a:pt x="835228" y="385608"/>
                      <a:pt x="787581" y="405344"/>
                      <a:pt x="737900" y="405344"/>
                    </a:cubicBezTo>
                    <a:lnTo>
                      <a:pt x="187324" y="405344"/>
                    </a:lnTo>
                    <a:cubicBezTo>
                      <a:pt x="137643" y="405344"/>
                      <a:pt x="89996" y="385608"/>
                      <a:pt x="54866" y="350478"/>
                    </a:cubicBezTo>
                    <a:cubicBezTo>
                      <a:pt x="19736" y="315347"/>
                      <a:pt x="0" y="267701"/>
                      <a:pt x="0" y="218019"/>
                    </a:cubicBezTo>
                    <a:lnTo>
                      <a:pt x="0" y="187324"/>
                    </a:lnTo>
                    <a:cubicBezTo>
                      <a:pt x="0" y="137643"/>
                      <a:pt x="19736" y="89996"/>
                      <a:pt x="54866" y="54866"/>
                    </a:cubicBezTo>
                    <a:cubicBezTo>
                      <a:pt x="89996" y="19736"/>
                      <a:pt x="137643" y="0"/>
                      <a:pt x="187324" y="0"/>
                    </a:cubicBezTo>
                    <a:close/>
                  </a:path>
                </a:pathLst>
              </a:custGeom>
              <a:solidFill>
                <a:srgbClr val="03A64A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925224" cy="45296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818599" y="724655"/>
              <a:ext cx="3046749" cy="631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62"/>
                </a:lnSpc>
              </a:pPr>
              <a:r>
                <a:rPr lang="en-US" sz="3299" b="1">
                  <a:solidFill>
                    <a:srgbClr val="F7F7F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Solutions: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23031" y="-30518"/>
            <a:ext cx="9464969" cy="10348036"/>
            <a:chOff x="0" y="0"/>
            <a:chExt cx="2492831" cy="272540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92831" cy="2725409"/>
            </a:xfrm>
            <a:custGeom>
              <a:avLst/>
              <a:gdLst/>
              <a:ahLst/>
              <a:cxnLst/>
              <a:rect l="l" t="t" r="r" b="b"/>
              <a:pathLst>
                <a:path w="2492831" h="2725409">
                  <a:moveTo>
                    <a:pt x="0" y="0"/>
                  </a:moveTo>
                  <a:lnTo>
                    <a:pt x="2492831" y="0"/>
                  </a:lnTo>
                  <a:lnTo>
                    <a:pt x="2492831" y="2725409"/>
                  </a:lnTo>
                  <a:lnTo>
                    <a:pt x="0" y="2725409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492831" cy="2773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619019" y="1028700"/>
            <a:ext cx="1640281" cy="1744980"/>
          </a:xfrm>
          <a:custGeom>
            <a:avLst/>
            <a:gdLst/>
            <a:ahLst/>
            <a:cxnLst/>
            <a:rect l="l" t="t" r="r" b="b"/>
            <a:pathLst>
              <a:path w="1640281" h="1744980">
                <a:moveTo>
                  <a:pt x="0" y="0"/>
                </a:moveTo>
                <a:lnTo>
                  <a:pt x="1640281" y="0"/>
                </a:lnTo>
                <a:lnTo>
                  <a:pt x="1640281" y="1744980"/>
                </a:lnTo>
                <a:lnTo>
                  <a:pt x="0" y="17449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5749788" cy="4210154"/>
          </a:xfrm>
          <a:custGeom>
            <a:avLst/>
            <a:gdLst/>
            <a:ahLst/>
            <a:cxnLst/>
            <a:rect l="l" t="t" r="r" b="b"/>
            <a:pathLst>
              <a:path w="5749788" h="4240672">
                <a:moveTo>
                  <a:pt x="0" y="0"/>
                </a:moveTo>
                <a:lnTo>
                  <a:pt x="5749788" y="0"/>
                </a:lnTo>
                <a:lnTo>
                  <a:pt x="5749788" y="4240672"/>
                </a:lnTo>
                <a:lnTo>
                  <a:pt x="0" y="424067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778" r="-778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Freeform 7"/>
          <p:cNvSpPr/>
          <p:nvPr/>
        </p:nvSpPr>
        <p:spPr>
          <a:xfrm>
            <a:off x="0" y="3609776"/>
            <a:ext cx="5749788" cy="3865820"/>
          </a:xfrm>
          <a:custGeom>
            <a:avLst/>
            <a:gdLst/>
            <a:ahLst/>
            <a:cxnLst/>
            <a:rect l="l" t="t" r="r" b="b"/>
            <a:pathLst>
              <a:path w="5749788" h="3865820">
                <a:moveTo>
                  <a:pt x="0" y="0"/>
                </a:moveTo>
                <a:lnTo>
                  <a:pt x="5749788" y="0"/>
                </a:lnTo>
                <a:lnTo>
                  <a:pt x="5749788" y="3865820"/>
                </a:lnTo>
                <a:lnTo>
                  <a:pt x="0" y="386582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8" name="Freeform 8"/>
          <p:cNvSpPr/>
          <p:nvPr/>
        </p:nvSpPr>
        <p:spPr>
          <a:xfrm>
            <a:off x="0" y="7035644"/>
            <a:ext cx="5749788" cy="3281874"/>
          </a:xfrm>
          <a:custGeom>
            <a:avLst/>
            <a:gdLst/>
            <a:ahLst/>
            <a:cxnLst/>
            <a:rect l="l" t="t" r="r" b="b"/>
            <a:pathLst>
              <a:path w="5749788" h="3454136">
                <a:moveTo>
                  <a:pt x="0" y="0"/>
                </a:moveTo>
                <a:lnTo>
                  <a:pt x="5749788" y="0"/>
                </a:lnTo>
                <a:lnTo>
                  <a:pt x="5749788" y="3454136"/>
                </a:lnTo>
                <a:lnTo>
                  <a:pt x="0" y="345413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9" name="Freeform 9"/>
          <p:cNvSpPr/>
          <p:nvPr/>
        </p:nvSpPr>
        <p:spPr>
          <a:xfrm>
            <a:off x="5749788" y="0"/>
            <a:ext cx="2891763" cy="3609776"/>
          </a:xfrm>
          <a:custGeom>
            <a:avLst/>
            <a:gdLst/>
            <a:ahLst/>
            <a:cxnLst/>
            <a:rect l="l" t="t" r="r" b="b"/>
            <a:pathLst>
              <a:path w="2891763" h="3640294">
                <a:moveTo>
                  <a:pt x="0" y="0"/>
                </a:moveTo>
                <a:lnTo>
                  <a:pt x="2891763" y="0"/>
                </a:lnTo>
                <a:lnTo>
                  <a:pt x="2891763" y="3640294"/>
                </a:lnTo>
                <a:lnTo>
                  <a:pt x="0" y="364029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0" name="Freeform 10"/>
          <p:cNvSpPr/>
          <p:nvPr/>
        </p:nvSpPr>
        <p:spPr>
          <a:xfrm>
            <a:off x="5749788" y="3609776"/>
            <a:ext cx="2891763" cy="4953540"/>
          </a:xfrm>
          <a:custGeom>
            <a:avLst/>
            <a:gdLst/>
            <a:ahLst/>
            <a:cxnLst/>
            <a:rect l="l" t="t" r="r" b="b"/>
            <a:pathLst>
              <a:path w="2891763" h="4953540">
                <a:moveTo>
                  <a:pt x="0" y="0"/>
                </a:moveTo>
                <a:lnTo>
                  <a:pt x="2891763" y="0"/>
                </a:lnTo>
                <a:lnTo>
                  <a:pt x="2891763" y="4953541"/>
                </a:lnTo>
                <a:lnTo>
                  <a:pt x="0" y="4953541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1" name="Freeform 11"/>
          <p:cNvSpPr/>
          <p:nvPr/>
        </p:nvSpPr>
        <p:spPr>
          <a:xfrm>
            <a:off x="5749788" y="8550421"/>
            <a:ext cx="2891763" cy="1767098"/>
          </a:xfrm>
          <a:custGeom>
            <a:avLst/>
            <a:gdLst/>
            <a:ahLst/>
            <a:cxnLst/>
            <a:rect l="l" t="t" r="r" b="b"/>
            <a:pathLst>
              <a:path w="2891763" h="1975773">
                <a:moveTo>
                  <a:pt x="0" y="0"/>
                </a:moveTo>
                <a:lnTo>
                  <a:pt x="2891763" y="0"/>
                </a:lnTo>
                <a:lnTo>
                  <a:pt x="2891763" y="1975773"/>
                </a:lnTo>
                <a:lnTo>
                  <a:pt x="0" y="197577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2" name="TextBox 12"/>
          <p:cNvSpPr txBox="1"/>
          <p:nvPr/>
        </p:nvSpPr>
        <p:spPr>
          <a:xfrm>
            <a:off x="9606862" y="1085850"/>
            <a:ext cx="6827903" cy="1687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0076BF"/>
                </a:solidFill>
                <a:latin typeface="Tahoma Bold"/>
                <a:ea typeface="Tahoma Bold"/>
                <a:cs typeface="Tahoma Bold"/>
                <a:sym typeface="Tahoma Bold"/>
              </a:rPr>
              <a:t>ACTION DAY IDEAS​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606862" y="2903686"/>
            <a:ext cx="8681138" cy="4305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0542" lvl="1" indent="-365271" algn="l">
              <a:lnSpc>
                <a:spcPts val="3755"/>
              </a:lnSpc>
              <a:buFont typeface="Arial"/>
              <a:buChar char="•"/>
            </a:pPr>
            <a:r>
              <a:rPr lang="en-US" sz="3383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River/Lake/Beach clean-ups​</a:t>
            </a:r>
          </a:p>
          <a:p>
            <a:pPr marL="730542" lvl="1" indent="-365271" algn="l">
              <a:lnSpc>
                <a:spcPts val="3755"/>
              </a:lnSpc>
              <a:buFont typeface="Arial"/>
              <a:buChar char="•"/>
            </a:pPr>
            <a:r>
              <a:rPr lang="en-US" sz="3383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Walk for Water​</a:t>
            </a:r>
          </a:p>
          <a:p>
            <a:pPr marL="730542" lvl="1" indent="-365271" algn="l">
              <a:lnSpc>
                <a:spcPts val="3755"/>
              </a:lnSpc>
              <a:buFont typeface="Arial"/>
              <a:buChar char="•"/>
            </a:pPr>
            <a:r>
              <a:rPr lang="en-US" sz="3383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River quality testing​</a:t>
            </a:r>
          </a:p>
          <a:p>
            <a:pPr marL="730542" lvl="1" indent="-365271" algn="l">
              <a:lnSpc>
                <a:spcPts val="3755"/>
              </a:lnSpc>
              <a:buFont typeface="Arial"/>
              <a:buChar char="•"/>
            </a:pPr>
            <a:r>
              <a:rPr lang="en-US" sz="3383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Tree planting​</a:t>
            </a:r>
          </a:p>
          <a:p>
            <a:pPr marL="730542" lvl="1" indent="-365271" algn="l">
              <a:lnSpc>
                <a:spcPts val="3755"/>
              </a:lnSpc>
              <a:buFont typeface="Arial"/>
              <a:buChar char="•"/>
            </a:pPr>
            <a:r>
              <a:rPr lang="en-US" sz="3383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Arts​</a:t>
            </a:r>
          </a:p>
          <a:p>
            <a:pPr marL="730542" lvl="1" indent="-365271" algn="l">
              <a:lnSpc>
                <a:spcPts val="3755"/>
              </a:lnSpc>
              <a:buFont typeface="Arial"/>
              <a:buChar char="•"/>
            </a:pPr>
            <a:r>
              <a:rPr lang="en-US" sz="3383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Mindfulness​ activities</a:t>
            </a:r>
          </a:p>
          <a:p>
            <a:pPr marL="730542" lvl="1" indent="-365271" algn="l">
              <a:lnSpc>
                <a:spcPts val="3755"/>
              </a:lnSpc>
              <a:buFont typeface="Arial"/>
              <a:buChar char="•"/>
            </a:pPr>
            <a:r>
              <a:rPr lang="en-US" sz="3383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Games​</a:t>
            </a:r>
          </a:p>
          <a:p>
            <a:pPr marL="730542" lvl="1" indent="-365271" algn="l">
              <a:lnSpc>
                <a:spcPts val="3755"/>
              </a:lnSpc>
              <a:buFont typeface="Arial"/>
              <a:buChar char="•"/>
            </a:pPr>
            <a:r>
              <a:rPr lang="en-US" sz="3383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Swap shop</a:t>
            </a:r>
          </a:p>
          <a:p>
            <a:pPr marL="730542" lvl="1" indent="-365271" algn="l">
              <a:lnSpc>
                <a:spcPts val="3755"/>
              </a:lnSpc>
              <a:spcBef>
                <a:spcPct val="0"/>
              </a:spcBef>
              <a:buFont typeface="Arial"/>
              <a:buChar char="•"/>
            </a:pPr>
            <a:r>
              <a:rPr lang="en-US" sz="3383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Link up with LAWPRO, Anglers’ group…​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606862" y="7790586"/>
            <a:ext cx="8681138" cy="97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5"/>
              </a:lnSpc>
              <a:spcBef>
                <a:spcPct val="0"/>
              </a:spcBef>
            </a:pPr>
            <a:r>
              <a:rPr lang="en-US" sz="3383" b="1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Need more inspiration?</a:t>
            </a:r>
            <a:r>
              <a:rPr lang="en-US" sz="3383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Check out our </a:t>
            </a:r>
            <a:r>
              <a:rPr lang="en-US" sz="3383" u="sng">
                <a:solidFill>
                  <a:srgbClr val="0076BF"/>
                </a:solidFill>
                <a:latin typeface="Tahoma"/>
                <a:ea typeface="Tahoma"/>
                <a:cs typeface="Tahoma"/>
                <a:sym typeface="Tahoma"/>
                <a:hlinkClick r:id="rId9" tooltip="https://greenschoolsireland.org/resources/action-ideas-for-water/"/>
              </a:rPr>
              <a:t>Action Ideas for Water resource</a:t>
            </a:r>
            <a:r>
              <a:rPr lang="en-US" sz="3383">
                <a:solidFill>
                  <a:srgbClr val="0076BF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12961" y="1085850"/>
            <a:ext cx="15462078" cy="1718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0076BF"/>
                </a:solidFill>
                <a:latin typeface="Tahoma Bold"/>
                <a:ea typeface="Tahoma Bold"/>
                <a:cs typeface="Tahoma Bold"/>
                <a:sym typeface="Tahoma Bold"/>
              </a:rPr>
              <a:t>UPCOMING EVENTS &amp; OPPORTUNITIES  (2026)​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07194" y="2489585"/>
            <a:ext cx="4968399" cy="2036950"/>
            <a:chOff x="0" y="0"/>
            <a:chExt cx="6624532" cy="2715933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6624532" cy="2715933"/>
              <a:chOff x="0" y="0"/>
              <a:chExt cx="1308549" cy="53648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308549" cy="536481"/>
              </a:xfrm>
              <a:custGeom>
                <a:avLst/>
                <a:gdLst/>
                <a:ahLst/>
                <a:cxnLst/>
                <a:rect l="l" t="t" r="r" b="b"/>
                <a:pathLst>
                  <a:path w="1308549" h="536481">
                    <a:moveTo>
                      <a:pt x="79470" y="0"/>
                    </a:moveTo>
                    <a:lnTo>
                      <a:pt x="1229080" y="0"/>
                    </a:lnTo>
                    <a:cubicBezTo>
                      <a:pt x="1250156" y="0"/>
                      <a:pt x="1270370" y="8373"/>
                      <a:pt x="1285273" y="23276"/>
                    </a:cubicBezTo>
                    <a:cubicBezTo>
                      <a:pt x="1300177" y="38180"/>
                      <a:pt x="1308549" y="58393"/>
                      <a:pt x="1308549" y="79470"/>
                    </a:cubicBezTo>
                    <a:lnTo>
                      <a:pt x="1308549" y="457011"/>
                    </a:lnTo>
                    <a:cubicBezTo>
                      <a:pt x="1308549" y="478087"/>
                      <a:pt x="1300177" y="498301"/>
                      <a:pt x="1285273" y="513204"/>
                    </a:cubicBezTo>
                    <a:cubicBezTo>
                      <a:pt x="1270370" y="528108"/>
                      <a:pt x="1250156" y="536481"/>
                      <a:pt x="1229080" y="536481"/>
                    </a:cubicBezTo>
                    <a:lnTo>
                      <a:pt x="79470" y="536481"/>
                    </a:lnTo>
                    <a:cubicBezTo>
                      <a:pt x="58393" y="536481"/>
                      <a:pt x="38180" y="528108"/>
                      <a:pt x="23276" y="513204"/>
                    </a:cubicBezTo>
                    <a:cubicBezTo>
                      <a:pt x="8373" y="498301"/>
                      <a:pt x="0" y="478087"/>
                      <a:pt x="0" y="457011"/>
                    </a:cubicBezTo>
                    <a:lnTo>
                      <a:pt x="0" y="79470"/>
                    </a:lnTo>
                    <a:cubicBezTo>
                      <a:pt x="0" y="58393"/>
                      <a:pt x="8373" y="38180"/>
                      <a:pt x="23276" y="23276"/>
                    </a:cubicBezTo>
                    <a:cubicBezTo>
                      <a:pt x="38180" y="8373"/>
                      <a:pt x="58393" y="0"/>
                      <a:pt x="7947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3A64A">
                      <a:alpha val="100000"/>
                    </a:srgbClr>
                  </a:gs>
                  <a:gs pos="100000">
                    <a:srgbClr val="0076BF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1308549" cy="58410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718554" y="708238"/>
              <a:ext cx="5516570" cy="6487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3"/>
                </a:lnSpc>
                <a:spcBef>
                  <a:spcPct val="0"/>
                </a:spcBef>
              </a:pPr>
              <a:r>
                <a:rPr lang="en-US" sz="3399" b="1" u="sng" dirty="0">
                  <a:solidFill>
                    <a:srgbClr val="F7F7F7"/>
                  </a:solidFill>
                  <a:latin typeface="Tahoma Bold"/>
                  <a:ea typeface="Tahoma Bold"/>
                  <a:cs typeface="Tahoma Bold"/>
                  <a:sym typeface="Tahoma Bold"/>
                  <a:hlinkClick r:id="rId2" tooltip="https://greenschoolsireland.org/water-poster-video-competition-2026/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Video Competition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18554" y="1651346"/>
              <a:ext cx="5187425" cy="6487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3"/>
                </a:lnSpc>
                <a:spcBef>
                  <a:spcPct val="0"/>
                </a:spcBef>
              </a:pPr>
              <a:r>
                <a:rPr lang="en-US" sz="3399" dirty="0">
                  <a:solidFill>
                    <a:srgbClr val="F7F7F7"/>
                  </a:solidFill>
                  <a:latin typeface="Tahoma"/>
                  <a:ea typeface="Tahoma"/>
                  <a:cs typeface="Tahoma"/>
                  <a:sym typeface="Tahoma"/>
                </a:rPr>
                <a:t>11th March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642976" y="7191771"/>
            <a:ext cx="4968399" cy="2036950"/>
            <a:chOff x="0" y="0"/>
            <a:chExt cx="6624532" cy="2715933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6624532" cy="2715933"/>
              <a:chOff x="0" y="0"/>
              <a:chExt cx="1308549" cy="536481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308549" cy="536481"/>
              </a:xfrm>
              <a:custGeom>
                <a:avLst/>
                <a:gdLst/>
                <a:ahLst/>
                <a:cxnLst/>
                <a:rect l="l" t="t" r="r" b="b"/>
                <a:pathLst>
                  <a:path w="1308549" h="536481">
                    <a:moveTo>
                      <a:pt x="79470" y="0"/>
                    </a:moveTo>
                    <a:lnTo>
                      <a:pt x="1229080" y="0"/>
                    </a:lnTo>
                    <a:cubicBezTo>
                      <a:pt x="1250156" y="0"/>
                      <a:pt x="1270370" y="8373"/>
                      <a:pt x="1285273" y="23276"/>
                    </a:cubicBezTo>
                    <a:cubicBezTo>
                      <a:pt x="1300177" y="38180"/>
                      <a:pt x="1308549" y="58393"/>
                      <a:pt x="1308549" y="79470"/>
                    </a:cubicBezTo>
                    <a:lnTo>
                      <a:pt x="1308549" y="457011"/>
                    </a:lnTo>
                    <a:cubicBezTo>
                      <a:pt x="1308549" y="478087"/>
                      <a:pt x="1300177" y="498301"/>
                      <a:pt x="1285273" y="513204"/>
                    </a:cubicBezTo>
                    <a:cubicBezTo>
                      <a:pt x="1270370" y="528108"/>
                      <a:pt x="1250156" y="536481"/>
                      <a:pt x="1229080" y="536481"/>
                    </a:cubicBezTo>
                    <a:lnTo>
                      <a:pt x="79470" y="536481"/>
                    </a:lnTo>
                    <a:cubicBezTo>
                      <a:pt x="58393" y="536481"/>
                      <a:pt x="38180" y="528108"/>
                      <a:pt x="23276" y="513204"/>
                    </a:cubicBezTo>
                    <a:cubicBezTo>
                      <a:pt x="8373" y="498301"/>
                      <a:pt x="0" y="478087"/>
                      <a:pt x="0" y="457011"/>
                    </a:cubicBezTo>
                    <a:lnTo>
                      <a:pt x="0" y="79470"/>
                    </a:lnTo>
                    <a:cubicBezTo>
                      <a:pt x="0" y="58393"/>
                      <a:pt x="8373" y="38180"/>
                      <a:pt x="23276" y="23276"/>
                    </a:cubicBezTo>
                    <a:cubicBezTo>
                      <a:pt x="38180" y="8373"/>
                      <a:pt x="58393" y="0"/>
                      <a:pt x="7947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3A64A">
                      <a:alpha val="100000"/>
                    </a:srgbClr>
                  </a:gs>
                  <a:gs pos="100000">
                    <a:srgbClr val="0076BF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1308549" cy="58410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718554" y="774620"/>
              <a:ext cx="5515831" cy="6487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3"/>
                </a:lnSpc>
                <a:spcBef>
                  <a:spcPct val="0"/>
                </a:spcBef>
              </a:pPr>
              <a:r>
                <a:rPr lang="en-US" sz="3399" b="1" u="sng" dirty="0">
                  <a:solidFill>
                    <a:srgbClr val="F7F7F7"/>
                  </a:solidFill>
                  <a:latin typeface="Tahoma Bold"/>
                  <a:ea typeface="Tahoma Bold"/>
                  <a:cs typeface="Tahoma Bold"/>
                  <a:sym typeface="Tahoma Bold"/>
                  <a:hlinkClick r:id="rId3" tooltip="https://greenschoolsireland.org/global-goals-bookless-club/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TLDR Competition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18554" y="1563459"/>
              <a:ext cx="5187425" cy="6487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3"/>
                </a:lnSpc>
                <a:spcBef>
                  <a:spcPct val="0"/>
                </a:spcBef>
              </a:pPr>
              <a:r>
                <a:rPr lang="en-US" sz="3399">
                  <a:solidFill>
                    <a:srgbClr val="F7F7F7"/>
                  </a:solidFill>
                  <a:latin typeface="Tahoma"/>
                  <a:ea typeface="Tahoma"/>
                  <a:cs typeface="Tahoma"/>
                  <a:sym typeface="Tahoma"/>
                </a:rPr>
                <a:t>15th April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07194" y="4886027"/>
            <a:ext cx="4968399" cy="2036950"/>
            <a:chOff x="0" y="0"/>
            <a:chExt cx="6624532" cy="2715933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6624532" cy="2715933"/>
              <a:chOff x="0" y="0"/>
              <a:chExt cx="1308549" cy="536481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308549" cy="536481"/>
              </a:xfrm>
              <a:custGeom>
                <a:avLst/>
                <a:gdLst/>
                <a:ahLst/>
                <a:cxnLst/>
                <a:rect l="l" t="t" r="r" b="b"/>
                <a:pathLst>
                  <a:path w="1308549" h="536481">
                    <a:moveTo>
                      <a:pt x="79470" y="0"/>
                    </a:moveTo>
                    <a:lnTo>
                      <a:pt x="1229080" y="0"/>
                    </a:lnTo>
                    <a:cubicBezTo>
                      <a:pt x="1250156" y="0"/>
                      <a:pt x="1270370" y="8373"/>
                      <a:pt x="1285273" y="23276"/>
                    </a:cubicBezTo>
                    <a:cubicBezTo>
                      <a:pt x="1300177" y="38180"/>
                      <a:pt x="1308549" y="58393"/>
                      <a:pt x="1308549" y="79470"/>
                    </a:cubicBezTo>
                    <a:lnTo>
                      <a:pt x="1308549" y="457011"/>
                    </a:lnTo>
                    <a:cubicBezTo>
                      <a:pt x="1308549" y="478087"/>
                      <a:pt x="1300177" y="498301"/>
                      <a:pt x="1285273" y="513204"/>
                    </a:cubicBezTo>
                    <a:cubicBezTo>
                      <a:pt x="1270370" y="528108"/>
                      <a:pt x="1250156" y="536481"/>
                      <a:pt x="1229080" y="536481"/>
                    </a:cubicBezTo>
                    <a:lnTo>
                      <a:pt x="79470" y="536481"/>
                    </a:lnTo>
                    <a:cubicBezTo>
                      <a:pt x="58393" y="536481"/>
                      <a:pt x="38180" y="528108"/>
                      <a:pt x="23276" y="513204"/>
                    </a:cubicBezTo>
                    <a:cubicBezTo>
                      <a:pt x="8373" y="498301"/>
                      <a:pt x="0" y="478087"/>
                      <a:pt x="0" y="457011"/>
                    </a:cubicBezTo>
                    <a:lnTo>
                      <a:pt x="0" y="79470"/>
                    </a:lnTo>
                    <a:cubicBezTo>
                      <a:pt x="0" y="58393"/>
                      <a:pt x="8373" y="38180"/>
                      <a:pt x="23276" y="23276"/>
                    </a:cubicBezTo>
                    <a:cubicBezTo>
                      <a:pt x="38180" y="8373"/>
                      <a:pt x="58393" y="0"/>
                      <a:pt x="7947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3A64A">
                      <a:alpha val="100000"/>
                    </a:srgbClr>
                  </a:gs>
                  <a:gs pos="100000">
                    <a:srgbClr val="0076BF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1308549" cy="58410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03155" y="343413"/>
              <a:ext cx="5845715" cy="11819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9"/>
                </a:lnSpc>
              </a:pPr>
              <a:r>
                <a:rPr lang="en-US" sz="3399" b="1">
                  <a:solidFill>
                    <a:srgbClr val="F7F7F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International Day of Action for Rivers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2300" y="1652359"/>
              <a:ext cx="5187425" cy="6487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3"/>
                </a:lnSpc>
                <a:spcBef>
                  <a:spcPct val="0"/>
                </a:spcBef>
              </a:pPr>
              <a:r>
                <a:rPr lang="en-US" sz="3399">
                  <a:solidFill>
                    <a:srgbClr val="F7F7F7"/>
                  </a:solidFill>
                  <a:latin typeface="Tahoma"/>
                  <a:ea typeface="Tahoma"/>
                  <a:cs typeface="Tahoma"/>
                  <a:sym typeface="Tahoma"/>
                </a:rPr>
                <a:t>14th March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07194" y="7191771"/>
            <a:ext cx="5182149" cy="2036950"/>
            <a:chOff x="0" y="0"/>
            <a:chExt cx="6909532" cy="2715933"/>
          </a:xfrm>
        </p:grpSpPr>
        <p:grpSp>
          <p:nvGrpSpPr>
            <p:cNvPr id="22" name="Group 22"/>
            <p:cNvGrpSpPr/>
            <p:nvPr/>
          </p:nvGrpSpPr>
          <p:grpSpPr>
            <a:xfrm>
              <a:off x="142500" y="0"/>
              <a:ext cx="6624532" cy="2715933"/>
              <a:chOff x="0" y="0"/>
              <a:chExt cx="1308549" cy="536481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308549" cy="536481"/>
              </a:xfrm>
              <a:custGeom>
                <a:avLst/>
                <a:gdLst/>
                <a:ahLst/>
                <a:cxnLst/>
                <a:rect l="l" t="t" r="r" b="b"/>
                <a:pathLst>
                  <a:path w="1308549" h="536481">
                    <a:moveTo>
                      <a:pt x="79470" y="0"/>
                    </a:moveTo>
                    <a:lnTo>
                      <a:pt x="1229080" y="0"/>
                    </a:lnTo>
                    <a:cubicBezTo>
                      <a:pt x="1250156" y="0"/>
                      <a:pt x="1270370" y="8373"/>
                      <a:pt x="1285273" y="23276"/>
                    </a:cubicBezTo>
                    <a:cubicBezTo>
                      <a:pt x="1300177" y="38180"/>
                      <a:pt x="1308549" y="58393"/>
                      <a:pt x="1308549" y="79470"/>
                    </a:cubicBezTo>
                    <a:lnTo>
                      <a:pt x="1308549" y="457011"/>
                    </a:lnTo>
                    <a:cubicBezTo>
                      <a:pt x="1308549" y="478087"/>
                      <a:pt x="1300177" y="498301"/>
                      <a:pt x="1285273" y="513204"/>
                    </a:cubicBezTo>
                    <a:cubicBezTo>
                      <a:pt x="1270370" y="528108"/>
                      <a:pt x="1250156" y="536481"/>
                      <a:pt x="1229080" y="536481"/>
                    </a:cubicBezTo>
                    <a:lnTo>
                      <a:pt x="79470" y="536481"/>
                    </a:lnTo>
                    <a:cubicBezTo>
                      <a:pt x="58393" y="536481"/>
                      <a:pt x="38180" y="528108"/>
                      <a:pt x="23276" y="513204"/>
                    </a:cubicBezTo>
                    <a:cubicBezTo>
                      <a:pt x="8373" y="498301"/>
                      <a:pt x="0" y="478087"/>
                      <a:pt x="0" y="457011"/>
                    </a:cubicBezTo>
                    <a:lnTo>
                      <a:pt x="0" y="79470"/>
                    </a:lnTo>
                    <a:cubicBezTo>
                      <a:pt x="0" y="58393"/>
                      <a:pt x="8373" y="38180"/>
                      <a:pt x="23276" y="23276"/>
                    </a:cubicBezTo>
                    <a:cubicBezTo>
                      <a:pt x="38180" y="8373"/>
                      <a:pt x="58393" y="0"/>
                      <a:pt x="7947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3A64A">
                      <a:alpha val="100000"/>
                    </a:srgbClr>
                  </a:gs>
                  <a:gs pos="100000">
                    <a:srgbClr val="0076BF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1308549" cy="58410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0" y="750313"/>
              <a:ext cx="6909532" cy="6104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9"/>
                </a:lnSpc>
              </a:pPr>
              <a:r>
                <a:rPr lang="en-US" sz="3399" b="1">
                  <a:solidFill>
                    <a:srgbClr val="F7F7F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Application Deadline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61054" y="1652359"/>
              <a:ext cx="5187425" cy="6487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3"/>
                </a:lnSpc>
                <a:spcBef>
                  <a:spcPct val="0"/>
                </a:spcBef>
              </a:pPr>
              <a:r>
                <a:rPr lang="en-US" sz="3399">
                  <a:solidFill>
                    <a:srgbClr val="F7F7F7"/>
                  </a:solidFill>
                  <a:latin typeface="Tahoma"/>
                  <a:ea typeface="Tahoma"/>
                  <a:cs typeface="Tahoma"/>
                  <a:sym typeface="Tahoma"/>
                </a:rPr>
                <a:t>20th March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659247" y="4886027"/>
            <a:ext cx="4968399" cy="2036950"/>
            <a:chOff x="0" y="0"/>
            <a:chExt cx="6624532" cy="2715933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6624532" cy="2715933"/>
              <a:chOff x="0" y="0"/>
              <a:chExt cx="1308549" cy="536481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1308549" cy="536481"/>
              </a:xfrm>
              <a:custGeom>
                <a:avLst/>
                <a:gdLst/>
                <a:ahLst/>
                <a:cxnLst/>
                <a:rect l="l" t="t" r="r" b="b"/>
                <a:pathLst>
                  <a:path w="1308549" h="536481">
                    <a:moveTo>
                      <a:pt x="79470" y="0"/>
                    </a:moveTo>
                    <a:lnTo>
                      <a:pt x="1229080" y="0"/>
                    </a:lnTo>
                    <a:cubicBezTo>
                      <a:pt x="1250156" y="0"/>
                      <a:pt x="1270370" y="8373"/>
                      <a:pt x="1285273" y="23276"/>
                    </a:cubicBezTo>
                    <a:cubicBezTo>
                      <a:pt x="1300177" y="38180"/>
                      <a:pt x="1308549" y="58393"/>
                      <a:pt x="1308549" y="79470"/>
                    </a:cubicBezTo>
                    <a:lnTo>
                      <a:pt x="1308549" y="457011"/>
                    </a:lnTo>
                    <a:cubicBezTo>
                      <a:pt x="1308549" y="478087"/>
                      <a:pt x="1300177" y="498301"/>
                      <a:pt x="1285273" y="513204"/>
                    </a:cubicBezTo>
                    <a:cubicBezTo>
                      <a:pt x="1270370" y="528108"/>
                      <a:pt x="1250156" y="536481"/>
                      <a:pt x="1229080" y="536481"/>
                    </a:cubicBezTo>
                    <a:lnTo>
                      <a:pt x="79470" y="536481"/>
                    </a:lnTo>
                    <a:cubicBezTo>
                      <a:pt x="58393" y="536481"/>
                      <a:pt x="38180" y="528108"/>
                      <a:pt x="23276" y="513204"/>
                    </a:cubicBezTo>
                    <a:cubicBezTo>
                      <a:pt x="8373" y="498301"/>
                      <a:pt x="0" y="478087"/>
                      <a:pt x="0" y="457011"/>
                    </a:cubicBezTo>
                    <a:lnTo>
                      <a:pt x="0" y="79470"/>
                    </a:lnTo>
                    <a:cubicBezTo>
                      <a:pt x="0" y="58393"/>
                      <a:pt x="8373" y="38180"/>
                      <a:pt x="23276" y="23276"/>
                    </a:cubicBezTo>
                    <a:cubicBezTo>
                      <a:pt x="38180" y="8373"/>
                      <a:pt x="58393" y="0"/>
                      <a:pt x="7947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3A64A">
                      <a:alpha val="100000"/>
                    </a:srgbClr>
                  </a:gs>
                  <a:gs pos="100000">
                    <a:srgbClr val="0076BF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1308549" cy="58410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389408" y="750313"/>
              <a:ext cx="5845715" cy="6104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9"/>
                </a:lnSpc>
              </a:pPr>
              <a:r>
                <a:rPr lang="en-US" sz="3399" b="1">
                  <a:solidFill>
                    <a:srgbClr val="F7F7F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World Water Day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18554" y="1500459"/>
              <a:ext cx="5187425" cy="6487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3"/>
                </a:lnSpc>
                <a:spcBef>
                  <a:spcPct val="0"/>
                </a:spcBef>
              </a:pPr>
              <a:r>
                <a:rPr lang="en-US" sz="3399">
                  <a:solidFill>
                    <a:srgbClr val="F7F7F7"/>
                  </a:solidFill>
                  <a:latin typeface="Tahoma"/>
                  <a:ea typeface="Tahoma"/>
                  <a:cs typeface="Tahoma"/>
                  <a:sym typeface="Tahoma"/>
                </a:rPr>
                <a:t>22nd March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2009199" y="7191771"/>
            <a:ext cx="4968399" cy="2561525"/>
            <a:chOff x="0" y="0"/>
            <a:chExt cx="6624532" cy="3415367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6624532" cy="3415367"/>
              <a:chOff x="0" y="0"/>
              <a:chExt cx="1308549" cy="67464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308549" cy="674640"/>
              </a:xfrm>
              <a:custGeom>
                <a:avLst/>
                <a:gdLst/>
                <a:ahLst/>
                <a:cxnLst/>
                <a:rect l="l" t="t" r="r" b="b"/>
                <a:pathLst>
                  <a:path w="1308549" h="674640">
                    <a:moveTo>
                      <a:pt x="79470" y="0"/>
                    </a:moveTo>
                    <a:lnTo>
                      <a:pt x="1229080" y="0"/>
                    </a:lnTo>
                    <a:cubicBezTo>
                      <a:pt x="1250156" y="0"/>
                      <a:pt x="1270370" y="8373"/>
                      <a:pt x="1285273" y="23276"/>
                    </a:cubicBezTo>
                    <a:cubicBezTo>
                      <a:pt x="1300177" y="38180"/>
                      <a:pt x="1308549" y="58393"/>
                      <a:pt x="1308549" y="79470"/>
                    </a:cubicBezTo>
                    <a:lnTo>
                      <a:pt x="1308549" y="595170"/>
                    </a:lnTo>
                    <a:cubicBezTo>
                      <a:pt x="1308549" y="616247"/>
                      <a:pt x="1300177" y="636461"/>
                      <a:pt x="1285273" y="651364"/>
                    </a:cubicBezTo>
                    <a:cubicBezTo>
                      <a:pt x="1270370" y="666268"/>
                      <a:pt x="1250156" y="674640"/>
                      <a:pt x="1229080" y="674640"/>
                    </a:cubicBezTo>
                    <a:lnTo>
                      <a:pt x="79470" y="674640"/>
                    </a:lnTo>
                    <a:cubicBezTo>
                      <a:pt x="58393" y="674640"/>
                      <a:pt x="38180" y="666268"/>
                      <a:pt x="23276" y="651364"/>
                    </a:cubicBezTo>
                    <a:cubicBezTo>
                      <a:pt x="8373" y="636461"/>
                      <a:pt x="0" y="616247"/>
                      <a:pt x="0" y="595170"/>
                    </a:cubicBezTo>
                    <a:lnTo>
                      <a:pt x="0" y="79470"/>
                    </a:lnTo>
                    <a:cubicBezTo>
                      <a:pt x="0" y="58393"/>
                      <a:pt x="8373" y="38180"/>
                      <a:pt x="23276" y="23276"/>
                    </a:cubicBezTo>
                    <a:cubicBezTo>
                      <a:pt x="38180" y="8373"/>
                      <a:pt x="58393" y="0"/>
                      <a:pt x="7947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3A64A">
                      <a:alpha val="100000"/>
                    </a:srgbClr>
                  </a:gs>
                  <a:gs pos="100000">
                    <a:srgbClr val="0076BF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47625"/>
                <a:ext cx="1308549" cy="7222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248385" y="424137"/>
              <a:ext cx="5845715" cy="11819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9"/>
                </a:lnSpc>
              </a:pPr>
              <a:r>
                <a:rPr lang="en-US" sz="3399" b="1">
                  <a:solidFill>
                    <a:srgbClr val="F7F7F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Water School of the Year Awards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3681" y="1745783"/>
              <a:ext cx="6235123" cy="12837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3"/>
                </a:lnSpc>
              </a:pPr>
              <a:r>
                <a:rPr lang="en-US" sz="3399">
                  <a:solidFill>
                    <a:srgbClr val="F7F7F7"/>
                  </a:solidFill>
                  <a:latin typeface="Tahoma"/>
                  <a:ea typeface="Tahoma"/>
                  <a:cs typeface="Tahoma"/>
                  <a:sym typeface="Tahoma"/>
                </a:rPr>
                <a:t>13th May (primary)</a:t>
              </a:r>
            </a:p>
            <a:p>
              <a:pPr algn="ctr">
                <a:lnSpc>
                  <a:spcPts val="3773"/>
                </a:lnSpc>
                <a:spcBef>
                  <a:spcPct val="0"/>
                </a:spcBef>
              </a:pPr>
              <a:r>
                <a:rPr lang="en-US" sz="3399">
                  <a:solidFill>
                    <a:srgbClr val="F7F7F7"/>
                  </a:solidFill>
                  <a:latin typeface="Tahoma"/>
                  <a:ea typeface="Tahoma"/>
                  <a:cs typeface="Tahoma"/>
                  <a:sym typeface="Tahoma"/>
                </a:rPr>
                <a:t>14th May (secondary)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2009199" y="2489585"/>
            <a:ext cx="4968399" cy="2036950"/>
            <a:chOff x="0" y="0"/>
            <a:chExt cx="6624532" cy="2715933"/>
          </a:xfrm>
        </p:grpSpPr>
        <p:grpSp>
          <p:nvGrpSpPr>
            <p:cNvPr id="40" name="Group 40"/>
            <p:cNvGrpSpPr/>
            <p:nvPr/>
          </p:nvGrpSpPr>
          <p:grpSpPr>
            <a:xfrm>
              <a:off x="0" y="0"/>
              <a:ext cx="6624532" cy="2715933"/>
              <a:chOff x="0" y="0"/>
              <a:chExt cx="1308549" cy="536481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1308549" cy="536481"/>
              </a:xfrm>
              <a:custGeom>
                <a:avLst/>
                <a:gdLst/>
                <a:ahLst/>
                <a:cxnLst/>
                <a:rect l="l" t="t" r="r" b="b"/>
                <a:pathLst>
                  <a:path w="1308549" h="536481">
                    <a:moveTo>
                      <a:pt x="79470" y="0"/>
                    </a:moveTo>
                    <a:lnTo>
                      <a:pt x="1229080" y="0"/>
                    </a:lnTo>
                    <a:cubicBezTo>
                      <a:pt x="1250156" y="0"/>
                      <a:pt x="1270370" y="8373"/>
                      <a:pt x="1285273" y="23276"/>
                    </a:cubicBezTo>
                    <a:cubicBezTo>
                      <a:pt x="1300177" y="38180"/>
                      <a:pt x="1308549" y="58393"/>
                      <a:pt x="1308549" y="79470"/>
                    </a:cubicBezTo>
                    <a:lnTo>
                      <a:pt x="1308549" y="457011"/>
                    </a:lnTo>
                    <a:cubicBezTo>
                      <a:pt x="1308549" y="478087"/>
                      <a:pt x="1300177" y="498301"/>
                      <a:pt x="1285273" y="513204"/>
                    </a:cubicBezTo>
                    <a:cubicBezTo>
                      <a:pt x="1270370" y="528108"/>
                      <a:pt x="1250156" y="536481"/>
                      <a:pt x="1229080" y="536481"/>
                    </a:cubicBezTo>
                    <a:lnTo>
                      <a:pt x="79470" y="536481"/>
                    </a:lnTo>
                    <a:cubicBezTo>
                      <a:pt x="58393" y="536481"/>
                      <a:pt x="38180" y="528108"/>
                      <a:pt x="23276" y="513204"/>
                    </a:cubicBezTo>
                    <a:cubicBezTo>
                      <a:pt x="8373" y="498301"/>
                      <a:pt x="0" y="478087"/>
                      <a:pt x="0" y="457011"/>
                    </a:cubicBezTo>
                    <a:lnTo>
                      <a:pt x="0" y="79470"/>
                    </a:lnTo>
                    <a:cubicBezTo>
                      <a:pt x="0" y="58393"/>
                      <a:pt x="8373" y="38180"/>
                      <a:pt x="23276" y="23276"/>
                    </a:cubicBezTo>
                    <a:cubicBezTo>
                      <a:pt x="38180" y="8373"/>
                      <a:pt x="58393" y="0"/>
                      <a:pt x="7947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3A64A">
                      <a:alpha val="100000"/>
                    </a:srgbClr>
                  </a:gs>
                  <a:gs pos="100000">
                    <a:srgbClr val="0076BF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0" y="-47625"/>
                <a:ext cx="1308549" cy="58410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>
              <a:off x="389408" y="383031"/>
              <a:ext cx="5845715" cy="581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9"/>
                </a:lnSpc>
              </a:pPr>
              <a:r>
                <a:rPr lang="en-US" sz="3399" b="1" u="sng" dirty="0">
                  <a:solidFill>
                    <a:srgbClr val="F7F7F7"/>
                  </a:solidFill>
                  <a:latin typeface="Tahoma Bold"/>
                  <a:ea typeface="Tahoma Bold"/>
                  <a:cs typeface="Tahoma Bold"/>
                  <a:sym typeface="Tahoma Bold"/>
                  <a:hlinkClick r:id="rId4" tooltip="https://greenschoolsireland.org/walk-for-water-2026/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Walks for Water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94704" y="1066501"/>
              <a:ext cx="6235123" cy="14442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19"/>
                </a:lnSpc>
              </a:pPr>
              <a:r>
                <a:rPr lang="en-US" sz="3399">
                  <a:solidFill>
                    <a:srgbClr val="F7F7F7"/>
                  </a:solidFill>
                  <a:latin typeface="Tahoma"/>
                  <a:ea typeface="Tahoma"/>
                  <a:cs typeface="Tahoma"/>
                  <a:sym typeface="Tahoma"/>
                </a:rPr>
                <a:t>Cork, Galway, Dublin, Wicklow mid-April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2008646" y="4886027"/>
            <a:ext cx="4968399" cy="2036950"/>
            <a:chOff x="0" y="0"/>
            <a:chExt cx="6624532" cy="2715933"/>
          </a:xfrm>
        </p:grpSpPr>
        <p:grpSp>
          <p:nvGrpSpPr>
            <p:cNvPr id="46" name="Group 46"/>
            <p:cNvGrpSpPr/>
            <p:nvPr/>
          </p:nvGrpSpPr>
          <p:grpSpPr>
            <a:xfrm>
              <a:off x="0" y="0"/>
              <a:ext cx="6624532" cy="2715933"/>
              <a:chOff x="0" y="0"/>
              <a:chExt cx="1308549" cy="536481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1308549" cy="536481"/>
              </a:xfrm>
              <a:custGeom>
                <a:avLst/>
                <a:gdLst/>
                <a:ahLst/>
                <a:cxnLst/>
                <a:rect l="l" t="t" r="r" b="b"/>
                <a:pathLst>
                  <a:path w="1308549" h="536481">
                    <a:moveTo>
                      <a:pt x="79470" y="0"/>
                    </a:moveTo>
                    <a:lnTo>
                      <a:pt x="1229080" y="0"/>
                    </a:lnTo>
                    <a:cubicBezTo>
                      <a:pt x="1250156" y="0"/>
                      <a:pt x="1270370" y="8373"/>
                      <a:pt x="1285273" y="23276"/>
                    </a:cubicBezTo>
                    <a:cubicBezTo>
                      <a:pt x="1300177" y="38180"/>
                      <a:pt x="1308549" y="58393"/>
                      <a:pt x="1308549" y="79470"/>
                    </a:cubicBezTo>
                    <a:lnTo>
                      <a:pt x="1308549" y="457011"/>
                    </a:lnTo>
                    <a:cubicBezTo>
                      <a:pt x="1308549" y="478087"/>
                      <a:pt x="1300177" y="498301"/>
                      <a:pt x="1285273" y="513204"/>
                    </a:cubicBezTo>
                    <a:cubicBezTo>
                      <a:pt x="1270370" y="528108"/>
                      <a:pt x="1250156" y="536481"/>
                      <a:pt x="1229080" y="536481"/>
                    </a:cubicBezTo>
                    <a:lnTo>
                      <a:pt x="79470" y="536481"/>
                    </a:lnTo>
                    <a:cubicBezTo>
                      <a:pt x="58393" y="536481"/>
                      <a:pt x="38180" y="528108"/>
                      <a:pt x="23276" y="513204"/>
                    </a:cubicBezTo>
                    <a:cubicBezTo>
                      <a:pt x="8373" y="498301"/>
                      <a:pt x="0" y="478087"/>
                      <a:pt x="0" y="457011"/>
                    </a:cubicBezTo>
                    <a:lnTo>
                      <a:pt x="0" y="79470"/>
                    </a:lnTo>
                    <a:cubicBezTo>
                      <a:pt x="0" y="58393"/>
                      <a:pt x="8373" y="38180"/>
                      <a:pt x="23276" y="23276"/>
                    </a:cubicBezTo>
                    <a:cubicBezTo>
                      <a:pt x="38180" y="8373"/>
                      <a:pt x="58393" y="0"/>
                      <a:pt x="7947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3A64A">
                      <a:alpha val="100000"/>
                    </a:srgbClr>
                  </a:gs>
                  <a:gs pos="100000">
                    <a:srgbClr val="0076BF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0" y="-47625"/>
                <a:ext cx="1308549" cy="58410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389408" y="750313"/>
              <a:ext cx="5845715" cy="6104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9"/>
                </a:lnSpc>
              </a:pPr>
              <a:r>
                <a:rPr lang="en-US" sz="3399" b="1">
                  <a:solidFill>
                    <a:srgbClr val="F7F7F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Earth Day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718554" y="1500459"/>
              <a:ext cx="5187425" cy="6487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3"/>
                </a:lnSpc>
                <a:spcBef>
                  <a:spcPct val="0"/>
                </a:spcBef>
              </a:pPr>
              <a:r>
                <a:rPr lang="en-US" sz="3399">
                  <a:solidFill>
                    <a:srgbClr val="F7F7F7"/>
                  </a:solidFill>
                  <a:latin typeface="Tahoma"/>
                  <a:ea typeface="Tahoma"/>
                  <a:cs typeface="Tahoma"/>
                  <a:sym typeface="Tahoma"/>
                </a:rPr>
                <a:t>22nd April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682540" h="12867599">
                <a:moveTo>
                  <a:pt x="0" y="0"/>
                </a:moveTo>
                <a:lnTo>
                  <a:pt x="18682540" y="0"/>
                </a:lnTo>
                <a:lnTo>
                  <a:pt x="18682540" y="12867599"/>
                </a:lnTo>
                <a:lnTo>
                  <a:pt x="0" y="1286759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alphaModFix amt="4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TextBox 3"/>
          <p:cNvSpPr txBox="1"/>
          <p:nvPr/>
        </p:nvSpPr>
        <p:spPr>
          <a:xfrm>
            <a:off x="1028700" y="3138877"/>
            <a:ext cx="10912738" cy="178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873"/>
              </a:lnSpc>
              <a:spcBef>
                <a:spcPct val="0"/>
              </a:spcBef>
            </a:pPr>
            <a:r>
              <a:rPr lang="en-US" sz="12498" b="1">
                <a:solidFill>
                  <a:srgbClr val="F7F7F7"/>
                </a:solidFill>
                <a:latin typeface="Tahoma Bold"/>
                <a:ea typeface="Tahoma Bold"/>
                <a:cs typeface="Tahoma Bold"/>
                <a:sym typeface="Tahoma Bold"/>
              </a:rPr>
              <a:t>THANK YOU!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4786702"/>
            <a:ext cx="10912738" cy="1283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0"/>
              </a:lnSpc>
              <a:spcBef>
                <a:spcPct val="0"/>
              </a:spcBef>
            </a:pPr>
            <a:r>
              <a:rPr lang="en-US" sz="9000">
                <a:solidFill>
                  <a:srgbClr val="F7F7F7"/>
                </a:solidFill>
                <a:latin typeface="Tahoma"/>
                <a:ea typeface="Tahoma"/>
                <a:cs typeface="Tahoma"/>
                <a:sym typeface="Tahoma"/>
              </a:rPr>
              <a:t>QUESTIONS?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6495323"/>
            <a:ext cx="11900911" cy="767100"/>
            <a:chOff x="0" y="0"/>
            <a:chExt cx="15867881" cy="102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2800" cy="1022800"/>
            </a:xfrm>
            <a:custGeom>
              <a:avLst/>
              <a:gdLst/>
              <a:ahLst/>
              <a:cxnLst/>
              <a:rect l="l" t="t" r="r" b="b"/>
              <a:pathLst>
                <a:path w="1022800" h="1022800">
                  <a:moveTo>
                    <a:pt x="0" y="0"/>
                  </a:moveTo>
                  <a:lnTo>
                    <a:pt x="1022800" y="0"/>
                  </a:lnTo>
                  <a:lnTo>
                    <a:pt x="1022800" y="1022800"/>
                  </a:lnTo>
                  <a:lnTo>
                    <a:pt x="0" y="102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354667" y="144370"/>
              <a:ext cx="14513214" cy="7721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3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7F7F7"/>
                  </a:solidFill>
                  <a:latin typeface="Tahoma"/>
                  <a:ea typeface="Tahoma"/>
                  <a:cs typeface="Tahoma"/>
                  <a:sym typeface="Tahoma"/>
                </a:rPr>
                <a:t>Email us at water@greenschoolsireland.org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4106970" y="3402623"/>
            <a:ext cx="2680417" cy="3859800"/>
          </a:xfrm>
          <a:custGeom>
            <a:avLst/>
            <a:gdLst/>
            <a:ahLst/>
            <a:cxnLst/>
            <a:rect l="l" t="t" r="r" b="b"/>
            <a:pathLst>
              <a:path w="2680417" h="3859800">
                <a:moveTo>
                  <a:pt x="0" y="0"/>
                </a:moveTo>
                <a:lnTo>
                  <a:pt x="2680417" y="0"/>
                </a:lnTo>
                <a:lnTo>
                  <a:pt x="2680417" y="3859800"/>
                </a:lnTo>
                <a:lnTo>
                  <a:pt x="0" y="3859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682540" h="12867599">
                <a:moveTo>
                  <a:pt x="0" y="0"/>
                </a:moveTo>
                <a:lnTo>
                  <a:pt x="18682540" y="0"/>
                </a:lnTo>
                <a:lnTo>
                  <a:pt x="18682540" y="12867599"/>
                </a:lnTo>
                <a:lnTo>
                  <a:pt x="0" y="1286759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alphaModFix amt="4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" name="Group 3"/>
          <p:cNvGrpSpPr/>
          <p:nvPr/>
        </p:nvGrpSpPr>
        <p:grpSpPr>
          <a:xfrm>
            <a:off x="7693701" y="179413"/>
            <a:ext cx="10366340" cy="9928174"/>
            <a:chOff x="0" y="0"/>
            <a:chExt cx="2730230" cy="26148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30229" cy="2614828"/>
            </a:xfrm>
            <a:custGeom>
              <a:avLst/>
              <a:gdLst/>
              <a:ahLst/>
              <a:cxnLst/>
              <a:rect l="l" t="t" r="r" b="b"/>
              <a:pathLst>
                <a:path w="2730229" h="2614828">
                  <a:moveTo>
                    <a:pt x="0" y="0"/>
                  </a:moveTo>
                  <a:lnTo>
                    <a:pt x="2730229" y="0"/>
                  </a:lnTo>
                  <a:lnTo>
                    <a:pt x="2730229" y="2614828"/>
                  </a:lnTo>
                  <a:lnTo>
                    <a:pt x="0" y="2614828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730230" cy="26624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45731" y="2452749"/>
            <a:ext cx="9568603" cy="787400"/>
            <a:chOff x="0" y="0"/>
            <a:chExt cx="12758137" cy="1049867"/>
          </a:xfrm>
        </p:grpSpPr>
        <p:sp>
          <p:nvSpPr>
            <p:cNvPr id="7" name="Freeform 7"/>
            <p:cNvSpPr/>
            <p:nvPr/>
          </p:nvSpPr>
          <p:spPr>
            <a:xfrm>
              <a:off x="0" y="53039"/>
              <a:ext cx="542407" cy="471894"/>
            </a:xfrm>
            <a:custGeom>
              <a:avLst/>
              <a:gdLst/>
              <a:ahLst/>
              <a:cxnLst/>
              <a:rect l="l" t="t" r="r" b="b"/>
              <a:pathLst>
                <a:path w="542407" h="471894">
                  <a:moveTo>
                    <a:pt x="0" y="0"/>
                  </a:moveTo>
                  <a:lnTo>
                    <a:pt x="542407" y="0"/>
                  </a:lnTo>
                  <a:lnTo>
                    <a:pt x="542407" y="471894"/>
                  </a:lnTo>
                  <a:lnTo>
                    <a:pt x="0" y="471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36136" y="-28575"/>
              <a:ext cx="12022000" cy="1078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9"/>
                </a:lnSpc>
              </a:pPr>
              <a:r>
                <a:rPr lang="en-US" sz="2499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You are in at least your second school year of working on the Water theme.​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45731" y="3450044"/>
            <a:ext cx="9568603" cy="787400"/>
            <a:chOff x="0" y="0"/>
            <a:chExt cx="12758137" cy="1049867"/>
          </a:xfrm>
        </p:grpSpPr>
        <p:sp>
          <p:nvSpPr>
            <p:cNvPr id="10" name="Freeform 10"/>
            <p:cNvSpPr/>
            <p:nvPr/>
          </p:nvSpPr>
          <p:spPr>
            <a:xfrm>
              <a:off x="0" y="53039"/>
              <a:ext cx="542407" cy="471894"/>
            </a:xfrm>
            <a:custGeom>
              <a:avLst/>
              <a:gdLst/>
              <a:ahLst/>
              <a:cxnLst/>
              <a:rect l="l" t="t" r="r" b="b"/>
              <a:pathLst>
                <a:path w="542407" h="471894">
                  <a:moveTo>
                    <a:pt x="0" y="0"/>
                  </a:moveTo>
                  <a:lnTo>
                    <a:pt x="542407" y="0"/>
                  </a:lnTo>
                  <a:lnTo>
                    <a:pt x="542407" y="471894"/>
                  </a:lnTo>
                  <a:lnTo>
                    <a:pt x="0" y="471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36136" y="-28575"/>
              <a:ext cx="12022000" cy="1078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9"/>
                </a:lnSpc>
              </a:pPr>
              <a:r>
                <a:rPr lang="en-US" sz="2499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Your school continues to maintain its work on Litter &amp; Waste (and Energy if applicable)​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5731" y="4447339"/>
            <a:ext cx="9568603" cy="787400"/>
            <a:chOff x="0" y="0"/>
            <a:chExt cx="12758137" cy="1049867"/>
          </a:xfrm>
        </p:grpSpPr>
        <p:sp>
          <p:nvSpPr>
            <p:cNvPr id="13" name="Freeform 13"/>
            <p:cNvSpPr/>
            <p:nvPr/>
          </p:nvSpPr>
          <p:spPr>
            <a:xfrm>
              <a:off x="0" y="53039"/>
              <a:ext cx="542407" cy="471894"/>
            </a:xfrm>
            <a:custGeom>
              <a:avLst/>
              <a:gdLst/>
              <a:ahLst/>
              <a:cxnLst/>
              <a:rect l="l" t="t" r="r" b="b"/>
              <a:pathLst>
                <a:path w="542407" h="471894">
                  <a:moveTo>
                    <a:pt x="0" y="0"/>
                  </a:moveTo>
                  <a:lnTo>
                    <a:pt x="542407" y="0"/>
                  </a:lnTo>
                  <a:lnTo>
                    <a:pt x="542407" y="471894"/>
                  </a:lnTo>
                  <a:lnTo>
                    <a:pt x="0" y="471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36136" y="-28575"/>
              <a:ext cx="12022000" cy="1078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9"/>
                </a:lnSpc>
              </a:pPr>
              <a:r>
                <a:rPr lang="en-US" sz="2499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You’re on track to complete the Seven Steps of the Green-Schools programme for Water by the end of the school year. ​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36206" y="5444635"/>
            <a:ext cx="9568603" cy="2016125"/>
            <a:chOff x="0" y="0"/>
            <a:chExt cx="12758137" cy="26881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42407" cy="471894"/>
            </a:xfrm>
            <a:custGeom>
              <a:avLst/>
              <a:gdLst/>
              <a:ahLst/>
              <a:cxnLst/>
              <a:rect l="l" t="t" r="r" b="b"/>
              <a:pathLst>
                <a:path w="542407" h="471894">
                  <a:moveTo>
                    <a:pt x="0" y="0"/>
                  </a:moveTo>
                  <a:lnTo>
                    <a:pt x="542407" y="0"/>
                  </a:lnTo>
                  <a:lnTo>
                    <a:pt x="542407" y="471894"/>
                  </a:lnTo>
                  <a:lnTo>
                    <a:pt x="0" y="471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36136" y="-28575"/>
              <a:ext cx="12022000" cy="2716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9"/>
                </a:lnSpc>
              </a:pPr>
              <a:r>
                <a:rPr lang="en-US" sz="2499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You have carried out all Essential Actions of your Environmental Review (Step 2):</a:t>
              </a:r>
            </a:p>
            <a:p>
              <a:pPr marL="539749" lvl="1" indent="-269875" algn="l">
                <a:lnSpc>
                  <a:spcPts val="3249"/>
                </a:lnSpc>
                <a:buAutoNum type="arabicPeriod"/>
              </a:pPr>
              <a:r>
                <a:rPr lang="en-US" sz="2499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 Calculated Water Usage figures for Year 1 and Year 2​.</a:t>
              </a:r>
            </a:p>
            <a:p>
              <a:pPr marL="539749" lvl="1" indent="-269875" algn="l">
                <a:lnSpc>
                  <a:spcPts val="3249"/>
                </a:lnSpc>
                <a:buAutoNum type="arabicPeriod"/>
              </a:pPr>
              <a:r>
                <a:rPr lang="en-US" sz="2499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 Completed leak tests.</a:t>
              </a:r>
            </a:p>
            <a:p>
              <a:pPr marL="539749" lvl="1" indent="-269875" algn="l">
                <a:lnSpc>
                  <a:spcPts val="3249"/>
                </a:lnSpc>
                <a:buAutoNum type="arabicPeriod"/>
              </a:pPr>
              <a:r>
                <a:rPr lang="en-US" sz="2499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 Carried out a water audit.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45731" y="7670655"/>
            <a:ext cx="9568603" cy="787400"/>
            <a:chOff x="0" y="0"/>
            <a:chExt cx="12758137" cy="104986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42407" cy="471894"/>
            </a:xfrm>
            <a:custGeom>
              <a:avLst/>
              <a:gdLst/>
              <a:ahLst/>
              <a:cxnLst/>
              <a:rect l="l" t="t" r="r" b="b"/>
              <a:pathLst>
                <a:path w="542407" h="471894">
                  <a:moveTo>
                    <a:pt x="0" y="0"/>
                  </a:moveTo>
                  <a:lnTo>
                    <a:pt x="542407" y="0"/>
                  </a:lnTo>
                  <a:lnTo>
                    <a:pt x="542407" y="471894"/>
                  </a:lnTo>
                  <a:lnTo>
                    <a:pt x="0" y="471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36136" y="-28575"/>
              <a:ext cx="12022000" cy="1078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9"/>
                </a:lnSpc>
              </a:pPr>
              <a:r>
                <a:rPr lang="en-US" sz="2499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rPr>
                <a:t>You plan to organise a renewal visit before submitting your application. ​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7934852" y="1022558"/>
            <a:ext cx="9884038" cy="46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1"/>
              </a:lnSpc>
              <a:spcBef>
                <a:spcPct val="0"/>
              </a:spcBef>
            </a:pPr>
            <a:r>
              <a:rPr lang="en-US" sz="3199" b="1">
                <a:solidFill>
                  <a:srgbClr val="0076BF"/>
                </a:solidFill>
                <a:latin typeface="Tahoma Bold"/>
                <a:ea typeface="Tahoma Bold"/>
                <a:cs typeface="Tahoma Bold"/>
                <a:sym typeface="Tahoma Bold"/>
              </a:rPr>
              <a:t>Is your school ready to apply for the water flag?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048955" y="1777998"/>
            <a:ext cx="9655833" cy="46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1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The answer is </a:t>
            </a:r>
            <a:r>
              <a:rPr lang="en-US" sz="3199" b="1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yes </a:t>
            </a:r>
            <a:r>
              <a:rPr lang="en-US" sz="3199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if: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048955" y="8817610"/>
            <a:ext cx="8896215" cy="85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9"/>
              </a:lnSpc>
            </a:pPr>
            <a:r>
              <a:rPr lang="en-US" sz="2599" u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To check your progress, use our </a:t>
            </a:r>
            <a:r>
              <a:rPr lang="en-US" sz="2599" u="sng" strike="noStrike">
                <a:solidFill>
                  <a:srgbClr val="00679D"/>
                </a:solidFill>
                <a:latin typeface="Tahoma"/>
                <a:ea typeface="Tahoma"/>
                <a:cs typeface="Tahoma"/>
                <a:sym typeface="Tahoma"/>
                <a:hlinkClick r:id="rId4" tooltip="https://mcusercontent.com/87e3f8c2378a1aaf63e99310d/files/bcff8f1d-2716-d7f5-b956-c04659bd4a97/Water_checklist.01.pdf"/>
              </a:rPr>
              <a:t>Seven Steps checklist</a:t>
            </a:r>
            <a:r>
              <a:rPr lang="en-US" sz="2599" u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. </a:t>
            </a:r>
          </a:p>
          <a:p>
            <a:pPr marL="0" lvl="1" indent="0" algn="l">
              <a:lnSpc>
                <a:spcPts val="3379"/>
              </a:lnSpc>
            </a:pPr>
            <a:r>
              <a:rPr lang="en-US" sz="2599" u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For more details and ideas, refer to the </a:t>
            </a:r>
            <a:r>
              <a:rPr lang="en-US" sz="2599" u="sng" strike="noStrike">
                <a:solidFill>
                  <a:srgbClr val="00679D"/>
                </a:solidFill>
                <a:latin typeface="Tahoma"/>
                <a:ea typeface="Tahoma"/>
                <a:cs typeface="Tahoma"/>
                <a:sym typeface="Tahoma"/>
                <a:hlinkClick r:id="rId5" tooltip="https://antaisceeeu.sharepoint.com/:b:/s/GreenSchoolsExternal/IQCt2X1gAE8JQp9Y6ceSQ8TZARm_BVMpbfVKhBZ4__2ZP34?e=yPaTUb"/>
              </a:rPr>
              <a:t>Water Handbook</a:t>
            </a:r>
            <a:r>
              <a:rPr lang="en-US" sz="2599" u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. ​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028700" y="1003508"/>
            <a:ext cx="5584449" cy="2219507"/>
            <a:chOff x="0" y="0"/>
            <a:chExt cx="7445932" cy="2959342"/>
          </a:xfrm>
        </p:grpSpPr>
        <p:sp>
          <p:nvSpPr>
            <p:cNvPr id="25" name="TextBox 25"/>
            <p:cNvSpPr txBox="1"/>
            <p:nvPr/>
          </p:nvSpPr>
          <p:spPr>
            <a:xfrm>
              <a:off x="0" y="38100"/>
              <a:ext cx="7144138" cy="9367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28"/>
                </a:lnSpc>
                <a:spcBef>
                  <a:spcPct val="0"/>
                </a:spcBef>
              </a:pPr>
              <a:r>
                <a:rPr lang="en-US" sz="4800" b="1">
                  <a:solidFill>
                    <a:srgbClr val="F7F7F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GREEN-SCHOOLS​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880238"/>
              <a:ext cx="7445932" cy="2079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987"/>
                </a:lnSpc>
                <a:spcBef>
                  <a:spcPct val="0"/>
                </a:spcBef>
              </a:pPr>
              <a:r>
                <a:rPr lang="en-US" sz="10799" b="1" spc="561">
                  <a:solidFill>
                    <a:srgbClr val="F7F7F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WATER</a:t>
              </a:r>
              <a:r>
                <a:rPr lang="en-US" sz="10799" b="1" spc="561">
                  <a:solidFill>
                    <a:srgbClr val="0076BF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​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1028700" y="6832316"/>
            <a:ext cx="1684711" cy="2425984"/>
          </a:xfrm>
          <a:custGeom>
            <a:avLst/>
            <a:gdLst/>
            <a:ahLst/>
            <a:cxnLst/>
            <a:rect l="l" t="t" r="r" b="b"/>
            <a:pathLst>
              <a:path w="1684711" h="2425984">
                <a:moveTo>
                  <a:pt x="0" y="0"/>
                </a:moveTo>
                <a:lnTo>
                  <a:pt x="1684711" y="0"/>
                </a:lnTo>
                <a:lnTo>
                  <a:pt x="1684711" y="2425984"/>
                </a:lnTo>
                <a:lnTo>
                  <a:pt x="0" y="242598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600" y="450825"/>
            <a:ext cx="15322535" cy="2459236"/>
            <a:chOff x="0" y="0"/>
            <a:chExt cx="20430046" cy="327898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0430046" cy="3278981"/>
              <a:chOff x="0" y="0"/>
              <a:chExt cx="4035565" cy="6477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035565" cy="647700"/>
              </a:xfrm>
              <a:custGeom>
                <a:avLst/>
                <a:gdLst/>
                <a:ahLst/>
                <a:cxnLst/>
                <a:rect l="l" t="t" r="r" b="b"/>
                <a:pathLst>
                  <a:path w="4035565" h="647700">
                    <a:moveTo>
                      <a:pt x="3698234" y="0"/>
                    </a:moveTo>
                    <a:lnTo>
                      <a:pt x="282407" y="0"/>
                    </a:lnTo>
                    <a:cubicBezTo>
                      <a:pt x="126426" y="0"/>
                      <a:pt x="0" y="123512"/>
                      <a:pt x="0" y="241300"/>
                    </a:cubicBezTo>
                    <a:cubicBezTo>
                      <a:pt x="0" y="322669"/>
                      <a:pt x="66279" y="417810"/>
                      <a:pt x="162037" y="461951"/>
                    </a:cubicBezTo>
                    <a:lnTo>
                      <a:pt x="162037" y="647700"/>
                    </a:lnTo>
                    <a:lnTo>
                      <a:pt x="353844" y="488232"/>
                    </a:lnTo>
                    <a:lnTo>
                      <a:pt x="3698234" y="488232"/>
                    </a:lnTo>
                    <a:cubicBezTo>
                      <a:pt x="3909127" y="488232"/>
                      <a:pt x="4035565" y="364720"/>
                      <a:pt x="4035565" y="241300"/>
                    </a:cubicBezTo>
                    <a:cubicBezTo>
                      <a:pt x="4035576" y="123512"/>
                      <a:pt x="3909127" y="0"/>
                      <a:pt x="3698234" y="0"/>
                    </a:cubicBezTo>
                    <a:close/>
                  </a:path>
                </a:pathLst>
              </a:custGeom>
              <a:solidFill>
                <a:srgbClr val="0076BF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9525"/>
                <a:ext cx="4035565" cy="4667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1147794" y="743613"/>
              <a:ext cx="18134458" cy="11518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660"/>
                </a:lnSpc>
                <a:spcBef>
                  <a:spcPct val="0"/>
                </a:spcBef>
              </a:pPr>
              <a:r>
                <a:rPr lang="en-US" sz="6000" b="1">
                  <a:solidFill>
                    <a:srgbClr val="F7F7F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COMMONLY ASKED QUESTIONS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2645266"/>
            <a:ext cx="16230600" cy="45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2" lvl="1" indent="-291466" algn="l">
              <a:lnSpc>
                <a:spcPts val="3780"/>
              </a:lnSpc>
              <a:buFont typeface="Arial"/>
              <a:buChar char="•"/>
            </a:pPr>
            <a:r>
              <a:rPr lang="en-US" sz="2700" b="1">
                <a:solidFill>
                  <a:srgbClr val="03A64A"/>
                </a:solidFill>
                <a:latin typeface="Tahoma Bold"/>
                <a:ea typeface="Tahoma Bold"/>
                <a:cs typeface="Tahoma Bold"/>
                <a:sym typeface="Tahoma Bold"/>
              </a:rPr>
              <a:t>Can I apply after 1 year?</a:t>
            </a:r>
            <a:r>
              <a:rPr lang="en-US" sz="2700" b="1">
                <a:solidFill>
                  <a:srgbClr val="0076BF"/>
                </a:solidFill>
                <a:latin typeface="Tahoma Bold"/>
                <a:ea typeface="Tahoma Bold"/>
                <a:cs typeface="Tahoma Bold"/>
                <a:sym typeface="Tahoma Bold"/>
              </a:rPr>
              <a:t> </a:t>
            </a:r>
            <a:r>
              <a:rPr lang="en-US" sz="27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No, you need 2 years at least to complete the programme.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3296543"/>
            <a:ext cx="16230600" cy="377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2" lvl="1" indent="-291466" algn="l">
              <a:lnSpc>
                <a:spcPts val="2970"/>
              </a:lnSpc>
              <a:buFont typeface="Arial"/>
              <a:buChar char="•"/>
            </a:pPr>
            <a:r>
              <a:rPr lang="en-US" sz="2700" b="1">
                <a:solidFill>
                  <a:srgbClr val="03A64A"/>
                </a:solidFill>
                <a:latin typeface="Tahoma Bold"/>
                <a:ea typeface="Tahoma Bold"/>
                <a:cs typeface="Tahoma Bold"/>
                <a:sym typeface="Tahoma Bold"/>
              </a:rPr>
              <a:t>Can I apply if missing some water usage figures?</a:t>
            </a:r>
            <a:r>
              <a:rPr lang="en-US" sz="2700" b="1">
                <a:solidFill>
                  <a:srgbClr val="0076BF"/>
                </a:solidFill>
                <a:latin typeface="Tahoma Bold"/>
                <a:ea typeface="Tahoma Bold"/>
                <a:cs typeface="Tahoma Bold"/>
                <a:sym typeface="Tahoma Bold"/>
              </a:rPr>
              <a:t> </a:t>
            </a:r>
            <a:r>
              <a:rPr lang="en-US" sz="27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Yes, just explain the reason for this.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3869715"/>
            <a:ext cx="16230600" cy="74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2" lvl="1" indent="-291466" algn="l">
              <a:lnSpc>
                <a:spcPts val="2970"/>
              </a:lnSpc>
              <a:buFont typeface="Arial"/>
              <a:buChar char="•"/>
            </a:pPr>
            <a:r>
              <a:rPr lang="en-US" sz="2700" b="1">
                <a:solidFill>
                  <a:srgbClr val="03A64A"/>
                </a:solidFill>
                <a:latin typeface="Tahoma Bold"/>
                <a:ea typeface="Tahoma Bold"/>
                <a:cs typeface="Tahoma Bold"/>
                <a:sym typeface="Tahoma Bold"/>
              </a:rPr>
              <a:t>Can I apply if we have not saved water?</a:t>
            </a:r>
            <a:r>
              <a:rPr lang="en-US" sz="2700" b="1">
                <a:solidFill>
                  <a:srgbClr val="0076BF"/>
                </a:solidFill>
                <a:latin typeface="Tahoma Bold"/>
                <a:ea typeface="Tahoma Bold"/>
                <a:cs typeface="Tahoma Bold"/>
                <a:sym typeface="Tahoma Bold"/>
              </a:rPr>
              <a:t> </a:t>
            </a:r>
            <a:r>
              <a:rPr lang="en-US" sz="27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Yes, explain the reason and putemphasis on the other work you have completed.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4814362"/>
            <a:ext cx="16230600" cy="377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2" lvl="1" indent="-291466" algn="l">
              <a:lnSpc>
                <a:spcPts val="2970"/>
              </a:lnSpc>
              <a:buFont typeface="Arial"/>
              <a:buChar char="•"/>
            </a:pPr>
            <a:r>
              <a:rPr lang="en-US" sz="2700" b="1">
                <a:solidFill>
                  <a:srgbClr val="03A64A"/>
                </a:solidFill>
                <a:latin typeface="Tahoma Bold"/>
                <a:ea typeface="Tahoma Bold"/>
                <a:cs typeface="Tahoma Bold"/>
                <a:sym typeface="Tahoma Bold"/>
              </a:rPr>
              <a:t>Can I apply if we have not carried out our Action Day yet?</a:t>
            </a:r>
            <a:r>
              <a:rPr lang="en-US" sz="2700" b="1">
                <a:solidFill>
                  <a:srgbClr val="0076BF"/>
                </a:solidFill>
                <a:latin typeface="Tahoma Bold"/>
                <a:ea typeface="Tahoma Bold"/>
                <a:cs typeface="Tahoma Bold"/>
                <a:sym typeface="Tahoma Bold"/>
              </a:rPr>
              <a:t> </a:t>
            </a:r>
            <a:r>
              <a:rPr lang="en-US" sz="27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Yes, simply share your plans for it.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578034"/>
            <a:ext cx="16230600" cy="74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2" lvl="1" indent="-291466" algn="l">
              <a:lnSpc>
                <a:spcPts val="2970"/>
              </a:lnSpc>
              <a:buFont typeface="Arial"/>
              <a:buChar char="•"/>
            </a:pPr>
            <a:r>
              <a:rPr lang="en-US" sz="2700" b="1">
                <a:solidFill>
                  <a:srgbClr val="03A64A"/>
                </a:solidFill>
                <a:latin typeface="Tahoma Bold"/>
                <a:ea typeface="Tahoma Bold"/>
                <a:cs typeface="Tahoma Bold"/>
                <a:sym typeface="Tahoma Bold"/>
              </a:rPr>
              <a:t>Can I apply late? </a:t>
            </a:r>
            <a:r>
              <a:rPr lang="en-US" sz="27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We encourage you to submit on time as we have limited time to review all the applications before the awards begin in May. 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6522681"/>
            <a:ext cx="16230600" cy="74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2" lvl="1" indent="-291466" algn="l">
              <a:lnSpc>
                <a:spcPts val="2970"/>
              </a:lnSpc>
              <a:buFont typeface="Arial"/>
              <a:buChar char="•"/>
            </a:pPr>
            <a:r>
              <a:rPr lang="en-US" sz="2700" b="1">
                <a:solidFill>
                  <a:srgbClr val="03A64A"/>
                </a:solidFill>
                <a:latin typeface="Tahoma Bold"/>
                <a:ea typeface="Tahoma Bold"/>
                <a:cs typeface="Tahoma Bold"/>
                <a:sym typeface="Tahoma Bold"/>
              </a:rPr>
              <a:t>Can I defer applying if we are not ready?</a:t>
            </a:r>
            <a:r>
              <a:rPr lang="en-US" sz="2700" b="1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 </a:t>
            </a:r>
            <a:r>
              <a:rPr lang="en-US" sz="27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Yes, please email us to let us know and we can update this on our database.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7467328"/>
            <a:ext cx="16230600" cy="74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2" lvl="1" indent="-291466" algn="l">
              <a:lnSpc>
                <a:spcPts val="2970"/>
              </a:lnSpc>
              <a:buFont typeface="Arial"/>
              <a:buChar char="•"/>
            </a:pPr>
            <a:r>
              <a:rPr lang="en-US" sz="2700" b="1">
                <a:solidFill>
                  <a:srgbClr val="03A64A"/>
                </a:solidFill>
                <a:latin typeface="Tahoma Bold"/>
                <a:ea typeface="Tahoma Bold"/>
                <a:cs typeface="Tahoma Bold"/>
                <a:sym typeface="Tahoma Bold"/>
              </a:rPr>
              <a:t>Is there a separate application to renew for previous themes?</a:t>
            </a:r>
            <a:r>
              <a:rPr lang="en-US" sz="2700" b="1">
                <a:solidFill>
                  <a:srgbClr val="0076BF"/>
                </a:solidFill>
                <a:latin typeface="Tahoma Bold"/>
                <a:ea typeface="Tahoma Bold"/>
                <a:cs typeface="Tahoma Bold"/>
                <a:sym typeface="Tahoma Bold"/>
              </a:rPr>
              <a:t> </a:t>
            </a:r>
            <a:r>
              <a:rPr lang="en-US" sz="27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No. You apply for the Water flag and explain how you’re maintaining your previous theme(s) in the same form.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8411975"/>
            <a:ext cx="16230600" cy="74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2" lvl="1" indent="-291466" algn="l">
              <a:lnSpc>
                <a:spcPts val="2970"/>
              </a:lnSpc>
              <a:buFont typeface="Arial"/>
              <a:buChar char="•"/>
            </a:pPr>
            <a:r>
              <a:rPr lang="en-US" sz="2700" b="1">
                <a:solidFill>
                  <a:srgbClr val="03A64A"/>
                </a:solidFill>
                <a:latin typeface="Tahoma Bold"/>
                <a:ea typeface="Tahoma Bold"/>
                <a:cs typeface="Tahoma Bold"/>
                <a:sym typeface="Tahoma Bold"/>
              </a:rPr>
              <a:t>Am I automatically moved on to the next theme once I’m awarded the Water Flag?</a:t>
            </a:r>
            <a:r>
              <a:rPr lang="en-US" sz="2700" b="1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 </a:t>
            </a:r>
            <a:r>
              <a:rPr lang="en-US" sz="27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If successful, yes, and you will be nobilified by May.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356622"/>
            <a:ext cx="16230600" cy="377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2" lvl="1" indent="-291466" algn="l">
              <a:lnSpc>
                <a:spcPts val="2970"/>
              </a:lnSpc>
              <a:buFont typeface="Arial"/>
              <a:buChar char="•"/>
            </a:pPr>
            <a:r>
              <a:rPr lang="en-US" sz="2700" b="1">
                <a:solidFill>
                  <a:srgbClr val="03A64A"/>
                </a:solidFill>
                <a:latin typeface="Tahoma Bold"/>
                <a:ea typeface="Tahoma Bold"/>
                <a:cs typeface="Tahoma Bold"/>
                <a:sym typeface="Tahoma Bold"/>
              </a:rPr>
              <a:t>What is the next theme?</a:t>
            </a:r>
            <a:r>
              <a:rPr lang="en-US" sz="2700" b="1">
                <a:solidFill>
                  <a:srgbClr val="0076BF"/>
                </a:solidFill>
                <a:latin typeface="Tahoma Bold"/>
                <a:ea typeface="Tahoma Bold"/>
                <a:cs typeface="Tahoma Bold"/>
                <a:sym typeface="Tahoma Bold"/>
              </a:rPr>
              <a:t> </a:t>
            </a:r>
            <a:r>
              <a:rPr lang="en-US" sz="27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It is usually Travel.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937</Words>
  <Application>Microsoft Office PowerPoint</Application>
  <PresentationFormat>Custom</PresentationFormat>
  <Paragraphs>109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Tahoma Bold</vt:lpstr>
      <vt:lpstr>Arial</vt:lpstr>
      <vt:lpstr>Tahoma</vt:lpstr>
      <vt:lpstr>Tahoma W01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 Water​ Application Renewal Clinic Slides 3.2026</dc:title>
  <dc:creator>Tori Rickman</dc:creator>
  <cp:lastModifiedBy>Tori Rickman</cp:lastModifiedBy>
  <cp:revision>1</cp:revision>
  <dcterms:created xsi:type="dcterms:W3CDTF">2006-08-16T00:00:00Z</dcterms:created>
  <dcterms:modified xsi:type="dcterms:W3CDTF">2026-08-31T08:37:34Z</dcterms:modified>
  <dc:identifier>DAHCztRSLCI</dc:identifier>
</cp:coreProperties>
</file>