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6"/>
  </p:notesMasterIdLst>
  <p:handoutMasterIdLst>
    <p:handoutMasterId r:id="rId7"/>
  </p:handoutMasterIdLst>
  <p:sldIdLst>
    <p:sldId id="320"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B5F643-2FC9-E6E8-B353-883E3AC9CC83}" name="Lucy Murphy" initials="LM" userId="S::lmurphy@eeu.antaisce.org::def94d81-e85e-47a4-a6f7-2e67328975aa" providerId="AD"/>
  <p188:author id="{983D78A7-27FB-D344-A25B-882CE76A63FB}" name="Rachel Mackarel" initials="RM" userId="S::rmackarel@eeu.antaisce.org::b5e58a0b-965e-4189-9696-a536c3c5158f" providerId="AD"/>
  <p188:author id="{86D495EF-A16C-B76D-4248-6DEDFC51B22A}" name="Ellen O’Sullivan" initials="EO" userId="S::eosullivan@eeu.antaisce.org::07f3552f-94fd-4305-8352-0f1c531ee05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80" d="100"/>
          <a:sy n="80" d="100"/>
        </p:scale>
        <p:origin x="20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FE2A3B-2F0C-917B-C097-9D6A3739F4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a:extLst>
              <a:ext uri="{FF2B5EF4-FFF2-40B4-BE49-F238E27FC236}">
                <a16:creationId xmlns:a16="http://schemas.microsoft.com/office/drawing/2014/main" id="{C5947C19-FFAA-50BF-8D38-64A5253AD74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05DB05-B325-4FBA-B21F-96093A98C29D}" type="datetimeFigureOut">
              <a:rPr lang="en-IE" smtClean="0"/>
              <a:t>23/09/2025</a:t>
            </a:fld>
            <a:endParaRPr lang="en-IE"/>
          </a:p>
        </p:txBody>
      </p:sp>
      <p:sp>
        <p:nvSpPr>
          <p:cNvPr id="4" name="Footer Placeholder 3">
            <a:extLst>
              <a:ext uri="{FF2B5EF4-FFF2-40B4-BE49-F238E27FC236}">
                <a16:creationId xmlns:a16="http://schemas.microsoft.com/office/drawing/2014/main" id="{1E3A3C50-2FE2-D3FF-F613-83466570103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a:extLst>
              <a:ext uri="{FF2B5EF4-FFF2-40B4-BE49-F238E27FC236}">
                <a16:creationId xmlns:a16="http://schemas.microsoft.com/office/drawing/2014/main" id="{DF0203C5-580A-CDB2-F761-4C8D4E2C73A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4C7F2C-1A10-48DF-8483-0EA6633AAE3B}" type="slidenum">
              <a:rPr lang="en-IE" smtClean="0"/>
              <a:t>‹#›</a:t>
            </a:fld>
            <a:endParaRPr lang="en-IE"/>
          </a:p>
        </p:txBody>
      </p:sp>
    </p:spTree>
    <p:extLst>
      <p:ext uri="{BB962C8B-B14F-4D97-AF65-F5344CB8AC3E}">
        <p14:creationId xmlns:p14="http://schemas.microsoft.com/office/powerpoint/2010/main" val="939934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BB807-9CC7-4191-9063-3E680B8ECA52}" type="datetimeFigureOut">
              <a:rPr lang="en-IE" smtClean="0"/>
              <a:t>23/09/2025</a:t>
            </a:fld>
            <a:endParaRPr lang="en-IE"/>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780E48-EA99-4E7E-98EF-545A1B55955A}" type="slidenum">
              <a:rPr lang="en-IE" smtClean="0"/>
              <a:t>‹#›</a:t>
            </a:fld>
            <a:endParaRPr lang="en-IE"/>
          </a:p>
        </p:txBody>
      </p:sp>
    </p:spTree>
    <p:extLst>
      <p:ext uri="{BB962C8B-B14F-4D97-AF65-F5344CB8AC3E}">
        <p14:creationId xmlns:p14="http://schemas.microsoft.com/office/powerpoint/2010/main" val="3980683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Worksheet 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C984F6-4084-684F-EE4A-8B9E004E0AD9}"/>
              </a:ext>
            </a:extLst>
          </p:cNvPr>
          <p:cNvSpPr txBox="1"/>
          <p:nvPr userDrawn="1"/>
        </p:nvSpPr>
        <p:spPr>
          <a:xfrm>
            <a:off x="435828" y="9421420"/>
            <a:ext cx="2117887" cy="198837"/>
          </a:xfrm>
          <a:prstGeom prst="rect">
            <a:avLst/>
          </a:prstGeom>
          <a:noFill/>
        </p:spPr>
        <p:txBody>
          <a:bodyPr wrap="square" rtlCol="0">
            <a:spAutoFit/>
          </a:bodyPr>
          <a:lstStyle/>
          <a:p>
            <a:r>
              <a:rPr lang="en-GB" sz="1000" b="1">
                <a:latin typeface="Tahoma" panose="020B0604030504040204" pitchFamily="34" charset="0"/>
                <a:ea typeface="Tahoma" panose="020B0604030504040204" pitchFamily="34" charset="0"/>
                <a:cs typeface="Tahoma" panose="020B0604030504040204" pitchFamily="34" charset="0"/>
              </a:rPr>
              <a:t>www.greenschoolsireland.org</a:t>
            </a:r>
          </a:p>
        </p:txBody>
      </p:sp>
      <p:cxnSp>
        <p:nvCxnSpPr>
          <p:cNvPr id="3" name="Straight Connector 2">
            <a:extLst>
              <a:ext uri="{FF2B5EF4-FFF2-40B4-BE49-F238E27FC236}">
                <a16:creationId xmlns:a16="http://schemas.microsoft.com/office/drawing/2014/main" id="{A25C8FE5-5245-BA41-2AA3-C20D8EF357EB}"/>
              </a:ext>
            </a:extLst>
          </p:cNvPr>
          <p:cNvCxnSpPr>
            <a:cxnSpLocks/>
          </p:cNvCxnSpPr>
          <p:nvPr userDrawn="1"/>
        </p:nvCxnSpPr>
        <p:spPr>
          <a:xfrm>
            <a:off x="541421" y="9440937"/>
            <a:ext cx="5954913" cy="0"/>
          </a:xfrm>
          <a:prstGeom prst="line">
            <a:avLst/>
          </a:prstGeom>
          <a:ln>
            <a:solidFill>
              <a:srgbClr val="00A8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5972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Worksheet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517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Worksheet with logo &amp;  text">
    <p:bg>
      <p:bgPr>
        <a:solidFill>
          <a:srgbClr val="FFFFFF"/>
        </a:solidFill>
        <a:effectLst/>
      </p:bgPr>
    </p:bg>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73C8D11E-14B7-4B7A-8CF3-324C704FB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5184" y="353745"/>
            <a:ext cx="605353" cy="914401"/>
          </a:xfrm>
          <a:prstGeom prst="rect">
            <a:avLst/>
          </a:prstGeom>
        </p:spPr>
      </p:pic>
      <p:sp>
        <p:nvSpPr>
          <p:cNvPr id="3" name="Title 2">
            <a:extLst>
              <a:ext uri="{FF2B5EF4-FFF2-40B4-BE49-F238E27FC236}">
                <a16:creationId xmlns:a16="http://schemas.microsoft.com/office/drawing/2014/main" id="{5E5235A2-550A-4466-9376-FDB4707CBAF4}"/>
              </a:ext>
            </a:extLst>
          </p:cNvPr>
          <p:cNvSpPr>
            <a:spLocks noGrp="1"/>
          </p:cNvSpPr>
          <p:nvPr>
            <p:ph type="title" hasCustomPrompt="1"/>
          </p:nvPr>
        </p:nvSpPr>
        <p:spPr>
          <a:xfrm>
            <a:off x="458784" y="531824"/>
            <a:ext cx="4956257" cy="352758"/>
          </a:xfrm>
          <a:prstGeom prst="rect">
            <a:avLst/>
          </a:prstGeom>
        </p:spPr>
        <p:txBody>
          <a:bodyPr/>
          <a:lstStyle>
            <a:lvl1pPr algn="l">
              <a:defRPr sz="2800" b="1"/>
            </a:lvl1pPr>
          </a:lstStyle>
          <a:p>
            <a:r>
              <a:rPr lang="en-US"/>
              <a:t>Enter Title</a:t>
            </a:r>
            <a:endParaRPr lang="en-GB"/>
          </a:p>
        </p:txBody>
      </p:sp>
      <p:sp>
        <p:nvSpPr>
          <p:cNvPr id="5" name="Text Placeholder 4">
            <a:extLst>
              <a:ext uri="{FF2B5EF4-FFF2-40B4-BE49-F238E27FC236}">
                <a16:creationId xmlns:a16="http://schemas.microsoft.com/office/drawing/2014/main" id="{BA24ABDE-F396-48F6-A453-2BAC350F80EE}"/>
              </a:ext>
            </a:extLst>
          </p:cNvPr>
          <p:cNvSpPr>
            <a:spLocks noGrp="1"/>
          </p:cNvSpPr>
          <p:nvPr>
            <p:ph type="body" sz="quarter" idx="10"/>
          </p:nvPr>
        </p:nvSpPr>
        <p:spPr>
          <a:xfrm>
            <a:off x="540978" y="1731854"/>
            <a:ext cx="5948374" cy="914401"/>
          </a:xfrm>
          <a:prstGeom prst="rect">
            <a:avLst/>
          </a:prstGeom>
        </p:spPr>
        <p:txBody>
          <a:bodyPr/>
          <a:lstStyle>
            <a:lvl1pPr marL="0" indent="0">
              <a:buNone/>
              <a:defRPr sz="1200">
                <a:solidFill>
                  <a:srgbClr val="000000"/>
                </a:solidFill>
              </a:defRPr>
            </a:lvl1pPr>
            <a:lvl2pPr marL="108496" indent="0">
              <a:buNone/>
              <a:defRPr sz="1200">
                <a:solidFill>
                  <a:srgbClr val="000000"/>
                </a:solidFill>
              </a:defRPr>
            </a:lvl2pPr>
            <a:lvl3pPr marL="216992" indent="0">
              <a:buNone/>
              <a:defRPr sz="1200">
                <a:solidFill>
                  <a:srgbClr val="000000"/>
                </a:solidFill>
              </a:defRPr>
            </a:lvl3pPr>
            <a:lvl4pPr marL="325487" indent="0">
              <a:buNone/>
              <a:defRPr sz="1200">
                <a:solidFill>
                  <a:srgbClr val="000000"/>
                </a:solidFill>
              </a:defRPr>
            </a:lvl4pPr>
            <a:lvl5pPr marL="433983" indent="0">
              <a:buNone/>
              <a:defRPr sz="12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Box 5">
            <a:extLst>
              <a:ext uri="{FF2B5EF4-FFF2-40B4-BE49-F238E27FC236}">
                <a16:creationId xmlns:a16="http://schemas.microsoft.com/office/drawing/2014/main" id="{D747644A-E332-690A-689B-E14973023D6D}"/>
              </a:ext>
            </a:extLst>
          </p:cNvPr>
          <p:cNvSpPr txBox="1"/>
          <p:nvPr userDrawn="1"/>
        </p:nvSpPr>
        <p:spPr>
          <a:xfrm>
            <a:off x="435828" y="9421420"/>
            <a:ext cx="2117887" cy="198837"/>
          </a:xfrm>
          <a:prstGeom prst="rect">
            <a:avLst/>
          </a:prstGeom>
          <a:noFill/>
        </p:spPr>
        <p:txBody>
          <a:bodyPr wrap="square" rtlCol="0">
            <a:spAutoFit/>
          </a:bodyPr>
          <a:lstStyle/>
          <a:p>
            <a:r>
              <a:rPr lang="en-GB" sz="1000" b="1">
                <a:latin typeface="Tahoma" panose="020B0604030504040204" pitchFamily="34" charset="0"/>
                <a:ea typeface="Tahoma" panose="020B0604030504040204" pitchFamily="34" charset="0"/>
                <a:cs typeface="Tahoma" panose="020B0604030504040204" pitchFamily="34" charset="0"/>
              </a:rPr>
              <a:t>www.greenschoolsireland.org</a:t>
            </a:r>
          </a:p>
        </p:txBody>
      </p:sp>
      <p:cxnSp>
        <p:nvCxnSpPr>
          <p:cNvPr id="8" name="Straight Connector 7">
            <a:extLst>
              <a:ext uri="{FF2B5EF4-FFF2-40B4-BE49-F238E27FC236}">
                <a16:creationId xmlns:a16="http://schemas.microsoft.com/office/drawing/2014/main" id="{D665B591-6D40-7A08-6111-1A8A38240784}"/>
              </a:ext>
            </a:extLst>
          </p:cNvPr>
          <p:cNvCxnSpPr>
            <a:cxnSpLocks/>
          </p:cNvCxnSpPr>
          <p:nvPr userDrawn="1"/>
        </p:nvCxnSpPr>
        <p:spPr>
          <a:xfrm>
            <a:off x="541421" y="9440937"/>
            <a:ext cx="5775158" cy="0"/>
          </a:xfrm>
          <a:prstGeom prst="line">
            <a:avLst/>
          </a:prstGeom>
          <a:ln>
            <a:solidFill>
              <a:srgbClr val="00A8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121404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4537" userDrawn="1">
          <p15:clr>
            <a:srgbClr val="FBAE40"/>
          </p15:clr>
        </p15:guide>
        <p15:guide id="2" pos="12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Worksheet with logo &amp;  text">
    <p:bg>
      <p:bgPr>
        <a:solidFill>
          <a:srgbClr val="FFFFFF"/>
        </a:solidFill>
        <a:effectLst/>
      </p:bgPr>
    </p:bg>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73C8D11E-14B7-4B7A-8CF3-324C704FB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5184" y="353744"/>
            <a:ext cx="734678" cy="1109749"/>
          </a:xfrm>
          <a:prstGeom prst="rect">
            <a:avLst/>
          </a:prstGeom>
        </p:spPr>
      </p:pic>
      <p:sp>
        <p:nvSpPr>
          <p:cNvPr id="3" name="Title 2">
            <a:extLst>
              <a:ext uri="{FF2B5EF4-FFF2-40B4-BE49-F238E27FC236}">
                <a16:creationId xmlns:a16="http://schemas.microsoft.com/office/drawing/2014/main" id="{5E5235A2-550A-4466-9376-FDB4707CBAF4}"/>
              </a:ext>
            </a:extLst>
          </p:cNvPr>
          <p:cNvSpPr>
            <a:spLocks noGrp="1"/>
          </p:cNvSpPr>
          <p:nvPr>
            <p:ph type="title" hasCustomPrompt="1"/>
          </p:nvPr>
        </p:nvSpPr>
        <p:spPr>
          <a:xfrm>
            <a:off x="461077" y="646565"/>
            <a:ext cx="4956257" cy="352758"/>
          </a:xfrm>
          <a:prstGeom prst="rect">
            <a:avLst/>
          </a:prstGeom>
        </p:spPr>
        <p:txBody>
          <a:bodyPr/>
          <a:lstStyle>
            <a:lvl1pPr algn="l">
              <a:defRPr sz="2250" b="1"/>
            </a:lvl1pPr>
          </a:lstStyle>
          <a:p>
            <a:r>
              <a:rPr lang="en-US"/>
              <a:t>Enter Title</a:t>
            </a:r>
            <a:endParaRPr lang="en-GB"/>
          </a:p>
        </p:txBody>
      </p:sp>
      <p:sp>
        <p:nvSpPr>
          <p:cNvPr id="8" name="TextBox 7">
            <a:extLst>
              <a:ext uri="{FF2B5EF4-FFF2-40B4-BE49-F238E27FC236}">
                <a16:creationId xmlns:a16="http://schemas.microsoft.com/office/drawing/2014/main" id="{E392F7FB-A5E1-4836-8FCF-B5523A16FC91}"/>
              </a:ext>
            </a:extLst>
          </p:cNvPr>
          <p:cNvSpPr txBox="1"/>
          <p:nvPr/>
        </p:nvSpPr>
        <p:spPr>
          <a:xfrm>
            <a:off x="521554" y="9518094"/>
            <a:ext cx="1925527" cy="188193"/>
          </a:xfrm>
          <a:prstGeom prst="rect">
            <a:avLst/>
          </a:prstGeom>
          <a:noFill/>
        </p:spPr>
        <p:txBody>
          <a:bodyPr wrap="square" rtlCol="0">
            <a:spAutoFit/>
          </a:bodyPr>
          <a:lstStyle/>
          <a:p>
            <a:r>
              <a:rPr lang="en-GB" sz="900" b="1">
                <a:latin typeface="Tahoma" panose="020B0604030504040204" pitchFamily="34" charset="0"/>
                <a:ea typeface="Tahoma" panose="020B0604030504040204" pitchFamily="34" charset="0"/>
                <a:cs typeface="Tahoma" panose="020B0604030504040204" pitchFamily="34" charset="0"/>
              </a:rPr>
              <a:t>www.greenschoolsireland.org</a:t>
            </a:r>
          </a:p>
        </p:txBody>
      </p:sp>
      <p:cxnSp>
        <p:nvCxnSpPr>
          <p:cNvPr id="9" name="Straight Connector 8">
            <a:extLst>
              <a:ext uri="{FF2B5EF4-FFF2-40B4-BE49-F238E27FC236}">
                <a16:creationId xmlns:a16="http://schemas.microsoft.com/office/drawing/2014/main" id="{71E67F5B-5F17-4CF0-BEB1-CB1BF85955AE}"/>
              </a:ext>
            </a:extLst>
          </p:cNvPr>
          <p:cNvCxnSpPr>
            <a:cxnSpLocks/>
          </p:cNvCxnSpPr>
          <p:nvPr/>
        </p:nvCxnSpPr>
        <p:spPr>
          <a:xfrm>
            <a:off x="541421" y="9518094"/>
            <a:ext cx="5775158" cy="0"/>
          </a:xfrm>
          <a:prstGeom prst="line">
            <a:avLst/>
          </a:prstGeom>
          <a:ln>
            <a:solidFill>
              <a:srgbClr val="00A8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270188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142" userDrawn="1">
          <p15:clr>
            <a:srgbClr val="FBAE40"/>
          </p15:clr>
        </p15:guide>
        <p15:guide id="2"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070528"/>
      </p:ext>
    </p:extLst>
  </p:cSld>
  <p:clrMap bg1="lt1" tx1="dk1" bg2="lt2" tx2="dk2" accent1="accent1" accent2="accent2" accent3="accent3" accent4="accent4" accent5="accent5" accent6="accent6" hlink="hlink" folHlink="folHlink"/>
  <p:sldLayoutIdLst>
    <p:sldLayoutId id="2147483679" r:id="rId1"/>
    <p:sldLayoutId id="2147483681" r:id="rId2"/>
    <p:sldLayoutId id="2147483680" r:id="rId3"/>
    <p:sldLayoutId id="2147483684" r:id="rId4"/>
  </p:sldLayoutIdLst>
  <p:txStyles>
    <p:titleStyle>
      <a:lvl1pPr algn="l" defTabSz="216992" rtl="0" eaLnBrk="1" latinLnBrk="0" hangingPunct="1">
        <a:lnSpc>
          <a:spcPct val="90000"/>
        </a:lnSpc>
        <a:spcBef>
          <a:spcPct val="0"/>
        </a:spcBef>
        <a:buNone/>
        <a:defRPr sz="1044" kern="1200">
          <a:solidFill>
            <a:schemeClr val="tx1"/>
          </a:solidFill>
          <a:latin typeface="+mj-lt"/>
          <a:ea typeface="+mj-ea"/>
          <a:cs typeface="+mj-cs"/>
        </a:defRPr>
      </a:lvl1pPr>
    </p:titleStyle>
    <p:bodyStyle>
      <a:lvl1pPr marL="54248" indent="-54248" algn="l" defTabSz="216992" rtl="0" eaLnBrk="1" latinLnBrk="0" hangingPunct="1">
        <a:lnSpc>
          <a:spcPct val="90000"/>
        </a:lnSpc>
        <a:spcBef>
          <a:spcPts val="237"/>
        </a:spcBef>
        <a:buFont typeface="Arial" panose="020B0604020202020204" pitchFamily="34" charset="0"/>
        <a:buChar char="•"/>
        <a:defRPr sz="664" kern="1200">
          <a:solidFill>
            <a:schemeClr val="tx1"/>
          </a:solidFill>
          <a:latin typeface="+mn-lt"/>
          <a:ea typeface="+mn-ea"/>
          <a:cs typeface="+mn-cs"/>
        </a:defRPr>
      </a:lvl1pPr>
      <a:lvl2pPr marL="162744" indent="-54248" algn="l" defTabSz="216992" rtl="0" eaLnBrk="1" latinLnBrk="0" hangingPunct="1">
        <a:lnSpc>
          <a:spcPct val="90000"/>
        </a:lnSpc>
        <a:spcBef>
          <a:spcPts val="119"/>
        </a:spcBef>
        <a:buFont typeface="Arial" panose="020B0604020202020204" pitchFamily="34" charset="0"/>
        <a:buChar char="•"/>
        <a:defRPr sz="570" kern="1200">
          <a:solidFill>
            <a:schemeClr val="tx1"/>
          </a:solidFill>
          <a:latin typeface="+mn-lt"/>
          <a:ea typeface="+mn-ea"/>
          <a:cs typeface="+mn-cs"/>
        </a:defRPr>
      </a:lvl2pPr>
      <a:lvl3pPr marL="271240" indent="-54248" algn="l" defTabSz="216992" rtl="0" eaLnBrk="1" latinLnBrk="0" hangingPunct="1">
        <a:lnSpc>
          <a:spcPct val="90000"/>
        </a:lnSpc>
        <a:spcBef>
          <a:spcPts val="119"/>
        </a:spcBef>
        <a:buFont typeface="Arial" panose="020B0604020202020204" pitchFamily="34" charset="0"/>
        <a:buChar char="•"/>
        <a:defRPr sz="475" kern="1200">
          <a:solidFill>
            <a:schemeClr val="tx1"/>
          </a:solidFill>
          <a:latin typeface="+mn-lt"/>
          <a:ea typeface="+mn-ea"/>
          <a:cs typeface="+mn-cs"/>
        </a:defRPr>
      </a:lvl3pPr>
      <a:lvl4pPr marL="379735"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4pPr>
      <a:lvl5pPr marL="488231"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5pPr>
      <a:lvl6pPr marL="596726"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6pPr>
      <a:lvl7pPr marL="705223"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7pPr>
      <a:lvl8pPr marL="813718"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8pPr>
      <a:lvl9pPr marL="922214" indent="-54248" algn="l" defTabSz="216992" rtl="0" eaLnBrk="1" latinLnBrk="0" hangingPunct="1">
        <a:lnSpc>
          <a:spcPct val="90000"/>
        </a:lnSpc>
        <a:spcBef>
          <a:spcPts val="119"/>
        </a:spcBef>
        <a:buFont typeface="Arial" panose="020B0604020202020204" pitchFamily="34" charset="0"/>
        <a:buChar char="•"/>
        <a:defRPr sz="428" kern="1200">
          <a:solidFill>
            <a:schemeClr val="tx1"/>
          </a:solidFill>
          <a:latin typeface="+mn-lt"/>
          <a:ea typeface="+mn-ea"/>
          <a:cs typeface="+mn-cs"/>
        </a:defRPr>
      </a:lvl9pPr>
    </p:bodyStyle>
    <p:otherStyle>
      <a:defPPr>
        <a:defRPr lang="en-US"/>
      </a:defPPr>
      <a:lvl1pPr marL="0" algn="l" defTabSz="216992" rtl="0" eaLnBrk="1" latinLnBrk="0" hangingPunct="1">
        <a:defRPr sz="428" kern="1200">
          <a:solidFill>
            <a:schemeClr val="tx1"/>
          </a:solidFill>
          <a:latin typeface="+mn-lt"/>
          <a:ea typeface="+mn-ea"/>
          <a:cs typeface="+mn-cs"/>
        </a:defRPr>
      </a:lvl1pPr>
      <a:lvl2pPr marL="108496" algn="l" defTabSz="216992" rtl="0" eaLnBrk="1" latinLnBrk="0" hangingPunct="1">
        <a:defRPr sz="428" kern="1200">
          <a:solidFill>
            <a:schemeClr val="tx1"/>
          </a:solidFill>
          <a:latin typeface="+mn-lt"/>
          <a:ea typeface="+mn-ea"/>
          <a:cs typeface="+mn-cs"/>
        </a:defRPr>
      </a:lvl2pPr>
      <a:lvl3pPr marL="216992" algn="l" defTabSz="216992" rtl="0" eaLnBrk="1" latinLnBrk="0" hangingPunct="1">
        <a:defRPr sz="428" kern="1200">
          <a:solidFill>
            <a:schemeClr val="tx1"/>
          </a:solidFill>
          <a:latin typeface="+mn-lt"/>
          <a:ea typeface="+mn-ea"/>
          <a:cs typeface="+mn-cs"/>
        </a:defRPr>
      </a:lvl3pPr>
      <a:lvl4pPr marL="325487" algn="l" defTabSz="216992" rtl="0" eaLnBrk="1" latinLnBrk="0" hangingPunct="1">
        <a:defRPr sz="428" kern="1200">
          <a:solidFill>
            <a:schemeClr val="tx1"/>
          </a:solidFill>
          <a:latin typeface="+mn-lt"/>
          <a:ea typeface="+mn-ea"/>
          <a:cs typeface="+mn-cs"/>
        </a:defRPr>
      </a:lvl4pPr>
      <a:lvl5pPr marL="433983" algn="l" defTabSz="216992" rtl="0" eaLnBrk="1" latinLnBrk="0" hangingPunct="1">
        <a:defRPr sz="428" kern="1200">
          <a:solidFill>
            <a:schemeClr val="tx1"/>
          </a:solidFill>
          <a:latin typeface="+mn-lt"/>
          <a:ea typeface="+mn-ea"/>
          <a:cs typeface="+mn-cs"/>
        </a:defRPr>
      </a:lvl5pPr>
      <a:lvl6pPr marL="542478" algn="l" defTabSz="216992" rtl="0" eaLnBrk="1" latinLnBrk="0" hangingPunct="1">
        <a:defRPr sz="428" kern="1200">
          <a:solidFill>
            <a:schemeClr val="tx1"/>
          </a:solidFill>
          <a:latin typeface="+mn-lt"/>
          <a:ea typeface="+mn-ea"/>
          <a:cs typeface="+mn-cs"/>
        </a:defRPr>
      </a:lvl6pPr>
      <a:lvl7pPr marL="650975" algn="l" defTabSz="216992" rtl="0" eaLnBrk="1" latinLnBrk="0" hangingPunct="1">
        <a:defRPr sz="428" kern="1200">
          <a:solidFill>
            <a:schemeClr val="tx1"/>
          </a:solidFill>
          <a:latin typeface="+mn-lt"/>
          <a:ea typeface="+mn-ea"/>
          <a:cs typeface="+mn-cs"/>
        </a:defRPr>
      </a:lvl7pPr>
      <a:lvl8pPr marL="759470" algn="l" defTabSz="216992" rtl="0" eaLnBrk="1" latinLnBrk="0" hangingPunct="1">
        <a:defRPr sz="428" kern="1200">
          <a:solidFill>
            <a:schemeClr val="tx1"/>
          </a:solidFill>
          <a:latin typeface="+mn-lt"/>
          <a:ea typeface="+mn-ea"/>
          <a:cs typeface="+mn-cs"/>
        </a:defRPr>
      </a:lvl8pPr>
      <a:lvl9pPr marL="867966" algn="l" defTabSz="216992" rtl="0" eaLnBrk="1" latinLnBrk="0" hangingPunct="1">
        <a:defRPr sz="42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s://greenschoolsireland.org/wp-content/uploads/2024/09/Benefits-of-walking-to-school-secondary.pdf" TargetMode="External"/><Relationship Id="rId7" Type="http://schemas.openxmlformats.org/officeDocument/2006/relationships/hyperlink" Target="mailto:travel@greenschoolsireland.org" TargetMode="External"/><Relationship Id="rId2" Type="http://schemas.openxmlformats.org/officeDocument/2006/relationships/hyperlink" Target="https://greenschoolsireland.org/event/walk-to-school-week-2025/" TargetMode="External"/><Relationship Id="rId1" Type="http://schemas.openxmlformats.org/officeDocument/2006/relationships/slideLayout" Target="../slideLayouts/slideLayout1.xml"/><Relationship Id="rId6" Type="http://schemas.openxmlformats.org/officeDocument/2006/relationships/hyperlink" Target="https://greenschoolsireland.org/wp-content/uploads/2025/09/WTSW-2025-survey-WOW-day-Eng-Irish-1.pdf" TargetMode="External"/><Relationship Id="rId5" Type="http://schemas.openxmlformats.org/officeDocument/2006/relationships/hyperlink" Target="https://eur05.safelinks.protection.outlook.com/?url=https%3A%2F%2Fgreenschoolsireland.org%2Fwp-content%2Fuploads%2F2024%2F09%2FFilms-Documentaries-Walking.pdf&amp;data=05%7C02%7Cshegarty%40eeu.antaisce.org%7C1ae634e696f3411ece8008dcd7d5d426%7C9b3403b7a34f4d1fbb4111c343a1fcc7%7C0%7C0%7C638622560595025587%7CUnknown%7CTWFpbGZsb3d8eyJWIjoiMC4wLjAwMDAiLCJQIjoiV2luMzIiLCJBTiI6Ik1haWwiLCJXVCI6Mn0%3D%7C0%7C%7C%7C&amp;sdata=7qEg6tYQRFTmhtSouxJ3J9h6Mu6QNDu7rUfbIiMQU0M%3D&amp;reserved=0" TargetMode="External"/><Relationship Id="rId4" Type="http://schemas.openxmlformats.org/officeDocument/2006/relationships/hyperlink" Target="https://acrobat.adobe.com/id/urn:aaid:sc:EU:69283a4b-87e3-46ee-b81c-35a53f0d1423" TargetMode="External"/><Relationship Id="rId9" Type="http://schemas.openxmlformats.org/officeDocument/2006/relationships/hyperlink" Target="https://forms.office.com/e/iZwDcKcr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BBC76A-F26B-006D-121C-217361AF4ADF}"/>
              </a:ext>
            </a:extLst>
          </p:cNvPr>
          <p:cNvSpPr txBox="1"/>
          <p:nvPr/>
        </p:nvSpPr>
        <p:spPr>
          <a:xfrm>
            <a:off x="465101" y="424983"/>
            <a:ext cx="4425597" cy="523220"/>
          </a:xfrm>
          <a:prstGeom prst="rect">
            <a:avLst/>
          </a:prstGeom>
          <a:noFill/>
        </p:spPr>
        <p:txBody>
          <a:bodyPr wrap="square" lIns="91440" tIns="45720" rIns="91440" bIns="45720" rtlCol="0" anchor="t">
            <a:spAutoFit/>
          </a:bodyPr>
          <a:lstStyle/>
          <a:p>
            <a:r>
              <a:rPr lang="en-GB" sz="2800" dirty="0">
                <a:solidFill>
                  <a:schemeClr val="accent4"/>
                </a:solidFill>
                <a:latin typeface="Tahoma"/>
                <a:ea typeface="Tahoma"/>
                <a:cs typeface="Tahoma"/>
              </a:rPr>
              <a:t>Walk to School Week 2025</a:t>
            </a:r>
          </a:p>
        </p:txBody>
      </p:sp>
      <p:sp>
        <p:nvSpPr>
          <p:cNvPr id="9" name="TextBox 1">
            <a:extLst>
              <a:ext uri="{FF2B5EF4-FFF2-40B4-BE49-F238E27FC236}">
                <a16:creationId xmlns:a16="http://schemas.microsoft.com/office/drawing/2014/main" id="{724D501E-757C-C38B-8A41-7140F5D5F179}"/>
              </a:ext>
            </a:extLst>
          </p:cNvPr>
          <p:cNvSpPr txBox="1"/>
          <p:nvPr/>
        </p:nvSpPr>
        <p:spPr>
          <a:xfrm>
            <a:off x="467365" y="1293439"/>
            <a:ext cx="5928211" cy="769441"/>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IE" sz="1100" dirty="0">
                <a:solidFill>
                  <a:srgbClr val="000000"/>
                </a:solidFill>
                <a:ea typeface="Tahoma"/>
                <a:cs typeface="Tahoma"/>
              </a:rPr>
              <a:t>National Walk to School Week takes place this year from the </a:t>
            </a:r>
            <a:r>
              <a:rPr lang="en-IE" sz="1100" b="1" dirty="0">
                <a:solidFill>
                  <a:schemeClr val="accent4"/>
                </a:solidFill>
                <a:ea typeface="Tahoma"/>
                <a:cs typeface="Tahoma"/>
              </a:rPr>
              <a:t>13th</a:t>
            </a:r>
            <a:r>
              <a:rPr lang="en-IE" sz="1100" b="1" baseline="30000" dirty="0">
                <a:solidFill>
                  <a:schemeClr val="accent4"/>
                </a:solidFill>
                <a:ea typeface="Tahoma"/>
                <a:cs typeface="Tahoma"/>
              </a:rPr>
              <a:t> </a:t>
            </a:r>
            <a:r>
              <a:rPr lang="en-IE" sz="1100" b="1" dirty="0">
                <a:solidFill>
                  <a:schemeClr val="accent4"/>
                </a:solidFill>
                <a:ea typeface="Tahoma"/>
                <a:cs typeface="Tahoma"/>
              </a:rPr>
              <a:t>– 17</a:t>
            </a:r>
            <a:r>
              <a:rPr lang="en-IE" sz="1100" b="1" baseline="30000" dirty="0">
                <a:solidFill>
                  <a:schemeClr val="accent4"/>
                </a:solidFill>
                <a:ea typeface="Tahoma"/>
                <a:cs typeface="Tahoma"/>
              </a:rPr>
              <a:t>th</a:t>
            </a:r>
            <a:r>
              <a:rPr lang="en-IE" sz="1100" b="1" dirty="0">
                <a:solidFill>
                  <a:schemeClr val="accent4"/>
                </a:solidFill>
                <a:ea typeface="Tahoma"/>
                <a:cs typeface="Tahoma"/>
              </a:rPr>
              <a:t> October 2025</a:t>
            </a:r>
            <a:r>
              <a:rPr lang="en-IE" sz="1100" dirty="0">
                <a:solidFill>
                  <a:srgbClr val="000000"/>
                </a:solidFill>
                <a:ea typeface="Tahoma"/>
                <a:cs typeface="Tahoma"/>
              </a:rPr>
              <a:t>. This week is all about celebrating walking as a positive mode for school journeys. We are asking schools across the country to come together </a:t>
            </a:r>
            <a:r>
              <a:rPr lang="en-GB" sz="1100" dirty="0">
                <a:solidFill>
                  <a:srgbClr val="000000"/>
                </a:solidFill>
                <a:ea typeface="Calibri"/>
                <a:cs typeface="Calibri"/>
              </a:rPr>
              <a:t>to Walk, Park &amp; Stride, or combine public transport with walking on the journey to school.</a:t>
            </a:r>
            <a:endParaRPr lang="en-US" sz="1100" dirty="0"/>
          </a:p>
        </p:txBody>
      </p:sp>
      <p:sp>
        <p:nvSpPr>
          <p:cNvPr id="11" name="TextBox 10">
            <a:extLst>
              <a:ext uri="{FF2B5EF4-FFF2-40B4-BE49-F238E27FC236}">
                <a16:creationId xmlns:a16="http://schemas.microsoft.com/office/drawing/2014/main" id="{913AA774-8DF2-DE72-3A4E-C415AB735FE9}"/>
              </a:ext>
            </a:extLst>
          </p:cNvPr>
          <p:cNvSpPr txBox="1"/>
          <p:nvPr/>
        </p:nvSpPr>
        <p:spPr>
          <a:xfrm>
            <a:off x="467365" y="1987940"/>
            <a:ext cx="3550972" cy="307777"/>
          </a:xfrm>
          <a:prstGeom prst="rect">
            <a:avLst/>
          </a:prstGeom>
          <a:noFill/>
        </p:spPr>
        <p:txBody>
          <a:bodyPr wrap="square" lIns="91440" tIns="45720" rIns="91440" bIns="45720" rtlCol="0" anchor="t">
            <a:spAutoFit/>
          </a:bodyPr>
          <a:lstStyle/>
          <a:p>
            <a:r>
              <a:rPr lang="en-GB" sz="1400" b="1" dirty="0">
                <a:latin typeface="Tahoma"/>
                <a:ea typeface="Tahoma"/>
                <a:cs typeface="Tahoma"/>
              </a:rPr>
              <a:t>National Walk on Wednesday (WOW)</a:t>
            </a:r>
            <a:endParaRPr lang="en-IE" sz="1400" dirty="0">
              <a:latin typeface="Tahoma"/>
              <a:ea typeface="Tahoma"/>
              <a:cs typeface="Tahoma"/>
            </a:endParaRPr>
          </a:p>
        </p:txBody>
      </p:sp>
      <p:sp>
        <p:nvSpPr>
          <p:cNvPr id="13" name="TextBox 1">
            <a:extLst>
              <a:ext uri="{FF2B5EF4-FFF2-40B4-BE49-F238E27FC236}">
                <a16:creationId xmlns:a16="http://schemas.microsoft.com/office/drawing/2014/main" id="{271BB689-994A-CB07-0E91-11FA3D6DF970}"/>
              </a:ext>
            </a:extLst>
          </p:cNvPr>
          <p:cNvSpPr txBox="1"/>
          <p:nvPr/>
        </p:nvSpPr>
        <p:spPr>
          <a:xfrm>
            <a:off x="462299" y="2291826"/>
            <a:ext cx="5928336" cy="1785104"/>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514350">
              <a:defRPr/>
            </a:pPr>
            <a:r>
              <a:rPr lang="en-GB" sz="1100" dirty="0">
                <a:solidFill>
                  <a:srgbClr val="000000"/>
                </a:solidFill>
                <a:ea typeface="Calibri"/>
                <a:cs typeface="Calibri"/>
              </a:rPr>
              <a:t>A specific focus for the week is </a:t>
            </a:r>
            <a:r>
              <a:rPr lang="en-GB" sz="1100" b="1" dirty="0">
                <a:solidFill>
                  <a:schemeClr val="accent4"/>
                </a:solidFill>
                <a:ea typeface="Calibri"/>
                <a:cs typeface="Calibri"/>
              </a:rPr>
              <a:t>National Walk to School Day</a:t>
            </a:r>
            <a:r>
              <a:rPr lang="en-GB" sz="1100" dirty="0">
                <a:solidFill>
                  <a:srgbClr val="000000"/>
                </a:solidFill>
                <a:ea typeface="Calibri"/>
                <a:cs typeface="Calibri"/>
              </a:rPr>
              <a:t> on </a:t>
            </a:r>
            <a:r>
              <a:rPr lang="en-GB" sz="1100" b="1" dirty="0">
                <a:solidFill>
                  <a:schemeClr val="accent4"/>
                </a:solidFill>
                <a:ea typeface="Calibri"/>
                <a:cs typeface="Calibri"/>
              </a:rPr>
              <a:t>Wednesday 15th October</a:t>
            </a:r>
            <a:r>
              <a:rPr lang="en-GB" sz="1100" dirty="0">
                <a:solidFill>
                  <a:srgbClr val="000000"/>
                </a:solidFill>
                <a:ea typeface="Calibri"/>
                <a:cs typeface="Calibri"/>
              </a:rPr>
              <a:t>. </a:t>
            </a:r>
            <a:r>
              <a:rPr lang="en-GB" sz="1100" dirty="0">
                <a:solidFill>
                  <a:srgbClr val="000000"/>
                </a:solidFill>
                <a:latin typeface="Tahoma"/>
                <a:ea typeface="Calibri"/>
                <a:cs typeface="Calibri"/>
              </a:rPr>
              <a:t>On this day, we are asking Green-Schools committees to participate by running a WOW (Walk on Wednesday) event at their school. The main objectives of the day are to raise awareness of the benefits of walking and encourage students to do so. We have produced a WOW Guide with some tips and ideas for the day, which can be find on the </a:t>
            </a:r>
            <a:r>
              <a:rPr lang="en-GB" sz="1100" dirty="0">
                <a:solidFill>
                  <a:srgbClr val="000000"/>
                </a:solidFill>
                <a:ea typeface="+mn-lt"/>
                <a:cs typeface="+mn-lt"/>
                <a:hlinkClick r:id="rId2"/>
              </a:rPr>
              <a:t>Green-Schools website</a:t>
            </a:r>
            <a:r>
              <a:rPr lang="en-GB" sz="1100" dirty="0">
                <a:solidFill>
                  <a:srgbClr val="000000"/>
                </a:solidFill>
                <a:latin typeface="Tahoma"/>
                <a:ea typeface="Calibri"/>
                <a:cs typeface="Calibri"/>
              </a:rPr>
              <a:t>.  See also a poster on the </a:t>
            </a:r>
            <a:r>
              <a:rPr lang="en-GB" sz="1100" dirty="0">
                <a:solidFill>
                  <a:srgbClr val="000000"/>
                </a:solidFill>
                <a:ea typeface="+mn-lt"/>
                <a:cs typeface="+mn-lt"/>
                <a:hlinkClick r:id="rId3"/>
              </a:rPr>
              <a:t>benefits of walking to school</a:t>
            </a:r>
            <a:r>
              <a:rPr lang="en-GB" sz="1100" dirty="0">
                <a:solidFill>
                  <a:srgbClr val="000000"/>
                </a:solidFill>
                <a:ea typeface="+mn-lt"/>
                <a:cs typeface="+mn-lt"/>
              </a:rPr>
              <a:t>.</a:t>
            </a:r>
            <a:endParaRPr lang="en-GB" sz="1100" dirty="0">
              <a:solidFill>
                <a:srgbClr val="000000"/>
              </a:solidFill>
              <a:latin typeface="Tahoma"/>
              <a:ea typeface="Tahoma"/>
              <a:cs typeface="Tahoma"/>
            </a:endParaRPr>
          </a:p>
          <a:p>
            <a:pPr algn="just" defTabSz="514350">
              <a:defRPr/>
            </a:pPr>
            <a:endParaRPr lang="en-GB" sz="1100" dirty="0">
              <a:solidFill>
                <a:srgbClr val="000000"/>
              </a:solidFill>
              <a:ea typeface="Calibri"/>
              <a:cs typeface="Calibri"/>
            </a:endParaRPr>
          </a:p>
          <a:p>
            <a:pPr algn="just" defTabSz="514350">
              <a:defRPr/>
            </a:pPr>
            <a:r>
              <a:rPr lang="en-GB" sz="1100" dirty="0">
                <a:solidFill>
                  <a:srgbClr val="000000"/>
                </a:solidFill>
                <a:ea typeface="Calibri"/>
                <a:cs typeface="Calibri"/>
              </a:rPr>
              <a:t>This year's theme is </a:t>
            </a:r>
            <a:r>
              <a:rPr lang="en-GB" sz="1100" b="1" dirty="0">
                <a:solidFill>
                  <a:srgbClr val="000000"/>
                </a:solidFill>
                <a:ea typeface="Calibri"/>
                <a:cs typeface="Calibri"/>
              </a:rPr>
              <a:t>Connections</a:t>
            </a:r>
            <a:r>
              <a:rPr lang="en-GB" sz="1100" dirty="0">
                <a:solidFill>
                  <a:srgbClr val="000000"/>
                </a:solidFill>
                <a:ea typeface="Calibri"/>
                <a:cs typeface="Calibri"/>
              </a:rPr>
              <a:t>. See how your students can connect with each other, with their local place and with nature on their route to school. </a:t>
            </a:r>
            <a:r>
              <a:rPr lang="en-GB" sz="1100" dirty="0">
                <a:solidFill>
                  <a:srgbClr val="000000"/>
                </a:solidFill>
                <a:latin typeface="Tahoma"/>
                <a:ea typeface="Calibri"/>
                <a:cs typeface="Calibri"/>
              </a:rPr>
              <a:t>Tips on how to do this are included in the WOW Guide. </a:t>
            </a:r>
          </a:p>
        </p:txBody>
      </p:sp>
      <p:sp>
        <p:nvSpPr>
          <p:cNvPr id="15" name="TextBox 14">
            <a:extLst>
              <a:ext uri="{FF2B5EF4-FFF2-40B4-BE49-F238E27FC236}">
                <a16:creationId xmlns:a16="http://schemas.microsoft.com/office/drawing/2014/main" id="{83EFB992-0E6D-F7D4-2227-2D5C44387A44}"/>
              </a:ext>
            </a:extLst>
          </p:cNvPr>
          <p:cNvSpPr txBox="1"/>
          <p:nvPr/>
        </p:nvSpPr>
        <p:spPr>
          <a:xfrm>
            <a:off x="467645" y="4519175"/>
            <a:ext cx="2852063" cy="307777"/>
          </a:xfrm>
          <a:prstGeom prst="rect">
            <a:avLst/>
          </a:prstGeom>
          <a:noFill/>
        </p:spPr>
        <p:txBody>
          <a:bodyPr wrap="square" lIns="91440" tIns="45720" rIns="91440" bIns="45720" rtlCol="0" anchor="t">
            <a:spAutoFit/>
          </a:bodyPr>
          <a:lstStyle/>
          <a:p>
            <a:r>
              <a:rPr lang="en-GB" sz="1400" b="1" dirty="0">
                <a:latin typeface="Tahoma"/>
                <a:ea typeface="Tahoma"/>
                <a:cs typeface="Tahoma"/>
              </a:rPr>
              <a:t>The Ultimate Walking Playlist</a:t>
            </a:r>
          </a:p>
        </p:txBody>
      </p:sp>
      <p:sp>
        <p:nvSpPr>
          <p:cNvPr id="19" name="TextBox 1">
            <a:extLst>
              <a:ext uri="{FF2B5EF4-FFF2-40B4-BE49-F238E27FC236}">
                <a16:creationId xmlns:a16="http://schemas.microsoft.com/office/drawing/2014/main" id="{9BBD280A-7D22-93F9-8088-7F474E0A327D}"/>
              </a:ext>
            </a:extLst>
          </p:cNvPr>
          <p:cNvSpPr txBox="1"/>
          <p:nvPr/>
        </p:nvSpPr>
        <p:spPr>
          <a:xfrm>
            <a:off x="467644" y="4826677"/>
            <a:ext cx="5928336" cy="1277273"/>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514350">
              <a:defRPr/>
            </a:pPr>
            <a:r>
              <a:rPr lang="en-GB" sz="1100" dirty="0">
                <a:solidFill>
                  <a:srgbClr val="000000"/>
                </a:solidFill>
                <a:latin typeface="Tahoma"/>
                <a:ea typeface="Tahoma"/>
                <a:cs typeface="Tahoma"/>
              </a:rPr>
              <a:t>Listening to music while walking can significantly enhance the experience. Music can help to elevate mood, increase motivation and can encourage walking for longer and further.</a:t>
            </a:r>
            <a:endParaRPr lang="en-US" dirty="0">
              <a:solidFill>
                <a:srgbClr val="00A857"/>
              </a:solidFill>
              <a:latin typeface="Tahoma"/>
              <a:ea typeface="Tahoma"/>
              <a:cs typeface="Tahoma"/>
            </a:endParaRPr>
          </a:p>
          <a:p>
            <a:pPr algn="just" defTabSz="514350">
              <a:defRPr/>
            </a:pPr>
            <a:endParaRPr lang="en-GB" sz="1100" dirty="0">
              <a:solidFill>
                <a:srgbClr val="000000"/>
              </a:solidFill>
              <a:latin typeface="Tahoma"/>
              <a:ea typeface="Tahoma"/>
              <a:cs typeface="Tahoma"/>
            </a:endParaRPr>
          </a:p>
          <a:p>
            <a:pPr algn="just" defTabSz="514350">
              <a:defRPr/>
            </a:pPr>
            <a:r>
              <a:rPr lang="en-GB" sz="1100" dirty="0">
                <a:solidFill>
                  <a:srgbClr val="000000"/>
                </a:solidFill>
              </a:rPr>
              <a:t>What songs inspire you when walking? Do you like happy hits, or electrifying beats which help to pick up the pace? Or something with a more relaxed tempo? Discuss with your class what are their favourite walking tracks. Pick the best 10 and create your </a:t>
            </a:r>
            <a:r>
              <a:rPr lang="en-GB" sz="1100" dirty="0">
                <a:solidFill>
                  <a:srgbClr val="000000"/>
                </a:solidFill>
                <a:ea typeface="+mn-lt"/>
                <a:cs typeface="+mn-lt"/>
                <a:hlinkClick r:id="rId4"/>
              </a:rPr>
              <a:t>walking playlist</a:t>
            </a:r>
            <a:r>
              <a:rPr lang="en-GB" sz="1100" dirty="0">
                <a:solidFill>
                  <a:srgbClr val="000000"/>
                </a:solidFill>
                <a:ea typeface="+mn-lt"/>
                <a:cs typeface="+mn-lt"/>
              </a:rPr>
              <a:t> (English &amp; Irish).</a:t>
            </a:r>
          </a:p>
        </p:txBody>
      </p:sp>
      <p:sp>
        <p:nvSpPr>
          <p:cNvPr id="21" name="TextBox 1">
            <a:extLst>
              <a:ext uri="{FF2B5EF4-FFF2-40B4-BE49-F238E27FC236}">
                <a16:creationId xmlns:a16="http://schemas.microsoft.com/office/drawing/2014/main" id="{0B105069-A670-55A5-5A2E-22F4613C9F38}"/>
              </a:ext>
            </a:extLst>
          </p:cNvPr>
          <p:cNvSpPr txBox="1"/>
          <p:nvPr/>
        </p:nvSpPr>
        <p:spPr>
          <a:xfrm>
            <a:off x="462255" y="6377395"/>
            <a:ext cx="3221908"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t>Films and Documentaries </a:t>
            </a:r>
          </a:p>
        </p:txBody>
      </p:sp>
      <p:sp>
        <p:nvSpPr>
          <p:cNvPr id="23" name="TextBox 1">
            <a:extLst>
              <a:ext uri="{FF2B5EF4-FFF2-40B4-BE49-F238E27FC236}">
                <a16:creationId xmlns:a16="http://schemas.microsoft.com/office/drawing/2014/main" id="{B71572D4-D729-08CB-A4C0-C2E5DB13E35B}"/>
              </a:ext>
            </a:extLst>
          </p:cNvPr>
          <p:cNvSpPr txBox="1"/>
          <p:nvPr/>
        </p:nvSpPr>
        <p:spPr>
          <a:xfrm>
            <a:off x="460804" y="6687216"/>
            <a:ext cx="5927800" cy="600164"/>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defTabSz="514350">
              <a:defRPr/>
            </a:pPr>
            <a:r>
              <a:rPr lang="en-IE" sz="1100" dirty="0">
                <a:solidFill>
                  <a:srgbClr val="000000"/>
                </a:solidFill>
                <a:latin typeface="Tahoma"/>
                <a:ea typeface="Calibri"/>
                <a:cs typeface="Calibri"/>
              </a:rPr>
              <a:t>There are some </a:t>
            </a:r>
            <a:r>
              <a:rPr lang="en-IE" sz="1100" dirty="0">
                <a:solidFill>
                  <a:srgbClr val="000000"/>
                </a:solidFill>
                <a:ea typeface="+mn-lt"/>
                <a:cs typeface="+mn-lt"/>
              </a:rPr>
              <a:t>films and documentaries</a:t>
            </a:r>
            <a:r>
              <a:rPr lang="en-IE" sz="1100" dirty="0">
                <a:solidFill>
                  <a:srgbClr val="000000"/>
                </a:solidFill>
                <a:latin typeface="Tahoma"/>
                <a:ea typeface="Calibri"/>
                <a:cs typeface="Calibri"/>
              </a:rPr>
              <a:t> which feature walking, from old classic hits to new independent productions. Here is a </a:t>
            </a:r>
            <a:r>
              <a:rPr lang="en-IE" sz="1100" dirty="0">
                <a:solidFill>
                  <a:srgbClr val="000000"/>
                </a:solidFill>
                <a:ea typeface="+mn-lt"/>
                <a:cs typeface="+mn-lt"/>
                <a:hlinkClick r:id="rId5"/>
              </a:rPr>
              <a:t>list</a:t>
            </a:r>
            <a:r>
              <a:rPr lang="en-IE" sz="1100" dirty="0">
                <a:solidFill>
                  <a:srgbClr val="000000"/>
                </a:solidFill>
                <a:ea typeface="Calibri"/>
                <a:cs typeface="Calibri"/>
              </a:rPr>
              <a:t> of</a:t>
            </a:r>
            <a:r>
              <a:rPr lang="en-IE" sz="1100" dirty="0">
                <a:solidFill>
                  <a:srgbClr val="000000"/>
                </a:solidFill>
                <a:latin typeface="Tahoma"/>
                <a:ea typeface="Calibri"/>
                <a:cs typeface="Calibri"/>
              </a:rPr>
              <a:t> some excellent examples. Why not organise a special screening and provide students with some great outdoor inspiration!  </a:t>
            </a:r>
            <a:endParaRPr lang="en-GB" sz="1100">
              <a:latin typeface="Tahoma"/>
              <a:ea typeface="Calibri"/>
              <a:cs typeface="Calibri"/>
            </a:endParaRPr>
          </a:p>
        </p:txBody>
      </p:sp>
      <p:sp>
        <p:nvSpPr>
          <p:cNvPr id="25" name="TextBox 24">
            <a:extLst>
              <a:ext uri="{FF2B5EF4-FFF2-40B4-BE49-F238E27FC236}">
                <a16:creationId xmlns:a16="http://schemas.microsoft.com/office/drawing/2014/main" id="{B523C1FC-B75B-20E2-FBED-AFFA7387C157}"/>
              </a:ext>
            </a:extLst>
          </p:cNvPr>
          <p:cNvSpPr txBox="1"/>
          <p:nvPr/>
        </p:nvSpPr>
        <p:spPr>
          <a:xfrm>
            <a:off x="463490" y="7437117"/>
            <a:ext cx="1885453" cy="307777"/>
          </a:xfrm>
          <a:prstGeom prst="rect">
            <a:avLst/>
          </a:prstGeom>
          <a:noFill/>
        </p:spPr>
        <p:txBody>
          <a:bodyPr wrap="square" lIns="91440" tIns="45720" rIns="91440" bIns="45720" rtlCol="0" anchor="t">
            <a:spAutoFit/>
          </a:bodyPr>
          <a:lstStyle/>
          <a:p>
            <a:r>
              <a:rPr lang="en-GB" sz="1400" b="1" dirty="0">
                <a:latin typeface="+mj-lt"/>
              </a:rPr>
              <a:t>Support Resources</a:t>
            </a:r>
            <a:endParaRPr lang="en-IE" sz="1400" b="1" dirty="0">
              <a:latin typeface="+mj-lt"/>
            </a:endParaRPr>
          </a:p>
        </p:txBody>
      </p:sp>
      <p:sp>
        <p:nvSpPr>
          <p:cNvPr id="27" name="TextBox 26">
            <a:extLst>
              <a:ext uri="{FF2B5EF4-FFF2-40B4-BE49-F238E27FC236}">
                <a16:creationId xmlns:a16="http://schemas.microsoft.com/office/drawing/2014/main" id="{52217531-F60E-5634-86B7-F5E19EE81452}"/>
              </a:ext>
            </a:extLst>
          </p:cNvPr>
          <p:cNvSpPr txBox="1"/>
          <p:nvPr/>
        </p:nvSpPr>
        <p:spPr>
          <a:xfrm>
            <a:off x="463491" y="7753976"/>
            <a:ext cx="5943445" cy="600164"/>
          </a:xfrm>
          <a:prstGeom prst="rect">
            <a:avLst/>
          </a:prstGeom>
          <a:noFill/>
        </p:spPr>
        <p:txBody>
          <a:bodyPr wrap="square" lIns="91440" tIns="45720" rIns="91440" bIns="45720" rtlCol="0" anchor="t">
            <a:spAutoFit/>
          </a:bodyPr>
          <a:lstStyle/>
          <a:p>
            <a:pPr algn="just"/>
            <a:r>
              <a:rPr lang="en-US" sz="1100" dirty="0">
                <a:solidFill>
                  <a:srgbClr val="000000"/>
                </a:solidFill>
                <a:latin typeface="+mj-lt"/>
                <a:ea typeface="Tahoma"/>
                <a:cs typeface="Tahoma"/>
              </a:rPr>
              <a:t>Posters are available to promote your event in English and Irish and are available on the </a:t>
            </a:r>
            <a:r>
              <a:rPr lang="en-US" sz="1100" dirty="0">
                <a:solidFill>
                  <a:schemeClr val="accent4"/>
                </a:solidFill>
                <a:latin typeface="+mj-lt"/>
                <a:ea typeface="Tahoma"/>
                <a:cs typeface="Tahoma"/>
                <a:hlinkClick r:id="rId2">
                  <a:extLst>
                    <a:ext uri="{A12FA001-AC4F-418D-AE19-62706E023703}">
                      <ahyp:hlinkClr xmlns:ahyp="http://schemas.microsoft.com/office/drawing/2018/hyperlinkcolor" val="tx"/>
                    </a:ext>
                  </a:extLst>
                </a:hlinkClick>
              </a:rPr>
              <a:t>Green-Schools website</a:t>
            </a:r>
            <a:r>
              <a:rPr lang="en-US" sz="1100" dirty="0">
                <a:solidFill>
                  <a:srgbClr val="000000"/>
                </a:solidFill>
                <a:latin typeface="+mj-lt"/>
                <a:ea typeface="Tahoma"/>
                <a:cs typeface="Tahoma"/>
              </a:rPr>
              <a:t>. We also have a travel </a:t>
            </a:r>
            <a:r>
              <a:rPr lang="en-US" sz="1100" dirty="0">
                <a:solidFill>
                  <a:schemeClr val="accent4"/>
                </a:solidFill>
                <a:latin typeface="+mj-lt"/>
                <a:ea typeface="Tahoma"/>
                <a:cs typeface="Tahoma"/>
                <a:hlinkClick r:id="rId6">
                  <a:extLst>
                    <a:ext uri="{A12FA001-AC4F-418D-AE19-62706E023703}">
                      <ahyp:hlinkClr xmlns:ahyp="http://schemas.microsoft.com/office/drawing/2018/hyperlinkcolor" val="tx"/>
                    </a:ext>
                  </a:extLst>
                </a:hlinkClick>
              </a:rPr>
              <a:t>survey</a:t>
            </a:r>
            <a:r>
              <a:rPr lang="en-US" sz="1100" dirty="0">
                <a:solidFill>
                  <a:srgbClr val="000000"/>
                </a:solidFill>
                <a:latin typeface="+mj-lt"/>
                <a:ea typeface="Tahoma"/>
                <a:cs typeface="Tahoma"/>
              </a:rPr>
              <a:t> to record students travel patterns on your WOW day. This </a:t>
            </a:r>
            <a:r>
              <a:rPr lang="en-US" sz="1100" dirty="0">
                <a:solidFill>
                  <a:srgbClr val="000000"/>
                </a:solidFill>
                <a:ea typeface="+mn-lt"/>
                <a:cs typeface="+mn-lt"/>
              </a:rPr>
              <a:t>is also available</a:t>
            </a:r>
            <a:r>
              <a:rPr lang="en-US" sz="1100" dirty="0">
                <a:solidFill>
                  <a:srgbClr val="000000"/>
                </a:solidFill>
                <a:latin typeface="+mj-lt"/>
                <a:ea typeface="Tahoma"/>
                <a:cs typeface="Tahoma"/>
              </a:rPr>
              <a:t> in </a:t>
            </a:r>
            <a:r>
              <a:rPr lang="en-US" sz="1100" dirty="0">
                <a:solidFill>
                  <a:srgbClr val="000000"/>
                </a:solidFill>
                <a:ea typeface="+mn-lt"/>
                <a:cs typeface="+mn-lt"/>
              </a:rPr>
              <a:t>English </a:t>
            </a:r>
            <a:r>
              <a:rPr lang="en-US" sz="1100" dirty="0">
                <a:solidFill>
                  <a:srgbClr val="000000"/>
                </a:solidFill>
                <a:latin typeface="+mj-lt"/>
                <a:ea typeface="Tahoma"/>
                <a:cs typeface="Tahoma"/>
              </a:rPr>
              <a:t>and</a:t>
            </a:r>
            <a:r>
              <a:rPr lang="en-US" sz="1100" dirty="0">
                <a:solidFill>
                  <a:srgbClr val="000000"/>
                </a:solidFill>
                <a:ea typeface="+mn-lt"/>
                <a:cs typeface="+mn-lt"/>
              </a:rPr>
              <a:t> Irish</a:t>
            </a:r>
            <a:r>
              <a:rPr lang="en-US" sz="1100" dirty="0">
                <a:solidFill>
                  <a:srgbClr val="000000"/>
                </a:solidFill>
                <a:latin typeface="+mj-lt"/>
                <a:ea typeface="Tahoma"/>
                <a:cs typeface="Tahoma"/>
              </a:rPr>
              <a:t>. </a:t>
            </a:r>
            <a:endParaRPr lang="en-GB" sz="1100" dirty="0">
              <a:solidFill>
                <a:srgbClr val="000000"/>
              </a:solidFill>
              <a:latin typeface="+mj-lt"/>
              <a:ea typeface="Tahoma"/>
              <a:cs typeface="Tahoma"/>
            </a:endParaRPr>
          </a:p>
        </p:txBody>
      </p:sp>
      <p:sp>
        <p:nvSpPr>
          <p:cNvPr id="35" name="TextBox 34">
            <a:extLst>
              <a:ext uri="{FF2B5EF4-FFF2-40B4-BE49-F238E27FC236}">
                <a16:creationId xmlns:a16="http://schemas.microsoft.com/office/drawing/2014/main" id="{627168A5-8AC2-A390-2313-A32323511882}"/>
              </a:ext>
            </a:extLst>
          </p:cNvPr>
          <p:cNvSpPr txBox="1"/>
          <p:nvPr/>
        </p:nvSpPr>
        <p:spPr>
          <a:xfrm>
            <a:off x="540228" y="8694955"/>
            <a:ext cx="5942088" cy="646331"/>
          </a:xfrm>
          <a:prstGeom prst="rect">
            <a:avLst/>
          </a:prstGeom>
          <a:solidFill>
            <a:schemeClr val="accent5">
              <a:lumMod val="20000"/>
              <a:lumOff val="80000"/>
            </a:schemeClr>
          </a:solidFill>
        </p:spPr>
        <p:txBody>
          <a:bodyPr wrap="square" lIns="91440" tIns="45720" rIns="91440" bIns="45720" anchor="t">
            <a:spAutoFit/>
          </a:bodyPr>
          <a:lstStyle/>
          <a:p>
            <a:pPr algn="ctr"/>
            <a:r>
              <a:rPr lang="en-IE" sz="1200" dirty="0">
                <a:solidFill>
                  <a:schemeClr val="accent4"/>
                </a:solidFill>
                <a:latin typeface="+mj-lt"/>
              </a:rPr>
              <a:t>We would love to hear your stories and celebrate your work! </a:t>
            </a:r>
            <a:endParaRPr lang="en-IE" sz="1200" dirty="0">
              <a:solidFill>
                <a:schemeClr val="accent4"/>
              </a:solidFill>
              <a:latin typeface="+mj-lt"/>
              <a:ea typeface="Tahoma"/>
              <a:cs typeface="Tahoma"/>
            </a:endParaRPr>
          </a:p>
          <a:p>
            <a:pPr algn="ctr"/>
            <a:r>
              <a:rPr lang="en-IE" sz="1200" dirty="0">
                <a:solidFill>
                  <a:schemeClr val="accent4"/>
                </a:solidFill>
                <a:latin typeface="+mj-lt"/>
              </a:rPr>
              <a:t>Tag </a:t>
            </a:r>
            <a:r>
              <a:rPr lang="en-IE" sz="1200" b="1" dirty="0">
                <a:solidFill>
                  <a:schemeClr val="accent4"/>
                </a:solidFill>
                <a:latin typeface="+mj-lt"/>
              </a:rPr>
              <a:t>#walktoschool25</a:t>
            </a:r>
            <a:r>
              <a:rPr lang="en-IE" sz="1200" dirty="0">
                <a:solidFill>
                  <a:schemeClr val="accent4"/>
                </a:solidFill>
                <a:latin typeface="+mj-lt"/>
              </a:rPr>
              <a:t>, </a:t>
            </a:r>
            <a:r>
              <a:rPr lang="en-IE" sz="1200" b="1" dirty="0">
                <a:solidFill>
                  <a:schemeClr val="accent4"/>
                </a:solidFill>
                <a:latin typeface="+mj-lt"/>
              </a:rPr>
              <a:t>@greenschools_travel </a:t>
            </a:r>
            <a:r>
              <a:rPr lang="en-IE" sz="1200" dirty="0">
                <a:solidFill>
                  <a:schemeClr val="accent4"/>
                </a:solidFill>
                <a:latin typeface="+mj-lt"/>
              </a:rPr>
              <a:t>or email  </a:t>
            </a:r>
            <a:r>
              <a:rPr lang="en-GB" sz="1200" dirty="0">
                <a:solidFill>
                  <a:schemeClr val="accent4"/>
                </a:solidFill>
                <a:hlinkClick r:id="rId7">
                  <a:extLst>
                    <a:ext uri="{A12FA001-AC4F-418D-AE19-62706E023703}">
                      <ahyp:hlinkClr xmlns:ahyp="http://schemas.microsoft.com/office/drawing/2018/hyperlinkcolor" val="tx"/>
                    </a:ext>
                  </a:extLst>
                </a:hlinkClick>
              </a:rPr>
              <a:t>travel@greenschoolsireland.org</a:t>
            </a:r>
            <a:r>
              <a:rPr lang="en-GB" sz="1200" dirty="0">
                <a:solidFill>
                  <a:schemeClr val="accent4"/>
                </a:solidFill>
              </a:rPr>
              <a:t> </a:t>
            </a:r>
            <a:endParaRPr lang="en-IE" sz="1200" dirty="0">
              <a:solidFill>
                <a:schemeClr val="accent4"/>
              </a:solidFill>
              <a:latin typeface="+mj-lt"/>
            </a:endParaRPr>
          </a:p>
        </p:txBody>
      </p:sp>
      <p:pic>
        <p:nvPicPr>
          <p:cNvPr id="4" name="Picture 3" descr="A picture containing drawing&#10;&#10;Description automatically generated">
            <a:extLst>
              <a:ext uri="{FF2B5EF4-FFF2-40B4-BE49-F238E27FC236}">
                <a16:creationId xmlns:a16="http://schemas.microsoft.com/office/drawing/2014/main" id="{13EC5B64-F463-AB31-0EB7-06D65A21E8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74990" y="206420"/>
            <a:ext cx="596827" cy="914401"/>
          </a:xfrm>
          <a:prstGeom prst="rect">
            <a:avLst/>
          </a:prstGeom>
          <a:ln>
            <a:noFill/>
          </a:ln>
        </p:spPr>
      </p:pic>
      <p:sp>
        <p:nvSpPr>
          <p:cNvPr id="2" name="TextBox 28">
            <a:extLst>
              <a:ext uri="{FF2B5EF4-FFF2-40B4-BE49-F238E27FC236}">
                <a16:creationId xmlns:a16="http://schemas.microsoft.com/office/drawing/2014/main" id="{6FE6EA0E-8B48-8FCC-2205-0C3B174A6D15}"/>
              </a:ext>
            </a:extLst>
          </p:cNvPr>
          <p:cNvSpPr txBox="1"/>
          <p:nvPr/>
        </p:nvSpPr>
        <p:spPr>
          <a:xfrm>
            <a:off x="1020001" y="4126163"/>
            <a:ext cx="4599413" cy="338554"/>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u="sng">
                <a:solidFill>
                  <a:srgbClr val="000000"/>
                </a:solidFill>
              </a:rPr>
              <a:t>Submit your WOW numbers </a:t>
            </a:r>
            <a:r>
              <a:rPr lang="en-GB" sz="1600">
                <a:solidFill>
                  <a:srgbClr val="000000"/>
                </a:solidFill>
                <a:ea typeface="+mn-lt"/>
                <a:cs typeface="+mn-lt"/>
                <a:hlinkClick r:id="rId9"/>
              </a:rPr>
              <a:t>HERE</a:t>
            </a:r>
            <a:endParaRPr lang="en-GB" sz="1600" b="1" u="sng">
              <a:solidFill>
                <a:srgbClr val="000000"/>
              </a:solidFill>
              <a:ea typeface="Tahoma"/>
              <a:cs typeface="Tahoma"/>
              <a:hlinkClick r:id="rId9"/>
            </a:endParaRPr>
          </a:p>
        </p:txBody>
      </p:sp>
    </p:spTree>
    <p:extLst>
      <p:ext uri="{BB962C8B-B14F-4D97-AF65-F5344CB8AC3E}">
        <p14:creationId xmlns:p14="http://schemas.microsoft.com/office/powerpoint/2010/main" val="583789938"/>
      </p:ext>
    </p:extLst>
  </p:cSld>
  <p:clrMapOvr>
    <a:masterClrMapping/>
  </p:clrMapOvr>
</p:sld>
</file>

<file path=ppt/theme/theme1.xml><?xml version="1.0" encoding="utf-8"?>
<a:theme xmlns:a="http://schemas.openxmlformats.org/drawingml/2006/main" name="Worksheet Templates Set 5">
  <a:themeElements>
    <a:clrScheme name="Green-Schools Travel">
      <a:dk1>
        <a:srgbClr val="00A857"/>
      </a:dk1>
      <a:lt1>
        <a:sysClr val="window" lastClr="FFFFFF"/>
      </a:lt1>
      <a:dk2>
        <a:srgbClr val="FFFFFF"/>
      </a:dk2>
      <a:lt2>
        <a:srgbClr val="FFFFFF"/>
      </a:lt2>
      <a:accent1>
        <a:srgbClr val="FFFFFF"/>
      </a:accent1>
      <a:accent2>
        <a:srgbClr val="00A857"/>
      </a:accent2>
      <a:accent3>
        <a:srgbClr val="00A857"/>
      </a:accent3>
      <a:accent4>
        <a:srgbClr val="0076BF"/>
      </a:accent4>
      <a:accent5>
        <a:srgbClr val="5B9BD5"/>
      </a:accent5>
      <a:accent6>
        <a:srgbClr val="00A857"/>
      </a:accent6>
      <a:hlink>
        <a:srgbClr val="003E7E"/>
      </a:hlink>
      <a:folHlink>
        <a:srgbClr val="00A857"/>
      </a:folHlink>
    </a:clrScheme>
    <a:fontScheme name="Green-Schools Trave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alking Info Sheet Master" id="{5FD3EA6C-735A-4EBD-A339-FBAD8169D7EA}" vid="{3854B4A7-AE9A-467E-9763-0A3EC089E3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A54ABDD28A5A47818FBC4085A8DDEA" ma:contentTypeVersion="29" ma:contentTypeDescription="Create a new document." ma:contentTypeScope="" ma:versionID="9a8447670452a2f112ee665891df020f">
  <xsd:schema xmlns:xsd="http://www.w3.org/2001/XMLSchema" xmlns:xs="http://www.w3.org/2001/XMLSchema" xmlns:p="http://schemas.microsoft.com/office/2006/metadata/properties" xmlns:ns2="74f19b32-5b0b-4867-bda8-e69877cfbd4f" xmlns:ns3="d23fce3b-4703-467e-a0a8-1c3951f41d2e" targetNamespace="http://schemas.microsoft.com/office/2006/metadata/properties" ma:root="true" ma:fieldsID="69116dd01da4921443851dd4e71bc70a" ns2:_="" ns3:_="">
    <xsd:import namespace="74f19b32-5b0b-4867-bda8-e69877cfbd4f"/>
    <xsd:import namespace="d23fce3b-4703-467e-a0a8-1c3951f41d2e"/>
    <xsd:element name="properties">
      <xsd:complexType>
        <xsd:sequence>
          <xsd:element name="documentManagement">
            <xsd:complexType>
              <xsd:all>
                <xsd:element ref="ns2:Recorder" minOccurs="0"/>
                <xsd:element ref="ns2:Thumbnail"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name" minOccurs="0"/>
                <xsd:element ref="ns2:_Flow_SignoffStatu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f19b32-5b0b-4867-bda8-e69877cfbd4f" elementFormDefault="qualified">
    <xsd:import namespace="http://schemas.microsoft.com/office/2006/documentManagement/types"/>
    <xsd:import namespace="http://schemas.microsoft.com/office/infopath/2007/PartnerControls"/>
    <xsd:element name="Recorder" ma:index="2" nillable="true" ma:displayName="Recorder" ma:format="Dropdown" ma:internalName="Recorder" ma:readOnly="false">
      <xsd:simpleType>
        <xsd:restriction base="dms:Text">
          <xsd:maxLength value="255"/>
        </xsd:restriction>
      </xsd:simpleType>
    </xsd:element>
    <xsd:element name="Thumbnail" ma:index="3" nillable="true" ma:displayName="Thumbnail" ma:format="Dropdown" ma:internalName="Thumbnail" ma:readOnly="false">
      <xsd:simpleType>
        <xsd:restriction base="dms:Text">
          <xsd:maxLength value="255"/>
        </xsd:restriction>
      </xsd:simpleType>
    </xsd:element>
    <xsd:element name="MediaServiceMetadata" ma:index="6" nillable="true" ma:displayName="MediaServiceMetadata" ma:hidden="true" ma:internalName="MediaServiceMetadata" ma:readOnly="true">
      <xsd:simpleType>
        <xsd:restriction base="dms:Note"/>
      </xsd:simpleType>
    </xsd:element>
    <xsd:element name="MediaServiceFastMetadata" ma:index="7" nillable="true" ma:displayName="MediaServiceFastMetadata" ma:hidden="true" ma:internalName="MediaServiceFastMetadata" ma:readOnly="true">
      <xsd:simpleType>
        <xsd:restriction base="dms:Note"/>
      </xsd:simpleType>
    </xsd:element>
    <xsd:element name="MediaServiceAutoKeyPoints" ma:index="8" nillable="true" ma:displayName="MediaServiceAutoKeyPoints" ma:hidden="true" ma:internalName="MediaServiceAutoKeyPoints" ma:readOnly="true">
      <xsd:simpleType>
        <xsd:restriction base="dms:Note"/>
      </xsd:simpleType>
    </xsd:element>
    <xsd:element name="MediaServiceKeyPoints" ma:index="9" nillable="true" ma:displayName="KeyPoints" ma:hidden="true" ma:internalName="MediaServiceKeyPoints" ma:readOnly="true">
      <xsd:simpleType>
        <xsd:restriction base="dms:Note"/>
      </xsd:simpleType>
    </xsd:element>
    <xsd:element name="MediaServiceAutoTags" ma:index="10" nillable="true" ma:displayName="Tags" ma:hidden="true"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hidden="true" ma:internalName="MediaServiceOCR" ma:readOnly="true">
      <xsd:simpleType>
        <xsd:restriction base="dms:Note"/>
      </xsd:simpleType>
    </xsd:element>
    <xsd:element name="MediaServiceLocation" ma:index="15" nillable="true" ma:displayName="Location" ma:hidden="true" ma:internalName="MediaServiceLocation" ma:readOnly="true">
      <xsd:simpleType>
        <xsd:restriction base="dms:Text"/>
      </xsd:simpleType>
    </xsd:element>
    <xsd:element name="MediaLengthInSeconds" ma:index="20" nillable="true" ma:displayName="Length (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bf583520-766a-4920-abd9-348155ef2e05" ma:termSetId="09814cd3-568e-fe90-9814-8d621ff8fb84" ma:anchorId="fba54fb3-c3e1-fe81-a776-ca4b69148c4d" ma:open="true" ma:isKeyword="false">
      <xsd:complexType>
        <xsd:sequence>
          <xsd:element ref="pc:Terms" minOccurs="0" maxOccurs="1"/>
        </xsd:sequence>
      </xsd:complexType>
    </xsd:element>
    <xsd:element name="name" ma:index="26" nillable="true" ma:displayName="name" ma:format="Dropdown" ma:list="UserInfo" ma:SharePointGroup="0" ma:internalName="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Flow_SignoffStatus" ma:index="27" nillable="true" ma:displayName="Sign-off status" ma:internalName="Sign_x002d_off_x0020_status">
      <xsd:simpleType>
        <xsd:restriction base="dms:Text"/>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3fce3b-4703-467e-a0a8-1c3951f41d2e" elementFormDefault="qualified">
    <xsd:import namespace="http://schemas.microsoft.com/office/2006/documentManagement/types"/>
    <xsd:import namespace="http://schemas.microsoft.com/office/infopath/2007/PartnerControls"/>
    <xsd:element name="SharedWithUsers" ma:index="16"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hidden="true" ma:internalName="SharedWithDetails" ma:readOnly="true">
      <xsd:simpleType>
        <xsd:restriction base="dms:Note"/>
      </xsd:simpleType>
    </xsd:element>
    <xsd:element name="TaxCatchAll" ma:index="25" nillable="true" ma:displayName="Taxonomy Catch All Column" ma:hidden="true" ma:list="{885c5071-04ed-4e7d-8c08-c535549a8cbc}" ma:internalName="TaxCatchAll" ma:showField="CatchAllData" ma:web="d23fce3b-4703-467e-a0a8-1c3951f41d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humbnail xmlns="74f19b32-5b0b-4867-bda8-e69877cfbd4f" xsi:nil="true"/>
    <lcf76f155ced4ddcb4097134ff3c332f xmlns="74f19b32-5b0b-4867-bda8-e69877cfbd4f">
      <Terms xmlns="http://schemas.microsoft.com/office/infopath/2007/PartnerControls"/>
    </lcf76f155ced4ddcb4097134ff3c332f>
    <TaxCatchAll xmlns="d23fce3b-4703-467e-a0a8-1c3951f41d2e" xsi:nil="true"/>
    <_Flow_SignoffStatus xmlns="74f19b32-5b0b-4867-bda8-e69877cfbd4f" xsi:nil="true"/>
    <name xmlns="74f19b32-5b0b-4867-bda8-e69877cfbd4f">
      <UserInfo>
        <DisplayName/>
        <AccountId xsi:nil="true"/>
        <AccountType/>
      </UserInfo>
    </name>
    <Recorder xmlns="74f19b32-5b0b-4867-bda8-e69877cfbd4f" xsi:nil="true"/>
  </documentManagement>
</p:properties>
</file>

<file path=customXml/itemProps1.xml><?xml version="1.0" encoding="utf-8"?>
<ds:datastoreItem xmlns:ds="http://schemas.openxmlformats.org/officeDocument/2006/customXml" ds:itemID="{35695B7A-667B-4D08-9E5C-042E7241F331}"/>
</file>

<file path=customXml/itemProps2.xml><?xml version="1.0" encoding="utf-8"?>
<ds:datastoreItem xmlns:ds="http://schemas.openxmlformats.org/officeDocument/2006/customXml" ds:itemID="{B62A1304-93C4-4EC7-9310-B0426204BEE6}">
  <ds:schemaRefs>
    <ds:schemaRef ds:uri="http://schemas.microsoft.com/sharepoint/v3/contenttype/forms"/>
  </ds:schemaRefs>
</ds:datastoreItem>
</file>

<file path=customXml/itemProps3.xml><?xml version="1.0" encoding="utf-8"?>
<ds:datastoreItem xmlns:ds="http://schemas.openxmlformats.org/officeDocument/2006/customXml" ds:itemID="{737BE259-91DC-4364-A463-D31EC16A68CB}">
  <ds:schemaRefs>
    <ds:schemaRef ds:uri="http://purl.org/dc/elements/1.1/"/>
    <ds:schemaRef ds:uri="http://schemas.openxmlformats.org/package/2006/metadata/core-properties"/>
    <ds:schemaRef ds:uri="http://schemas.microsoft.com/office/2006/documentManagement/types"/>
    <ds:schemaRef ds:uri="d23fce3b-4703-467e-a0a8-1c3951f41d2e"/>
    <ds:schemaRef ds:uri="http://purl.org/dc/dcmitype/"/>
    <ds:schemaRef ds:uri="http://schemas.microsoft.com/office/infopath/2007/PartnerControls"/>
    <ds:schemaRef ds:uri="http://schemas.microsoft.com/office/2006/metadata/properties"/>
    <ds:schemaRef ds:uri="http://www.w3.org/XML/1998/namespace"/>
    <ds:schemaRef ds:uri="http://purl.org/dc/terms/"/>
    <ds:schemaRef ds:uri="74f19b32-5b0b-4867-bda8-e69877cfbd4f"/>
  </ds:schemaRefs>
</ds:datastoreItem>
</file>

<file path=docProps/app.xml><?xml version="1.0" encoding="utf-8"?>
<Properties xmlns="http://schemas.openxmlformats.org/officeDocument/2006/extended-properties" xmlns:vt="http://schemas.openxmlformats.org/officeDocument/2006/docPropsVTypes">
  <Template>W2S2 2024 Resource Pick n Mix Coversheets</Template>
  <TotalTime>885</TotalTime>
  <Words>429</Words>
  <Application>Microsoft Office PowerPoint</Application>
  <PresentationFormat>A4 Paper (210x297 mm)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Worksheet Templates Set 5</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Walking</dc:subject>
  <dc:creator>Lucy Murphy</dc:creator>
  <cp:lastModifiedBy>Ellen Kissane</cp:lastModifiedBy>
  <cp:revision>531</cp:revision>
  <dcterms:created xsi:type="dcterms:W3CDTF">2024-09-12T08:33:09Z</dcterms:created>
  <dcterms:modified xsi:type="dcterms:W3CDTF">2025-09-23T11:46:14Z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0x01010096A54ABDD28A5A47818FBC4085A8DDEA</vt:lpwstr>
  </property>
  <property fmtid="{D5CDD505-2E9C-101B-9397-08002B2CF9AE}" pid="3" name="MediaServiceImageTags">
    <vt:lpwstr/>
  </property>
</Properties>
</file>