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0" r:id="rId6"/>
    <p:sldId id="259" r:id="rId7"/>
    <p:sldId id="261" r:id="rId8"/>
    <p:sldId id="262" r:id="rId9"/>
    <p:sldId id="263" r:id="rId10"/>
    <p:sldId id="264"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56BCC-CED0-79CF-1CF0-A899858FDA44}" v="5" dt="2025-09-10T13:34:51.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9525-BE67-AF5C-FEE6-98D3CCBD50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D8A4534-B93A-B069-2CB9-D247BD31A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DCB6E57-EEE3-B514-9A8C-B869A7FFA5FE}"/>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5" name="Footer Placeholder 4">
            <a:extLst>
              <a:ext uri="{FF2B5EF4-FFF2-40B4-BE49-F238E27FC236}">
                <a16:creationId xmlns:a16="http://schemas.microsoft.com/office/drawing/2014/main" id="{477A3964-9D2B-D357-EC17-C9353C4FE08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3F394A1-0C2F-3631-FBF8-DEF2BCD184A0}"/>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76391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B9FD-0166-EB1D-1F2F-F4722B007C0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C79A33A-B9E8-FC65-4118-0857FBC0D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8DCCA2-0A3C-8D48-B605-AD814BBB7055}"/>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5" name="Footer Placeholder 4">
            <a:extLst>
              <a:ext uri="{FF2B5EF4-FFF2-40B4-BE49-F238E27FC236}">
                <a16:creationId xmlns:a16="http://schemas.microsoft.com/office/drawing/2014/main" id="{C162DDD6-72F8-99EB-0FA0-893DF2DBB1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E5899A6-11BF-F552-C4BD-C32A153BC806}"/>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393190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7466B-1FF6-4A04-FDA5-CE11791879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2A7538C-AB97-8903-2621-71D7F0CF0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A246842-A703-0595-B2CD-CEF75C035500}"/>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5" name="Footer Placeholder 4">
            <a:extLst>
              <a:ext uri="{FF2B5EF4-FFF2-40B4-BE49-F238E27FC236}">
                <a16:creationId xmlns:a16="http://schemas.microsoft.com/office/drawing/2014/main" id="{571583C1-271E-8E06-EEBF-7BCF9E83B36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176789-D1D3-DA91-4395-46EB21E34FF9}"/>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357838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374F-BA0C-365B-D77D-21E18B04605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F5ACBB8-FFD5-49D0-561B-08A279A816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6088E0C-8063-6B8A-0688-FF4E73D38BB1}"/>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5" name="Footer Placeholder 4">
            <a:extLst>
              <a:ext uri="{FF2B5EF4-FFF2-40B4-BE49-F238E27FC236}">
                <a16:creationId xmlns:a16="http://schemas.microsoft.com/office/drawing/2014/main" id="{DE3B886E-DBF4-69FA-E382-08C0975EAF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C0BC6AB-8FC3-A82B-7BA9-21093D436719}"/>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540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4215-67D3-F5F4-D219-E8E5EF828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64A22F8-1435-E0D4-55F6-E454B1156C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98BAC7-EBD0-30E7-C477-07C9A5C28D72}"/>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5" name="Footer Placeholder 4">
            <a:extLst>
              <a:ext uri="{FF2B5EF4-FFF2-40B4-BE49-F238E27FC236}">
                <a16:creationId xmlns:a16="http://schemas.microsoft.com/office/drawing/2014/main" id="{EAE37E96-6CFD-C212-1023-5457DBAAD7D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8D23604-6447-88D4-7033-DA58F4562616}"/>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2257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C2C0-54E6-5792-1B50-8A399F29EE5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F1221C7-EBB1-87A6-E9CF-3485A5BA9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38E1F28-03DC-C516-A2D7-63BCCC005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E66C1B4-2970-F6C7-CDD0-4F9FA1CF911B}"/>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6" name="Footer Placeholder 5">
            <a:extLst>
              <a:ext uri="{FF2B5EF4-FFF2-40B4-BE49-F238E27FC236}">
                <a16:creationId xmlns:a16="http://schemas.microsoft.com/office/drawing/2014/main" id="{347D1DC5-BC56-2664-5449-EB026EE9C2B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6CE3D84-554C-03C5-A13C-9D060E66B2A0}"/>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293882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B0BC-EAE8-2657-2A5A-9228AD67A8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5F4DFB1-F3B2-F698-3F8F-27883E167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9FFD4-8485-7602-5D65-DC9A681A5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FD0F4CD-EB92-6663-FC59-DCA6D9CDE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54ECCE-6210-4063-FAAE-100C6BA12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DD4C16C-DB56-71AA-2967-ABA3E0228450}"/>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8" name="Footer Placeholder 7">
            <a:extLst>
              <a:ext uri="{FF2B5EF4-FFF2-40B4-BE49-F238E27FC236}">
                <a16:creationId xmlns:a16="http://schemas.microsoft.com/office/drawing/2014/main" id="{418B051F-E43F-C7CC-D9F3-8D147DEADF9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6423C2D-0300-EF1E-06DA-85702B2E93FE}"/>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20509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27EC-8624-0A3A-0C54-CC1F2AA4957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DDE077E-159D-BC5C-C706-34ED85D0E4FB}"/>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4" name="Footer Placeholder 3">
            <a:extLst>
              <a:ext uri="{FF2B5EF4-FFF2-40B4-BE49-F238E27FC236}">
                <a16:creationId xmlns:a16="http://schemas.microsoft.com/office/drawing/2014/main" id="{90FF972E-4562-78C1-40E8-70549870D67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E9B4BCE-CDAA-E844-BC11-34F52BAD85BA}"/>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383696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1F4E1-C6F4-E3D4-66A4-44245234A53D}"/>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3" name="Footer Placeholder 2">
            <a:extLst>
              <a:ext uri="{FF2B5EF4-FFF2-40B4-BE49-F238E27FC236}">
                <a16:creationId xmlns:a16="http://schemas.microsoft.com/office/drawing/2014/main" id="{B109801B-A2E9-E4F3-D1D0-C55DB56429F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9483DE6-EFFF-249E-B779-D58F8AF32FBD}"/>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167696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6781-C17C-D7FC-E48A-033ECDB58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AB6BF3B-10F4-A67D-1C70-316696E677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8B0B535-164E-C8E4-C7F1-1C16F7D06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CD67C-A3A8-2DA8-337E-5C3DBB5CF559}"/>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6" name="Footer Placeholder 5">
            <a:extLst>
              <a:ext uri="{FF2B5EF4-FFF2-40B4-BE49-F238E27FC236}">
                <a16:creationId xmlns:a16="http://schemas.microsoft.com/office/drawing/2014/main" id="{28DB88C3-1E89-4226-F1EA-788BC86F519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9589BAC-E983-B72C-4DCD-D00F893D07B1}"/>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254957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D071-8C98-2D15-CC93-0F2345E34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64E9EEA-E57A-4910-7F08-9437E22E7A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5BC0D4A-6B73-F931-F500-EF676F33A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1317C-C560-D5B2-6A6F-735DA8D6E5A2}"/>
              </a:ext>
            </a:extLst>
          </p:cNvPr>
          <p:cNvSpPr>
            <a:spLocks noGrp="1"/>
          </p:cNvSpPr>
          <p:nvPr>
            <p:ph type="dt" sz="half" idx="10"/>
          </p:nvPr>
        </p:nvSpPr>
        <p:spPr/>
        <p:txBody>
          <a:bodyPr/>
          <a:lstStyle/>
          <a:p>
            <a:fld id="{5CF97459-9250-4B8A-A8EA-33BB6FFCFC99}" type="datetimeFigureOut">
              <a:rPr lang="en-IE" smtClean="0"/>
              <a:t>10/09/2025</a:t>
            </a:fld>
            <a:endParaRPr lang="en-IE"/>
          </a:p>
        </p:txBody>
      </p:sp>
      <p:sp>
        <p:nvSpPr>
          <p:cNvPr id="6" name="Footer Placeholder 5">
            <a:extLst>
              <a:ext uri="{FF2B5EF4-FFF2-40B4-BE49-F238E27FC236}">
                <a16:creationId xmlns:a16="http://schemas.microsoft.com/office/drawing/2014/main" id="{E5E1AC99-CCA9-0FF8-32BF-4827828043A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F6297DE-E0CD-5EBB-4F33-D381D4BB198C}"/>
              </a:ext>
            </a:extLst>
          </p:cNvPr>
          <p:cNvSpPr>
            <a:spLocks noGrp="1"/>
          </p:cNvSpPr>
          <p:nvPr>
            <p:ph type="sldNum" sz="quarter" idx="12"/>
          </p:nvPr>
        </p:nvSpPr>
        <p:spPr/>
        <p:txBody>
          <a:bodyPr/>
          <a:lstStyle/>
          <a:p>
            <a:fld id="{F6AEB766-1CEC-4321-BAA3-F0890DF1E5EE}" type="slidenum">
              <a:rPr lang="en-IE" smtClean="0"/>
              <a:t>‹#›</a:t>
            </a:fld>
            <a:endParaRPr lang="en-IE"/>
          </a:p>
        </p:txBody>
      </p:sp>
    </p:spTree>
    <p:extLst>
      <p:ext uri="{BB962C8B-B14F-4D97-AF65-F5344CB8AC3E}">
        <p14:creationId xmlns:p14="http://schemas.microsoft.com/office/powerpoint/2010/main" val="241041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0B888-E7BC-08D8-4F35-E2A236D5E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76469B5-635E-74E2-1713-1C49DF898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0B113C6-B7DA-1F43-591E-445E35C82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F97459-9250-4B8A-A8EA-33BB6FFCFC99}" type="datetimeFigureOut">
              <a:rPr lang="en-IE" smtClean="0"/>
              <a:t>10/09/2025</a:t>
            </a:fld>
            <a:endParaRPr lang="en-IE"/>
          </a:p>
        </p:txBody>
      </p:sp>
      <p:sp>
        <p:nvSpPr>
          <p:cNvPr id="5" name="Footer Placeholder 4">
            <a:extLst>
              <a:ext uri="{FF2B5EF4-FFF2-40B4-BE49-F238E27FC236}">
                <a16:creationId xmlns:a16="http://schemas.microsoft.com/office/drawing/2014/main" id="{975F0ECE-2A67-737E-7D2D-78561C6087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2250D6AE-8DC7-76B4-8674-4C9D68558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AEB766-1CEC-4321-BAA3-F0890DF1E5EE}" type="slidenum">
              <a:rPr lang="en-IE" smtClean="0"/>
              <a:t>‹#›</a:t>
            </a:fld>
            <a:endParaRPr lang="en-IE"/>
          </a:p>
        </p:txBody>
      </p:sp>
    </p:spTree>
    <p:extLst>
      <p:ext uri="{BB962C8B-B14F-4D97-AF65-F5344CB8AC3E}">
        <p14:creationId xmlns:p14="http://schemas.microsoft.com/office/powerpoint/2010/main" val="100240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view.officeapps.live.com/op/view.aspx?src=https%3A%2F%2Fgreenschoolsireland.org%2Fwp-content%2Fuploads%2F2024%2F01%2FMinutes.docx&amp;wdOrigin=BROWSELINK"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hyperlink" Target="https://greenschoolsireland.org/wp-content/uploads/2024/08/Global-Awareness-Litter-Waste-Survey-2023.pdf"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view.officeapps.live.com/op/view.aspx?src=https%3A%2F%2Fgreenschoolsireland.org%2Fwp-content%2Fuploads%2F2024%2F01%2FGreen-Schools-Action-Plan.docx&amp;wdOrigin=BROWSELIN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hyperlink" Target="https://greenschoolsireland.org/wp-content/uploads/2024/08/Global-Awareness-Litter-Waste-Survey-2023.pdf"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hyperlink" Target="https://view.officeapps.live.com/op/view.aspx?src=https%3A%2F%2Fgreenschoolsireland.org%2Fwp-content%2Fuploads%2F2024%2F01%2FGreen-Schools-Curricular-Work.docx&amp;wdOrigin=BROWSELINK"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with a globe&#10;&#10;AI-generated content may be incorrect.">
            <a:extLst>
              <a:ext uri="{FF2B5EF4-FFF2-40B4-BE49-F238E27FC236}">
                <a16:creationId xmlns:a16="http://schemas.microsoft.com/office/drawing/2014/main" id="{8A8433E1-3603-32B8-124C-AF0B872BF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48820" cy="6858000"/>
          </a:xfrm>
          <a:prstGeom prst="rect">
            <a:avLst/>
          </a:prstGeom>
        </p:spPr>
      </p:pic>
      <p:sp>
        <p:nvSpPr>
          <p:cNvPr id="2" name="TextBox 1">
            <a:extLst>
              <a:ext uri="{FF2B5EF4-FFF2-40B4-BE49-F238E27FC236}">
                <a16:creationId xmlns:a16="http://schemas.microsoft.com/office/drawing/2014/main" id="{482169A5-45D3-FECC-2C62-3FB506B6C8E7}"/>
              </a:ext>
            </a:extLst>
          </p:cNvPr>
          <p:cNvSpPr txBox="1"/>
          <p:nvPr/>
        </p:nvSpPr>
        <p:spPr>
          <a:xfrm>
            <a:off x="4648200" y="2644170"/>
            <a:ext cx="7543800" cy="1569660"/>
          </a:xfrm>
          <a:prstGeom prst="rect">
            <a:avLst/>
          </a:prstGeom>
          <a:noFill/>
        </p:spPr>
        <p:txBody>
          <a:bodyPr wrap="square" rtlCol="0">
            <a:spAutoFit/>
          </a:bodyPr>
          <a:lstStyle/>
          <a:p>
            <a:pPr algn="ctr"/>
            <a:r>
              <a:rPr lang="en-GB" sz="3200" b="1">
                <a:solidFill>
                  <a:srgbClr val="16B066"/>
                </a:solidFill>
              </a:rPr>
              <a:t>Application Template</a:t>
            </a:r>
          </a:p>
          <a:p>
            <a:pPr algn="ctr"/>
            <a:endParaRPr lang="en-GB" sz="3200" b="1">
              <a:solidFill>
                <a:srgbClr val="16B066"/>
              </a:solidFill>
            </a:endParaRPr>
          </a:p>
          <a:p>
            <a:pPr algn="ctr"/>
            <a:r>
              <a:rPr lang="en-GB" sz="3200" b="1">
                <a:solidFill>
                  <a:srgbClr val="16B066"/>
                </a:solidFill>
              </a:rPr>
              <a:t>Global Citizenship Litter &amp; Waste</a:t>
            </a:r>
            <a:r>
              <a:rPr lang="en-GB" sz="3200" b="1">
                <a:solidFill>
                  <a:schemeClr val="bg1"/>
                </a:solidFill>
              </a:rPr>
              <a:t>s</a:t>
            </a:r>
          </a:p>
        </p:txBody>
      </p:sp>
      <p:pic>
        <p:nvPicPr>
          <p:cNvPr id="3" name="Picture 2" descr="Logo&#10;&#10;Description automatically generated">
            <a:extLst>
              <a:ext uri="{FF2B5EF4-FFF2-40B4-BE49-F238E27FC236}">
                <a16:creationId xmlns:a16="http://schemas.microsoft.com/office/drawing/2014/main" id="{EDA699FD-B33B-18EB-DFB3-5282F5890203}"/>
              </a:ext>
            </a:extLst>
          </p:cNvPr>
          <p:cNvPicPr>
            <a:picLocks noChangeAspect="1"/>
          </p:cNvPicPr>
          <p:nvPr/>
        </p:nvPicPr>
        <p:blipFill>
          <a:blip r:embed="rId3"/>
          <a:stretch>
            <a:fillRect/>
          </a:stretch>
        </p:blipFill>
        <p:spPr>
          <a:xfrm>
            <a:off x="11014286" y="5655751"/>
            <a:ext cx="653064" cy="868245"/>
          </a:xfrm>
          <a:prstGeom prst="rect">
            <a:avLst/>
          </a:prstGeom>
        </p:spPr>
      </p:pic>
      <p:pic>
        <p:nvPicPr>
          <p:cNvPr id="4" name="Picture 34" descr="Ireland – TFA4Africa">
            <a:extLst>
              <a:ext uri="{FF2B5EF4-FFF2-40B4-BE49-F238E27FC236}">
                <a16:creationId xmlns:a16="http://schemas.microsoft.com/office/drawing/2014/main" id="{6E80928C-B848-B4F4-2436-89D084A9E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814" y="5895396"/>
            <a:ext cx="1940379" cy="62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3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0A22-B895-D78D-F989-5053476681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5A2314B-C61E-925E-802C-100934536218}"/>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7" name="Picture 6" descr="Untitled-3.emf">
            <a:extLst>
              <a:ext uri="{FF2B5EF4-FFF2-40B4-BE49-F238E27FC236}">
                <a16:creationId xmlns:a16="http://schemas.microsoft.com/office/drawing/2014/main" id="{9DA0AFF7-9D58-53BD-12ED-06583A7249A3}"/>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5A34F182-E700-1C2A-CC83-7952B13B6590}"/>
              </a:ext>
            </a:extLst>
          </p:cNvPr>
          <p:cNvSpPr txBox="1"/>
          <p:nvPr/>
        </p:nvSpPr>
        <p:spPr>
          <a:xfrm>
            <a:off x="993554" y="145488"/>
            <a:ext cx="6743829" cy="400110"/>
          </a:xfrm>
          <a:prstGeom prst="rect">
            <a:avLst/>
          </a:prstGeom>
          <a:noFill/>
        </p:spPr>
        <p:txBody>
          <a:bodyPr wrap="square" rtlCol="0">
            <a:spAutoFit/>
          </a:bodyPr>
          <a:lstStyle/>
          <a:p>
            <a:r>
              <a:rPr lang="en-GB" sz="2000" b="1">
                <a:solidFill>
                  <a:schemeClr val="bg1"/>
                </a:solidFill>
              </a:rPr>
              <a:t>School Of The Year Nominations</a:t>
            </a:r>
          </a:p>
        </p:txBody>
      </p:sp>
      <p:sp>
        <p:nvSpPr>
          <p:cNvPr id="12" name="Rectangle 11">
            <a:extLst>
              <a:ext uri="{FF2B5EF4-FFF2-40B4-BE49-F238E27FC236}">
                <a16:creationId xmlns:a16="http://schemas.microsoft.com/office/drawing/2014/main" id="{AD018B87-2C3A-DD4E-7C15-8259891A5555}"/>
              </a:ext>
            </a:extLst>
          </p:cNvPr>
          <p:cNvSpPr>
            <a:spLocks noChangeAspect="1"/>
          </p:cNvSpPr>
          <p:nvPr/>
        </p:nvSpPr>
        <p:spPr>
          <a:xfrm>
            <a:off x="0" y="1131638"/>
            <a:ext cx="12192000" cy="1935365"/>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51A6EB0B-D371-6559-5160-70331C1B9E4F}"/>
              </a:ext>
            </a:extLst>
          </p:cNvPr>
          <p:cNvSpPr txBox="1"/>
          <p:nvPr/>
        </p:nvSpPr>
        <p:spPr>
          <a:xfrm>
            <a:off x="78827" y="1136023"/>
            <a:ext cx="12113173" cy="1815882"/>
          </a:xfrm>
          <a:prstGeom prst="rect">
            <a:avLst/>
          </a:prstGeom>
          <a:noFill/>
        </p:spPr>
        <p:txBody>
          <a:bodyPr wrap="square" rtlCol="0">
            <a:spAutoFit/>
          </a:bodyPr>
          <a:lstStyle/>
          <a:p>
            <a:pPr algn="ctr"/>
            <a:r>
              <a:rPr lang="en-IE" sz="1600">
                <a:solidFill>
                  <a:schemeClr val="bg1"/>
                </a:solidFill>
              </a:rPr>
              <a:t>At the end of each year Green-Schools Global Citizenship team have the very difficult job of choosing national winners for the Global Citizenship School of the Year Awards</a:t>
            </a:r>
          </a:p>
          <a:p>
            <a:pPr algn="ctr"/>
            <a:endParaRPr lang="en-IE" sz="1600">
              <a:solidFill>
                <a:schemeClr val="bg1"/>
              </a:solidFill>
            </a:endParaRPr>
          </a:p>
          <a:p>
            <a:pPr algn="ctr"/>
            <a:r>
              <a:rPr lang="en-IE" sz="1600">
                <a:solidFill>
                  <a:schemeClr val="bg1"/>
                </a:solidFill>
              </a:rPr>
              <a:t>Winners are selected based on their engagement with their community, students, the Sustainable Development Goals and innovative methods to reduce waste as well as raise awareness</a:t>
            </a:r>
          </a:p>
          <a:p>
            <a:pPr algn="ctr"/>
            <a:endParaRPr lang="en-IE" sz="1600">
              <a:solidFill>
                <a:schemeClr val="bg1"/>
              </a:solidFill>
            </a:endParaRPr>
          </a:p>
          <a:p>
            <a:pPr algn="ctr"/>
            <a:r>
              <a:rPr lang="en-IE" sz="1600">
                <a:solidFill>
                  <a:schemeClr val="bg1"/>
                </a:solidFill>
              </a:rPr>
              <a:t>Please share any further information about your work on Global Citizenship Litter &amp; Waste that would set your school apart!</a:t>
            </a:r>
          </a:p>
        </p:txBody>
      </p:sp>
      <p:pic>
        <p:nvPicPr>
          <p:cNvPr id="4" name="Graphic 3" descr="Stars with solid fill">
            <a:extLst>
              <a:ext uri="{FF2B5EF4-FFF2-40B4-BE49-F238E27FC236}">
                <a16:creationId xmlns:a16="http://schemas.microsoft.com/office/drawing/2014/main" id="{C63D5D99-C176-D63B-A8A5-6170A659E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8743" y="-28713"/>
            <a:ext cx="762000" cy="762000"/>
          </a:xfrm>
          <a:prstGeom prst="rect">
            <a:avLst/>
          </a:prstGeom>
        </p:spPr>
      </p:pic>
      <p:sp>
        <p:nvSpPr>
          <p:cNvPr id="5" name="Rectangle 4">
            <a:extLst>
              <a:ext uri="{FF2B5EF4-FFF2-40B4-BE49-F238E27FC236}">
                <a16:creationId xmlns:a16="http://schemas.microsoft.com/office/drawing/2014/main" id="{3DEA9BAA-4ED2-4DF8-7E27-6907AFF41374}"/>
              </a:ext>
            </a:extLst>
          </p:cNvPr>
          <p:cNvSpPr/>
          <p:nvPr/>
        </p:nvSpPr>
        <p:spPr>
          <a:xfrm>
            <a:off x="76201" y="3004456"/>
            <a:ext cx="12028714" cy="3738359"/>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Plus Sign 5">
            <a:extLst>
              <a:ext uri="{FF2B5EF4-FFF2-40B4-BE49-F238E27FC236}">
                <a16:creationId xmlns:a16="http://schemas.microsoft.com/office/drawing/2014/main" id="{CE504326-92D6-9BC8-6C56-6D6C3BB34E0F}"/>
              </a:ext>
            </a:extLst>
          </p:cNvPr>
          <p:cNvSpPr/>
          <p:nvPr/>
        </p:nvSpPr>
        <p:spPr>
          <a:xfrm>
            <a:off x="5569653" y="4627854"/>
            <a:ext cx="660570"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Graphic 13" descr="Star with solid fill">
            <a:extLst>
              <a:ext uri="{FF2B5EF4-FFF2-40B4-BE49-F238E27FC236}">
                <a16:creationId xmlns:a16="http://schemas.microsoft.com/office/drawing/2014/main" id="{AE93F415-15F8-2D4D-61CF-B5996DD584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2738" y="3778768"/>
            <a:ext cx="914400" cy="914400"/>
          </a:xfrm>
          <a:prstGeom prst="rect">
            <a:avLst/>
          </a:prstGeom>
        </p:spPr>
      </p:pic>
      <p:pic>
        <p:nvPicPr>
          <p:cNvPr id="8" name="Picture 7" descr="Logo&#10;&#10;Description automatically generated">
            <a:extLst>
              <a:ext uri="{FF2B5EF4-FFF2-40B4-BE49-F238E27FC236}">
                <a16:creationId xmlns:a16="http://schemas.microsoft.com/office/drawing/2014/main" id="{32C77F94-CD23-18E8-C89E-F3547F1B1856}"/>
              </a:ext>
            </a:extLst>
          </p:cNvPr>
          <p:cNvPicPr>
            <a:picLocks noChangeAspect="1"/>
          </p:cNvPicPr>
          <p:nvPr/>
        </p:nvPicPr>
        <p:blipFill>
          <a:blip r:embed="rId7"/>
          <a:stretch>
            <a:fillRect/>
          </a:stretch>
        </p:blipFill>
        <p:spPr>
          <a:xfrm>
            <a:off x="358814" y="31115"/>
            <a:ext cx="428263" cy="628856"/>
          </a:xfrm>
          <a:prstGeom prst="rect">
            <a:avLst/>
          </a:prstGeom>
        </p:spPr>
      </p:pic>
    </p:spTree>
    <p:extLst>
      <p:ext uri="{BB962C8B-B14F-4D97-AF65-F5344CB8AC3E}">
        <p14:creationId xmlns:p14="http://schemas.microsoft.com/office/powerpoint/2010/main" val="370091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76988-D6CE-4AD4-1F7F-6CA04152D33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27A1536-6248-CAB6-34DE-7AA8D7C1694A}"/>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9" name="Picture 8" descr="Untitled-3.emf">
            <a:extLst>
              <a:ext uri="{FF2B5EF4-FFF2-40B4-BE49-F238E27FC236}">
                <a16:creationId xmlns:a16="http://schemas.microsoft.com/office/drawing/2014/main" id="{B1A2D7DE-2F8F-6FB8-2A41-A5B4B92A6560}"/>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83FFB85E-CD77-6BCD-B9AB-0CF6E0B5B64B}"/>
              </a:ext>
            </a:extLst>
          </p:cNvPr>
          <p:cNvSpPr txBox="1"/>
          <p:nvPr/>
        </p:nvSpPr>
        <p:spPr>
          <a:xfrm>
            <a:off x="1103161" y="141723"/>
            <a:ext cx="6743829" cy="400110"/>
          </a:xfrm>
          <a:prstGeom prst="rect">
            <a:avLst/>
          </a:prstGeom>
          <a:noFill/>
        </p:spPr>
        <p:txBody>
          <a:bodyPr wrap="square" rtlCol="0">
            <a:spAutoFit/>
          </a:bodyPr>
          <a:lstStyle/>
          <a:p>
            <a:r>
              <a:rPr lang="en-GB" sz="2000" b="1">
                <a:solidFill>
                  <a:schemeClr val="bg1"/>
                </a:solidFill>
              </a:rPr>
              <a:t>Instructions</a:t>
            </a:r>
          </a:p>
        </p:txBody>
      </p:sp>
      <p:sp>
        <p:nvSpPr>
          <p:cNvPr id="2" name="Rectangle 1">
            <a:extLst>
              <a:ext uri="{FF2B5EF4-FFF2-40B4-BE49-F238E27FC236}">
                <a16:creationId xmlns:a16="http://schemas.microsoft.com/office/drawing/2014/main" id="{26BE81D6-002A-614F-465D-5B22A92BFA5F}"/>
              </a:ext>
            </a:extLst>
          </p:cNvPr>
          <p:cNvSpPr>
            <a:spLocks noChangeAspect="1"/>
          </p:cNvSpPr>
          <p:nvPr/>
        </p:nvSpPr>
        <p:spPr>
          <a:xfrm>
            <a:off x="174608" y="1267974"/>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A6F7EBE8-6E3D-84D2-36A2-C0CD97CE614B}"/>
              </a:ext>
            </a:extLst>
          </p:cNvPr>
          <p:cNvSpPr>
            <a:spLocks noChangeAspect="1"/>
          </p:cNvSpPr>
          <p:nvPr/>
        </p:nvSpPr>
        <p:spPr>
          <a:xfrm>
            <a:off x="174608" y="2759441"/>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ECA509F-B8DE-ED77-AE6E-0830E7B2DC4B}"/>
              </a:ext>
            </a:extLst>
          </p:cNvPr>
          <p:cNvSpPr txBox="1"/>
          <p:nvPr/>
        </p:nvSpPr>
        <p:spPr>
          <a:xfrm>
            <a:off x="869271" y="1391084"/>
            <a:ext cx="4423430" cy="830997"/>
          </a:xfrm>
          <a:prstGeom prst="rect">
            <a:avLst/>
          </a:prstGeom>
          <a:noFill/>
        </p:spPr>
        <p:txBody>
          <a:bodyPr wrap="square" rtlCol="0">
            <a:spAutoFit/>
          </a:bodyPr>
          <a:lstStyle/>
          <a:p>
            <a:pPr algn="ctr"/>
            <a:r>
              <a:rPr lang="en-IE" sz="1600">
                <a:solidFill>
                  <a:schemeClr val="bg1"/>
                </a:solidFill>
              </a:rPr>
              <a:t>Green-Schools is a student led programme and as such this application is designed to be completed by Green-Schools committees </a:t>
            </a:r>
            <a:endParaRPr lang="en-IE" sz="1600">
              <a:solidFill>
                <a:schemeClr val="bg1"/>
              </a:solidFill>
              <a:sym typeface="Wingdings" panose="05000000000000000000" pitchFamily="2" charset="2"/>
            </a:endParaRPr>
          </a:p>
        </p:txBody>
      </p:sp>
      <p:sp>
        <p:nvSpPr>
          <p:cNvPr id="6" name="Rectangle 5">
            <a:extLst>
              <a:ext uri="{FF2B5EF4-FFF2-40B4-BE49-F238E27FC236}">
                <a16:creationId xmlns:a16="http://schemas.microsoft.com/office/drawing/2014/main" id="{1B6D6DF9-5E83-7A19-22C4-CF8B4EC23CAC}"/>
              </a:ext>
            </a:extLst>
          </p:cNvPr>
          <p:cNvSpPr>
            <a:spLocks noChangeAspect="1"/>
          </p:cNvSpPr>
          <p:nvPr/>
        </p:nvSpPr>
        <p:spPr>
          <a:xfrm>
            <a:off x="6204636" y="1970782"/>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39764501-E1DE-403C-D3C4-2D7C53FFF28E}"/>
              </a:ext>
            </a:extLst>
          </p:cNvPr>
          <p:cNvSpPr txBox="1"/>
          <p:nvPr/>
        </p:nvSpPr>
        <p:spPr>
          <a:xfrm>
            <a:off x="6675989" y="2062381"/>
            <a:ext cx="4870050" cy="830997"/>
          </a:xfrm>
          <a:prstGeom prst="rect">
            <a:avLst/>
          </a:prstGeom>
          <a:noFill/>
        </p:spPr>
        <p:txBody>
          <a:bodyPr wrap="square" rtlCol="0">
            <a:spAutoFit/>
          </a:bodyPr>
          <a:lstStyle/>
          <a:p>
            <a:pPr algn="ctr"/>
            <a:r>
              <a:rPr lang="en-IE" sz="1600">
                <a:solidFill>
                  <a:schemeClr val="bg1"/>
                </a:solidFill>
              </a:rPr>
              <a:t>We have left our template plain and simple to promote readability and accessibility. Please do feel free to add some personality and creative flair </a:t>
            </a:r>
            <a:r>
              <a:rPr lang="en-IE" sz="1600">
                <a:solidFill>
                  <a:schemeClr val="bg1"/>
                </a:solidFill>
                <a:sym typeface="Wingdings" panose="05000000000000000000" pitchFamily="2" charset="2"/>
              </a:rPr>
              <a:t></a:t>
            </a:r>
          </a:p>
        </p:txBody>
      </p:sp>
      <p:sp>
        <p:nvSpPr>
          <p:cNvPr id="7" name="Rectangle 6">
            <a:extLst>
              <a:ext uri="{FF2B5EF4-FFF2-40B4-BE49-F238E27FC236}">
                <a16:creationId xmlns:a16="http://schemas.microsoft.com/office/drawing/2014/main" id="{94341446-2A87-4A27-D0A4-89632767595D}"/>
              </a:ext>
            </a:extLst>
          </p:cNvPr>
          <p:cNvSpPr>
            <a:spLocks noChangeAspect="1"/>
          </p:cNvSpPr>
          <p:nvPr/>
        </p:nvSpPr>
        <p:spPr>
          <a:xfrm>
            <a:off x="6204636" y="3468016"/>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8765ED8B-C92D-C68C-5433-EFA230D6586D}"/>
              </a:ext>
            </a:extLst>
          </p:cNvPr>
          <p:cNvSpPr txBox="1"/>
          <p:nvPr/>
        </p:nvSpPr>
        <p:spPr>
          <a:xfrm>
            <a:off x="6675989" y="3591126"/>
            <a:ext cx="4870050" cy="830997"/>
          </a:xfrm>
          <a:prstGeom prst="rect">
            <a:avLst/>
          </a:prstGeom>
          <a:noFill/>
        </p:spPr>
        <p:txBody>
          <a:bodyPr wrap="square" rtlCol="0">
            <a:spAutoFit/>
          </a:bodyPr>
          <a:lstStyle/>
          <a:p>
            <a:pPr algn="ctr"/>
            <a:r>
              <a:rPr lang="en-IE" sz="1600">
                <a:solidFill>
                  <a:schemeClr val="bg1"/>
                </a:solidFill>
              </a:rPr>
              <a:t>This presentation has space for all of the essential actions and steps required to achieve your Green-Flag so be sure to add information for each step</a:t>
            </a:r>
            <a:endParaRPr lang="en-IE" sz="1600">
              <a:solidFill>
                <a:schemeClr val="bg1"/>
              </a:solidFill>
              <a:sym typeface="Wingdings" panose="05000000000000000000" pitchFamily="2" charset="2"/>
            </a:endParaRPr>
          </a:p>
        </p:txBody>
      </p:sp>
      <p:sp>
        <p:nvSpPr>
          <p:cNvPr id="12" name="Rectangle 11">
            <a:extLst>
              <a:ext uri="{FF2B5EF4-FFF2-40B4-BE49-F238E27FC236}">
                <a16:creationId xmlns:a16="http://schemas.microsoft.com/office/drawing/2014/main" id="{B9B53FB6-BBA0-4769-B087-AB66105B7BCE}"/>
              </a:ext>
            </a:extLst>
          </p:cNvPr>
          <p:cNvSpPr>
            <a:spLocks noChangeAspect="1"/>
          </p:cNvSpPr>
          <p:nvPr/>
        </p:nvSpPr>
        <p:spPr>
          <a:xfrm>
            <a:off x="174608" y="4250908"/>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9A74C6DA-2F4B-5628-8F42-34DC98782AA4}"/>
              </a:ext>
            </a:extLst>
          </p:cNvPr>
          <p:cNvSpPr txBox="1"/>
          <p:nvPr/>
        </p:nvSpPr>
        <p:spPr>
          <a:xfrm>
            <a:off x="645961" y="4374018"/>
            <a:ext cx="4870050" cy="830997"/>
          </a:xfrm>
          <a:prstGeom prst="rect">
            <a:avLst/>
          </a:prstGeom>
          <a:noFill/>
        </p:spPr>
        <p:txBody>
          <a:bodyPr wrap="square" rtlCol="0">
            <a:spAutoFit/>
          </a:bodyPr>
          <a:lstStyle/>
          <a:p>
            <a:pPr algn="ctr"/>
            <a:r>
              <a:rPr lang="en-IE" sz="1600">
                <a:solidFill>
                  <a:schemeClr val="bg1"/>
                </a:solidFill>
              </a:rPr>
              <a:t>When completed please attach this presentation to your online application form on submit.com along with the requested information on that form </a:t>
            </a:r>
            <a:endParaRPr lang="en-IE" sz="1600">
              <a:solidFill>
                <a:schemeClr val="bg1"/>
              </a:solidFill>
              <a:sym typeface="Wingdings" panose="05000000000000000000" pitchFamily="2" charset="2"/>
            </a:endParaRPr>
          </a:p>
        </p:txBody>
      </p:sp>
      <p:sp>
        <p:nvSpPr>
          <p:cNvPr id="3" name="TextBox 2">
            <a:extLst>
              <a:ext uri="{FF2B5EF4-FFF2-40B4-BE49-F238E27FC236}">
                <a16:creationId xmlns:a16="http://schemas.microsoft.com/office/drawing/2014/main" id="{6554BB37-DF71-52B2-57CD-58B490145506}"/>
              </a:ext>
            </a:extLst>
          </p:cNvPr>
          <p:cNvSpPr txBox="1"/>
          <p:nvPr/>
        </p:nvSpPr>
        <p:spPr>
          <a:xfrm>
            <a:off x="869271" y="2882551"/>
            <a:ext cx="4423430" cy="830997"/>
          </a:xfrm>
          <a:prstGeom prst="rect">
            <a:avLst/>
          </a:prstGeom>
          <a:noFill/>
        </p:spPr>
        <p:txBody>
          <a:bodyPr wrap="square" rtlCol="0">
            <a:spAutoFit/>
          </a:bodyPr>
          <a:lstStyle/>
          <a:p>
            <a:pPr algn="ctr"/>
            <a:r>
              <a:rPr lang="en-IE" sz="1600">
                <a:solidFill>
                  <a:schemeClr val="bg1"/>
                </a:solidFill>
              </a:rPr>
              <a:t>The Green-Schools handbook will walk you through your theme step by step and will guide you while completing this application</a:t>
            </a:r>
          </a:p>
        </p:txBody>
      </p:sp>
      <p:sp>
        <p:nvSpPr>
          <p:cNvPr id="14" name="Rectangle 13">
            <a:extLst>
              <a:ext uri="{FF2B5EF4-FFF2-40B4-BE49-F238E27FC236}">
                <a16:creationId xmlns:a16="http://schemas.microsoft.com/office/drawing/2014/main" id="{F8B4A30B-23EB-50DE-934E-FFD215CF8643}"/>
              </a:ext>
            </a:extLst>
          </p:cNvPr>
          <p:cNvSpPr>
            <a:spLocks noChangeAspect="1"/>
          </p:cNvSpPr>
          <p:nvPr/>
        </p:nvSpPr>
        <p:spPr>
          <a:xfrm>
            <a:off x="6204636" y="4965250"/>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B68AEB8B-F1E9-9847-47E0-FC2818EA3B30}"/>
              </a:ext>
            </a:extLst>
          </p:cNvPr>
          <p:cNvSpPr txBox="1"/>
          <p:nvPr/>
        </p:nvSpPr>
        <p:spPr>
          <a:xfrm>
            <a:off x="6204636" y="5088360"/>
            <a:ext cx="5812756" cy="830997"/>
          </a:xfrm>
          <a:prstGeom prst="rect">
            <a:avLst/>
          </a:prstGeom>
          <a:noFill/>
        </p:spPr>
        <p:txBody>
          <a:bodyPr wrap="square" rtlCol="0">
            <a:spAutoFit/>
          </a:bodyPr>
          <a:lstStyle/>
          <a:p>
            <a:pPr algn="ctr"/>
            <a:r>
              <a:rPr lang="en-IE" sz="1600">
                <a:solidFill>
                  <a:schemeClr val="bg1"/>
                </a:solidFill>
              </a:rPr>
              <a:t>For further guidance on how to complete this application please refer to our walkthrough video </a:t>
            </a:r>
            <a:r>
              <a:rPr lang="en-IE" sz="1600" b="1">
                <a:solidFill>
                  <a:schemeClr val="bg1"/>
                </a:solidFill>
              </a:rPr>
              <a:t>here</a:t>
            </a:r>
            <a:r>
              <a:rPr lang="en-IE" sz="1600">
                <a:solidFill>
                  <a:schemeClr val="bg1"/>
                </a:solidFill>
              </a:rPr>
              <a:t> and remember you can always add more slides if you need more space</a:t>
            </a:r>
            <a:endParaRPr lang="en-IE" sz="1600">
              <a:solidFill>
                <a:schemeClr val="bg1"/>
              </a:solidFill>
              <a:sym typeface="Wingdings" panose="05000000000000000000" pitchFamily="2" charset="2"/>
            </a:endParaRPr>
          </a:p>
        </p:txBody>
      </p:sp>
      <p:pic>
        <p:nvPicPr>
          <p:cNvPr id="17" name="Picture 16" descr="Logo&#10;&#10;Description automatically generated">
            <a:extLst>
              <a:ext uri="{FF2B5EF4-FFF2-40B4-BE49-F238E27FC236}">
                <a16:creationId xmlns:a16="http://schemas.microsoft.com/office/drawing/2014/main" id="{F99BED52-22AD-4803-1CE4-95F35BA7B8F7}"/>
              </a:ext>
            </a:extLst>
          </p:cNvPr>
          <p:cNvPicPr>
            <a:picLocks noChangeAspect="1"/>
          </p:cNvPicPr>
          <p:nvPr/>
        </p:nvPicPr>
        <p:blipFill>
          <a:blip r:embed="rId3"/>
          <a:stretch>
            <a:fillRect/>
          </a:stretch>
        </p:blipFill>
        <p:spPr>
          <a:xfrm>
            <a:off x="358814" y="31115"/>
            <a:ext cx="428263" cy="628856"/>
          </a:xfrm>
          <a:prstGeom prst="rect">
            <a:avLst/>
          </a:prstGeom>
        </p:spPr>
      </p:pic>
    </p:spTree>
    <p:extLst>
      <p:ext uri="{BB962C8B-B14F-4D97-AF65-F5344CB8AC3E}">
        <p14:creationId xmlns:p14="http://schemas.microsoft.com/office/powerpoint/2010/main" val="412586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04DA8-280C-3B15-991B-CC3839E43B77}"/>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5" name="Picture 4" descr="Untitled-3.emf">
            <a:extLst>
              <a:ext uri="{FF2B5EF4-FFF2-40B4-BE49-F238E27FC236}">
                <a16:creationId xmlns:a16="http://schemas.microsoft.com/office/drawing/2014/main" id="{BDFF8DB8-3FE3-DBED-E59F-9FF55BF5AB5D}"/>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27" name="Rectangle 26">
            <a:extLst>
              <a:ext uri="{FF2B5EF4-FFF2-40B4-BE49-F238E27FC236}">
                <a16:creationId xmlns:a16="http://schemas.microsoft.com/office/drawing/2014/main" id="{D72DAE20-592C-DE68-5D3F-4B880AFC5C35}"/>
              </a:ext>
            </a:extLst>
          </p:cNvPr>
          <p:cNvSpPr>
            <a:spLocks noChangeAspect="1"/>
          </p:cNvSpPr>
          <p:nvPr/>
        </p:nvSpPr>
        <p:spPr>
          <a:xfrm>
            <a:off x="6608409" y="5534560"/>
            <a:ext cx="5583592" cy="1323439"/>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4AA88642-A4BC-34F9-690A-9E219BDC57E8}"/>
              </a:ext>
            </a:extLst>
          </p:cNvPr>
          <p:cNvSpPr txBox="1"/>
          <p:nvPr/>
        </p:nvSpPr>
        <p:spPr>
          <a:xfrm>
            <a:off x="993554" y="153559"/>
            <a:ext cx="6743829" cy="400110"/>
          </a:xfrm>
          <a:prstGeom prst="rect">
            <a:avLst/>
          </a:prstGeom>
          <a:noFill/>
        </p:spPr>
        <p:txBody>
          <a:bodyPr wrap="square" rtlCol="0">
            <a:spAutoFit/>
          </a:bodyPr>
          <a:lstStyle/>
          <a:p>
            <a:r>
              <a:rPr lang="en-GB" sz="2000" b="1">
                <a:solidFill>
                  <a:schemeClr val="bg1"/>
                </a:solidFill>
              </a:rPr>
              <a:t>Step One – Green Schools Committee </a:t>
            </a:r>
          </a:p>
        </p:txBody>
      </p:sp>
      <p:sp>
        <p:nvSpPr>
          <p:cNvPr id="11" name="Rectangle 10">
            <a:extLst>
              <a:ext uri="{FF2B5EF4-FFF2-40B4-BE49-F238E27FC236}">
                <a16:creationId xmlns:a16="http://schemas.microsoft.com/office/drawing/2014/main" id="{AE284DAD-BA09-1285-8020-B8D23F1E9FF0}"/>
              </a:ext>
            </a:extLst>
          </p:cNvPr>
          <p:cNvSpPr>
            <a:spLocks noChangeAspect="1"/>
          </p:cNvSpPr>
          <p:nvPr/>
        </p:nvSpPr>
        <p:spPr>
          <a:xfrm>
            <a:off x="6608408" y="1012157"/>
            <a:ext cx="5305787" cy="353719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Plus Sign 13">
            <a:extLst>
              <a:ext uri="{FF2B5EF4-FFF2-40B4-BE49-F238E27FC236}">
                <a16:creationId xmlns:a16="http://schemas.microsoft.com/office/drawing/2014/main" id="{31D07F2E-0059-6163-2BBE-0048EA8345AE}"/>
              </a:ext>
            </a:extLst>
          </p:cNvPr>
          <p:cNvSpPr/>
          <p:nvPr/>
        </p:nvSpPr>
        <p:spPr>
          <a:xfrm>
            <a:off x="8918402" y="2817699"/>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Graphic 15" descr="Camera with solid fill">
            <a:extLst>
              <a:ext uri="{FF2B5EF4-FFF2-40B4-BE49-F238E27FC236}">
                <a16:creationId xmlns:a16="http://schemas.microsoft.com/office/drawing/2014/main" id="{88E81240-7D3E-B988-7239-841FD4AC4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4102" y="2051344"/>
            <a:ext cx="914400" cy="914400"/>
          </a:xfrm>
          <a:prstGeom prst="rect">
            <a:avLst/>
          </a:prstGeom>
        </p:spPr>
      </p:pic>
      <p:sp>
        <p:nvSpPr>
          <p:cNvPr id="17" name="TextBox 16">
            <a:extLst>
              <a:ext uri="{FF2B5EF4-FFF2-40B4-BE49-F238E27FC236}">
                <a16:creationId xmlns:a16="http://schemas.microsoft.com/office/drawing/2014/main" id="{E224BCBD-054B-C2EF-BDA9-B2B78513D30C}"/>
              </a:ext>
            </a:extLst>
          </p:cNvPr>
          <p:cNvSpPr txBox="1"/>
          <p:nvPr/>
        </p:nvSpPr>
        <p:spPr>
          <a:xfrm>
            <a:off x="6715655" y="4672622"/>
            <a:ext cx="5044530" cy="584775"/>
          </a:xfrm>
          <a:prstGeom prst="rect">
            <a:avLst/>
          </a:prstGeom>
          <a:noFill/>
        </p:spPr>
        <p:txBody>
          <a:bodyPr wrap="square" rtlCol="0">
            <a:spAutoFit/>
          </a:bodyPr>
          <a:lstStyle/>
          <a:p>
            <a:pPr algn="ctr"/>
            <a:r>
              <a:rPr lang="en-IE" sz="1600"/>
              <a:t>Add a photo </a:t>
            </a:r>
            <a:r>
              <a:rPr lang="en-IE" sz="1600" b="1"/>
              <a:t>or</a:t>
            </a:r>
            <a:r>
              <a:rPr lang="en-IE" sz="1600"/>
              <a:t> a list of names </a:t>
            </a:r>
            <a:r>
              <a:rPr lang="en-IE" sz="1600" b="1"/>
              <a:t>or</a:t>
            </a:r>
            <a:r>
              <a:rPr lang="en-IE" sz="1600"/>
              <a:t> something to represent your Green-Schools Committee</a:t>
            </a:r>
          </a:p>
        </p:txBody>
      </p:sp>
      <p:sp>
        <p:nvSpPr>
          <p:cNvPr id="18" name="Rectangle 17">
            <a:extLst>
              <a:ext uri="{FF2B5EF4-FFF2-40B4-BE49-F238E27FC236}">
                <a16:creationId xmlns:a16="http://schemas.microsoft.com/office/drawing/2014/main" id="{006126B2-792E-92DB-F3E1-C70B035A99C4}"/>
              </a:ext>
            </a:extLst>
          </p:cNvPr>
          <p:cNvSpPr/>
          <p:nvPr/>
        </p:nvSpPr>
        <p:spPr>
          <a:xfrm>
            <a:off x="277804" y="1012157"/>
            <a:ext cx="5408984" cy="4670186"/>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291EBE98-E0D5-0760-A88D-29C192C9032D}"/>
              </a:ext>
            </a:extLst>
          </p:cNvPr>
          <p:cNvSpPr txBox="1"/>
          <p:nvPr/>
        </p:nvSpPr>
        <p:spPr>
          <a:xfrm>
            <a:off x="760521" y="5854869"/>
            <a:ext cx="4423430" cy="830997"/>
          </a:xfrm>
          <a:prstGeom prst="rect">
            <a:avLst/>
          </a:prstGeom>
          <a:noFill/>
        </p:spPr>
        <p:txBody>
          <a:bodyPr wrap="square" rtlCol="0">
            <a:spAutoFit/>
          </a:bodyPr>
          <a:lstStyle/>
          <a:p>
            <a:pPr algn="ctr"/>
            <a:r>
              <a:rPr lang="en-IE" sz="1600"/>
              <a:t>Add a copy of minutes from a committee meeting </a:t>
            </a:r>
            <a:r>
              <a:rPr lang="en-IE" sz="1600" b="1"/>
              <a:t>or</a:t>
            </a:r>
            <a:r>
              <a:rPr lang="en-IE" sz="1600"/>
              <a:t> a recording </a:t>
            </a:r>
            <a:r>
              <a:rPr lang="en-IE" sz="1600" b="1"/>
              <a:t>or </a:t>
            </a:r>
            <a:r>
              <a:rPr lang="en-IE" sz="1600"/>
              <a:t>something to show what happened at a meeting</a:t>
            </a:r>
          </a:p>
        </p:txBody>
      </p:sp>
      <p:pic>
        <p:nvPicPr>
          <p:cNvPr id="21" name="Graphic 20" descr="Hamburger Menu Icon with solid fill">
            <a:extLst>
              <a:ext uri="{FF2B5EF4-FFF2-40B4-BE49-F238E27FC236}">
                <a16:creationId xmlns:a16="http://schemas.microsoft.com/office/drawing/2014/main" id="{F879444D-6703-077A-386B-E3531B6BD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3498" y="2640659"/>
            <a:ext cx="914400" cy="914400"/>
          </a:xfrm>
          <a:prstGeom prst="rect">
            <a:avLst/>
          </a:prstGeom>
        </p:spPr>
      </p:pic>
      <p:sp>
        <p:nvSpPr>
          <p:cNvPr id="22" name="Plus Sign 21">
            <a:extLst>
              <a:ext uri="{FF2B5EF4-FFF2-40B4-BE49-F238E27FC236}">
                <a16:creationId xmlns:a16="http://schemas.microsoft.com/office/drawing/2014/main" id="{A386D836-7E82-55F3-5882-8A60075AF370}"/>
              </a:ext>
            </a:extLst>
          </p:cNvPr>
          <p:cNvSpPr/>
          <p:nvPr/>
        </p:nvSpPr>
        <p:spPr>
          <a:xfrm>
            <a:off x="2611180" y="3420951"/>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F2C5FDD0-C3D5-8771-056A-1E377643FA8F}"/>
              </a:ext>
            </a:extLst>
          </p:cNvPr>
          <p:cNvSpPr txBox="1"/>
          <p:nvPr/>
        </p:nvSpPr>
        <p:spPr>
          <a:xfrm>
            <a:off x="6608408" y="5534561"/>
            <a:ext cx="5583592" cy="1323439"/>
          </a:xfrm>
          <a:prstGeom prst="rect">
            <a:avLst/>
          </a:prstGeom>
          <a:noFill/>
        </p:spPr>
        <p:txBody>
          <a:bodyPr wrap="square" rtlCol="0">
            <a:spAutoFit/>
          </a:bodyPr>
          <a:lstStyle/>
          <a:p>
            <a:pPr algn="ctr"/>
            <a:r>
              <a:rPr lang="en-IE" sz="1600">
                <a:solidFill>
                  <a:schemeClr val="bg1"/>
                </a:solidFill>
              </a:rPr>
              <a:t>We love to see Green-Schools Committees that are student led and have support from the whole school community</a:t>
            </a:r>
          </a:p>
          <a:p>
            <a:pPr algn="ctr"/>
            <a:r>
              <a:rPr lang="en-IE" sz="1600">
                <a:solidFill>
                  <a:schemeClr val="bg1"/>
                </a:solidFill>
              </a:rPr>
              <a:t>-</a:t>
            </a:r>
          </a:p>
          <a:p>
            <a:pPr algn="ctr"/>
            <a:r>
              <a:rPr lang="en-IE" sz="1600">
                <a:solidFill>
                  <a:schemeClr val="bg1"/>
                </a:solidFill>
              </a:rPr>
              <a:t>Please feel free to add another slide with any other information on your committee</a:t>
            </a:r>
          </a:p>
        </p:txBody>
      </p:sp>
      <p:pic>
        <p:nvPicPr>
          <p:cNvPr id="26" name="Picture 25" descr="Icon&#10;&#10;Description automatically generated">
            <a:extLst>
              <a:ext uri="{FF2B5EF4-FFF2-40B4-BE49-F238E27FC236}">
                <a16:creationId xmlns:a16="http://schemas.microsoft.com/office/drawing/2014/main" id="{E801C901-1239-6F10-A06E-F8D21C88D57C}"/>
              </a:ext>
            </a:extLst>
          </p:cNvPr>
          <p:cNvPicPr>
            <a:picLocks noChangeAspect="1"/>
          </p:cNvPicPr>
          <p:nvPr/>
        </p:nvPicPr>
        <p:blipFill rotWithShape="1">
          <a:blip r:embed="rId7">
            <a:biLevel thresh="25000"/>
          </a:blip>
          <a:srcRect l="15174" t="25642" r="11636" b="44398"/>
          <a:stretch/>
        </p:blipFill>
        <p:spPr>
          <a:xfrm>
            <a:off x="10834857" y="99739"/>
            <a:ext cx="1079338" cy="507751"/>
          </a:xfrm>
          <a:prstGeom prst="rect">
            <a:avLst/>
          </a:prstGeom>
        </p:spPr>
      </p:pic>
      <p:sp>
        <p:nvSpPr>
          <p:cNvPr id="2" name="TextBox 1">
            <a:extLst>
              <a:ext uri="{FF2B5EF4-FFF2-40B4-BE49-F238E27FC236}">
                <a16:creationId xmlns:a16="http://schemas.microsoft.com/office/drawing/2014/main" id="{00C67B80-9EAD-84E3-484B-06BA9B3C1B44}"/>
              </a:ext>
            </a:extLst>
          </p:cNvPr>
          <p:cNvSpPr txBox="1"/>
          <p:nvPr/>
        </p:nvSpPr>
        <p:spPr>
          <a:xfrm>
            <a:off x="408433" y="2425677"/>
            <a:ext cx="5044530" cy="338554"/>
          </a:xfrm>
          <a:prstGeom prst="rect">
            <a:avLst/>
          </a:prstGeom>
          <a:noFill/>
        </p:spPr>
        <p:txBody>
          <a:bodyPr wrap="square" rtlCol="0">
            <a:spAutoFit/>
          </a:bodyPr>
          <a:lstStyle/>
          <a:p>
            <a:pPr algn="ctr"/>
            <a:r>
              <a:rPr lang="en-IE" sz="1600" b="1">
                <a:hlinkClick r:id="rId8"/>
              </a:rPr>
              <a:t>TEMPLATE</a:t>
            </a:r>
            <a:endParaRPr lang="en-IE" sz="1600" b="1"/>
          </a:p>
        </p:txBody>
      </p:sp>
      <p:pic>
        <p:nvPicPr>
          <p:cNvPr id="6" name="Picture 5" descr="Logo&#10;&#10;Description automatically generated">
            <a:extLst>
              <a:ext uri="{FF2B5EF4-FFF2-40B4-BE49-F238E27FC236}">
                <a16:creationId xmlns:a16="http://schemas.microsoft.com/office/drawing/2014/main" id="{98E4D1C2-DDB4-424C-E13B-0EB9270060FD}"/>
              </a:ext>
            </a:extLst>
          </p:cNvPr>
          <p:cNvPicPr>
            <a:picLocks noChangeAspect="1"/>
          </p:cNvPicPr>
          <p:nvPr/>
        </p:nvPicPr>
        <p:blipFill>
          <a:blip r:embed="rId9"/>
          <a:stretch>
            <a:fillRect/>
          </a:stretch>
        </p:blipFill>
        <p:spPr>
          <a:xfrm>
            <a:off x="358814" y="31115"/>
            <a:ext cx="428263" cy="628856"/>
          </a:xfrm>
          <a:prstGeom prst="rect">
            <a:avLst/>
          </a:prstGeom>
        </p:spPr>
      </p:pic>
    </p:spTree>
    <p:extLst>
      <p:ext uri="{BB962C8B-B14F-4D97-AF65-F5344CB8AC3E}">
        <p14:creationId xmlns:p14="http://schemas.microsoft.com/office/powerpoint/2010/main" val="303868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EEF9B-457C-E5C0-EE79-A547CD0A30D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28D8525-BE6D-6E11-A607-F927629F008E}"/>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5" name="Picture 4" descr="Untitled-3.emf">
            <a:extLst>
              <a:ext uri="{FF2B5EF4-FFF2-40B4-BE49-F238E27FC236}">
                <a16:creationId xmlns:a16="http://schemas.microsoft.com/office/drawing/2014/main" id="{CA53DB46-7962-1BFB-F372-81A4630A9AD9}"/>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27" name="Rectangle 26">
            <a:extLst>
              <a:ext uri="{FF2B5EF4-FFF2-40B4-BE49-F238E27FC236}">
                <a16:creationId xmlns:a16="http://schemas.microsoft.com/office/drawing/2014/main" id="{7CE98039-1116-F193-F838-D381BECB68EC}"/>
              </a:ext>
            </a:extLst>
          </p:cNvPr>
          <p:cNvSpPr>
            <a:spLocks noChangeAspect="1"/>
          </p:cNvSpPr>
          <p:nvPr/>
        </p:nvSpPr>
        <p:spPr>
          <a:xfrm>
            <a:off x="6608409" y="5534560"/>
            <a:ext cx="5583592" cy="1323439"/>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0300A56E-3EBE-9F4E-2810-1548853AF8CB}"/>
              </a:ext>
            </a:extLst>
          </p:cNvPr>
          <p:cNvSpPr txBox="1"/>
          <p:nvPr/>
        </p:nvSpPr>
        <p:spPr>
          <a:xfrm>
            <a:off x="993554" y="145488"/>
            <a:ext cx="6743829" cy="400110"/>
          </a:xfrm>
          <a:prstGeom prst="rect">
            <a:avLst/>
          </a:prstGeom>
          <a:noFill/>
        </p:spPr>
        <p:txBody>
          <a:bodyPr wrap="square" rtlCol="0">
            <a:spAutoFit/>
          </a:bodyPr>
          <a:lstStyle/>
          <a:p>
            <a:r>
              <a:rPr lang="en-GB" sz="2000" b="1">
                <a:solidFill>
                  <a:schemeClr val="bg1"/>
                </a:solidFill>
              </a:rPr>
              <a:t>Step Two – Environmental Review </a:t>
            </a:r>
          </a:p>
        </p:txBody>
      </p:sp>
      <p:sp>
        <p:nvSpPr>
          <p:cNvPr id="11" name="Rectangle 10">
            <a:extLst>
              <a:ext uri="{FF2B5EF4-FFF2-40B4-BE49-F238E27FC236}">
                <a16:creationId xmlns:a16="http://schemas.microsoft.com/office/drawing/2014/main" id="{89DA6F1B-68EF-1DC3-67DF-014F40DF7AFC}"/>
              </a:ext>
            </a:extLst>
          </p:cNvPr>
          <p:cNvSpPr>
            <a:spLocks noChangeAspect="1"/>
          </p:cNvSpPr>
          <p:nvPr/>
        </p:nvSpPr>
        <p:spPr>
          <a:xfrm>
            <a:off x="6608408" y="1012157"/>
            <a:ext cx="5305787" cy="353719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Plus Sign 13">
            <a:extLst>
              <a:ext uri="{FF2B5EF4-FFF2-40B4-BE49-F238E27FC236}">
                <a16:creationId xmlns:a16="http://schemas.microsoft.com/office/drawing/2014/main" id="{965E66FD-08C9-E71D-A179-0AF634220187}"/>
              </a:ext>
            </a:extLst>
          </p:cNvPr>
          <p:cNvSpPr/>
          <p:nvPr/>
        </p:nvSpPr>
        <p:spPr>
          <a:xfrm>
            <a:off x="8941784" y="30571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0627F4C5-96A9-E34C-DB25-9B2681923906}"/>
              </a:ext>
            </a:extLst>
          </p:cNvPr>
          <p:cNvSpPr/>
          <p:nvPr/>
        </p:nvSpPr>
        <p:spPr>
          <a:xfrm>
            <a:off x="277804" y="1012157"/>
            <a:ext cx="5408984" cy="5138272"/>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6D3830D8-2355-A5D9-84F4-4F53384159D4}"/>
              </a:ext>
            </a:extLst>
          </p:cNvPr>
          <p:cNvSpPr txBox="1"/>
          <p:nvPr/>
        </p:nvSpPr>
        <p:spPr>
          <a:xfrm>
            <a:off x="6946740" y="4626455"/>
            <a:ext cx="4582360" cy="830997"/>
          </a:xfrm>
          <a:prstGeom prst="rect">
            <a:avLst/>
          </a:prstGeom>
          <a:noFill/>
        </p:spPr>
        <p:txBody>
          <a:bodyPr wrap="square" rtlCol="0">
            <a:spAutoFit/>
          </a:bodyPr>
          <a:lstStyle/>
          <a:p>
            <a:pPr algn="ctr"/>
            <a:r>
              <a:rPr lang="en-IE" sz="1600"/>
              <a:t>Global Citizenship Awareness Survey results will be asked for on the online form and you can include any graphs or additional results here</a:t>
            </a:r>
          </a:p>
        </p:txBody>
      </p:sp>
      <p:sp>
        <p:nvSpPr>
          <p:cNvPr id="22" name="Plus Sign 21">
            <a:extLst>
              <a:ext uri="{FF2B5EF4-FFF2-40B4-BE49-F238E27FC236}">
                <a16:creationId xmlns:a16="http://schemas.microsoft.com/office/drawing/2014/main" id="{29C8F95D-F531-D76A-158B-214ABB2BCA3C}"/>
              </a:ext>
            </a:extLst>
          </p:cNvPr>
          <p:cNvSpPr/>
          <p:nvPr/>
        </p:nvSpPr>
        <p:spPr>
          <a:xfrm>
            <a:off x="2611180" y="3466993"/>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29DB9E54-0295-A866-C3B0-44AA1B202F9F}"/>
              </a:ext>
            </a:extLst>
          </p:cNvPr>
          <p:cNvSpPr txBox="1"/>
          <p:nvPr/>
        </p:nvSpPr>
        <p:spPr>
          <a:xfrm>
            <a:off x="6608408" y="5534561"/>
            <a:ext cx="5583592" cy="1323439"/>
          </a:xfrm>
          <a:prstGeom prst="rect">
            <a:avLst/>
          </a:prstGeom>
          <a:noFill/>
        </p:spPr>
        <p:txBody>
          <a:bodyPr wrap="square" rtlCol="0">
            <a:spAutoFit/>
          </a:bodyPr>
          <a:lstStyle/>
          <a:p>
            <a:pPr algn="ctr"/>
            <a:r>
              <a:rPr lang="en-IE" sz="1600">
                <a:solidFill>
                  <a:schemeClr val="bg1"/>
                </a:solidFill>
              </a:rPr>
              <a:t>We love to see Environmental Reviews that are designed to understand the situation in your specific school</a:t>
            </a:r>
          </a:p>
          <a:p>
            <a:pPr algn="ctr"/>
            <a:r>
              <a:rPr lang="en-IE" sz="1600">
                <a:solidFill>
                  <a:schemeClr val="bg1"/>
                </a:solidFill>
              </a:rPr>
              <a:t>-</a:t>
            </a:r>
          </a:p>
          <a:p>
            <a:pPr algn="ctr"/>
            <a:r>
              <a:rPr lang="en-IE" sz="1600">
                <a:solidFill>
                  <a:schemeClr val="bg1"/>
                </a:solidFill>
              </a:rPr>
              <a:t>Please feel free to add another slide with any other information you gathered during your environmental review</a:t>
            </a:r>
          </a:p>
        </p:txBody>
      </p:sp>
      <p:pic>
        <p:nvPicPr>
          <p:cNvPr id="2" name="Picture 1" descr="A magnifying glass and a piece of paper&#10;&#10;Description automatically generated">
            <a:extLst>
              <a:ext uri="{FF2B5EF4-FFF2-40B4-BE49-F238E27FC236}">
                <a16:creationId xmlns:a16="http://schemas.microsoft.com/office/drawing/2014/main" id="{485AFADE-448E-DC8F-E3D8-D3848263BE3B}"/>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l="-1" t="21539" r="7752" b="13774"/>
          <a:stretch/>
        </p:blipFill>
        <p:spPr>
          <a:xfrm>
            <a:off x="10886446" y="58442"/>
            <a:ext cx="976159" cy="728198"/>
          </a:xfrm>
          <a:prstGeom prst="rect">
            <a:avLst/>
          </a:prstGeom>
        </p:spPr>
      </p:pic>
      <p:pic>
        <p:nvPicPr>
          <p:cNvPr id="6" name="Graphic 5" descr="Bar graph with upward trend with solid fill">
            <a:extLst>
              <a:ext uri="{FF2B5EF4-FFF2-40B4-BE49-F238E27FC236}">
                <a16:creationId xmlns:a16="http://schemas.microsoft.com/office/drawing/2014/main" id="{1F03466A-EBCB-E274-AF31-898E2E6DCA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0720" y="2294972"/>
            <a:ext cx="914400" cy="914400"/>
          </a:xfrm>
          <a:prstGeom prst="rect">
            <a:avLst/>
          </a:prstGeom>
        </p:spPr>
      </p:pic>
      <p:sp>
        <p:nvSpPr>
          <p:cNvPr id="12" name="TextBox 11">
            <a:extLst>
              <a:ext uri="{FF2B5EF4-FFF2-40B4-BE49-F238E27FC236}">
                <a16:creationId xmlns:a16="http://schemas.microsoft.com/office/drawing/2014/main" id="{435D46E6-CC5A-CCDE-8113-0672158CB210}"/>
              </a:ext>
            </a:extLst>
          </p:cNvPr>
          <p:cNvSpPr txBox="1"/>
          <p:nvPr/>
        </p:nvSpPr>
        <p:spPr>
          <a:xfrm>
            <a:off x="6199694" y="2010581"/>
            <a:ext cx="6123214" cy="369332"/>
          </a:xfrm>
          <a:prstGeom prst="rect">
            <a:avLst/>
          </a:prstGeom>
          <a:noFill/>
        </p:spPr>
        <p:txBody>
          <a:bodyPr wrap="square">
            <a:spAutoFit/>
          </a:bodyPr>
          <a:lstStyle/>
          <a:p>
            <a:pPr algn="ctr"/>
            <a:r>
              <a:rPr lang="en-IE" sz="1800" b="1">
                <a:hlinkClick r:id="rId6"/>
              </a:rPr>
              <a:t>TEMPLATE</a:t>
            </a:r>
            <a:endParaRPr lang="en-IE" sz="1800" b="1"/>
          </a:p>
        </p:txBody>
      </p:sp>
      <p:sp>
        <p:nvSpPr>
          <p:cNvPr id="13" name="TextBox 12">
            <a:extLst>
              <a:ext uri="{FF2B5EF4-FFF2-40B4-BE49-F238E27FC236}">
                <a16:creationId xmlns:a16="http://schemas.microsoft.com/office/drawing/2014/main" id="{3E29F005-25E9-2A92-49DA-2C7B25DEACF8}"/>
              </a:ext>
            </a:extLst>
          </p:cNvPr>
          <p:cNvSpPr txBox="1"/>
          <p:nvPr/>
        </p:nvSpPr>
        <p:spPr>
          <a:xfrm>
            <a:off x="277803" y="6273225"/>
            <a:ext cx="5305790" cy="584775"/>
          </a:xfrm>
          <a:prstGeom prst="rect">
            <a:avLst/>
          </a:prstGeom>
          <a:noFill/>
        </p:spPr>
        <p:txBody>
          <a:bodyPr wrap="square" rtlCol="0">
            <a:spAutoFit/>
          </a:bodyPr>
          <a:lstStyle/>
          <a:p>
            <a:pPr algn="ctr"/>
            <a:r>
              <a:rPr lang="en-IE" sz="1600"/>
              <a:t>Include any finding from your Litter &amp; Waste Audit to identify any ways in which your school can reduce waste</a:t>
            </a:r>
          </a:p>
        </p:txBody>
      </p:sp>
      <p:pic>
        <p:nvPicPr>
          <p:cNvPr id="20" name="Graphic 19" descr="Clipboard with solid fill">
            <a:extLst>
              <a:ext uri="{FF2B5EF4-FFF2-40B4-BE49-F238E27FC236}">
                <a16:creationId xmlns:a16="http://schemas.microsoft.com/office/drawing/2014/main" id="{7502C0F7-1171-DEAE-DE30-DBCCF3B9DB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73498" y="2629294"/>
            <a:ext cx="914400" cy="914400"/>
          </a:xfrm>
          <a:prstGeom prst="rect">
            <a:avLst/>
          </a:prstGeom>
        </p:spPr>
      </p:pic>
      <p:pic>
        <p:nvPicPr>
          <p:cNvPr id="7" name="Picture 6" descr="Logo&#10;&#10;Description automatically generated">
            <a:extLst>
              <a:ext uri="{FF2B5EF4-FFF2-40B4-BE49-F238E27FC236}">
                <a16:creationId xmlns:a16="http://schemas.microsoft.com/office/drawing/2014/main" id="{F9A92127-3DCB-24B4-B26B-0A387CDF8DE7}"/>
              </a:ext>
            </a:extLst>
          </p:cNvPr>
          <p:cNvPicPr>
            <a:picLocks noChangeAspect="1"/>
          </p:cNvPicPr>
          <p:nvPr/>
        </p:nvPicPr>
        <p:blipFill>
          <a:blip r:embed="rId9"/>
          <a:stretch>
            <a:fillRect/>
          </a:stretch>
        </p:blipFill>
        <p:spPr>
          <a:xfrm>
            <a:off x="358814" y="31115"/>
            <a:ext cx="428263" cy="628856"/>
          </a:xfrm>
          <a:prstGeom prst="rect">
            <a:avLst/>
          </a:prstGeom>
        </p:spPr>
      </p:pic>
    </p:spTree>
    <p:extLst>
      <p:ext uri="{BB962C8B-B14F-4D97-AF65-F5344CB8AC3E}">
        <p14:creationId xmlns:p14="http://schemas.microsoft.com/office/powerpoint/2010/main" val="360606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F06F-EC8C-78FA-68F2-4970EA568D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953C34C-BAFE-955C-6F88-5F58C4043266}"/>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1" name="Picture 10" descr="Untitled-3.emf">
            <a:extLst>
              <a:ext uri="{FF2B5EF4-FFF2-40B4-BE49-F238E27FC236}">
                <a16:creationId xmlns:a16="http://schemas.microsoft.com/office/drawing/2014/main" id="{25047F12-2344-595F-0B73-C9374D214702}"/>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27" name="Rectangle 26">
            <a:extLst>
              <a:ext uri="{FF2B5EF4-FFF2-40B4-BE49-F238E27FC236}">
                <a16:creationId xmlns:a16="http://schemas.microsoft.com/office/drawing/2014/main" id="{8F165C2F-D18A-6057-44BF-DE8241E11ED4}"/>
              </a:ext>
            </a:extLst>
          </p:cNvPr>
          <p:cNvSpPr>
            <a:spLocks noChangeAspect="1"/>
          </p:cNvSpPr>
          <p:nvPr/>
        </p:nvSpPr>
        <p:spPr>
          <a:xfrm>
            <a:off x="6379245" y="5780781"/>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A5B72660-426E-B1BF-4DE3-9C6FCD6E794A}"/>
              </a:ext>
            </a:extLst>
          </p:cNvPr>
          <p:cNvSpPr txBox="1"/>
          <p:nvPr/>
        </p:nvSpPr>
        <p:spPr>
          <a:xfrm>
            <a:off x="993554" y="141489"/>
            <a:ext cx="6743829" cy="400110"/>
          </a:xfrm>
          <a:prstGeom prst="rect">
            <a:avLst/>
          </a:prstGeom>
          <a:noFill/>
        </p:spPr>
        <p:txBody>
          <a:bodyPr wrap="square" rtlCol="0">
            <a:spAutoFit/>
          </a:bodyPr>
          <a:lstStyle/>
          <a:p>
            <a:r>
              <a:rPr lang="en-GB" sz="2000" b="1">
                <a:solidFill>
                  <a:schemeClr val="bg1"/>
                </a:solidFill>
              </a:rPr>
              <a:t>Step Three – Action Plan </a:t>
            </a:r>
          </a:p>
        </p:txBody>
      </p:sp>
      <p:sp>
        <p:nvSpPr>
          <p:cNvPr id="18" name="Rectangle 17">
            <a:extLst>
              <a:ext uri="{FF2B5EF4-FFF2-40B4-BE49-F238E27FC236}">
                <a16:creationId xmlns:a16="http://schemas.microsoft.com/office/drawing/2014/main" id="{C4EDAA38-0003-7BA8-2FC4-581000DA6269}"/>
              </a:ext>
            </a:extLst>
          </p:cNvPr>
          <p:cNvSpPr/>
          <p:nvPr/>
        </p:nvSpPr>
        <p:spPr>
          <a:xfrm>
            <a:off x="277803" y="1084495"/>
            <a:ext cx="11636391" cy="456602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CBB25220-B51E-E02E-6FED-9764F8BD57DD}"/>
              </a:ext>
            </a:extLst>
          </p:cNvPr>
          <p:cNvSpPr txBox="1"/>
          <p:nvPr/>
        </p:nvSpPr>
        <p:spPr>
          <a:xfrm>
            <a:off x="6455338" y="5781249"/>
            <a:ext cx="5660570" cy="1077218"/>
          </a:xfrm>
          <a:prstGeom prst="rect">
            <a:avLst/>
          </a:prstGeom>
          <a:noFill/>
        </p:spPr>
        <p:txBody>
          <a:bodyPr wrap="square" rtlCol="0">
            <a:spAutoFit/>
          </a:bodyPr>
          <a:lstStyle/>
          <a:p>
            <a:pPr algn="ctr"/>
            <a:r>
              <a:rPr lang="en-IE" sz="1600">
                <a:solidFill>
                  <a:schemeClr val="bg1"/>
                </a:solidFill>
              </a:rPr>
              <a:t>Make sure to set tangible targets where possible and include ongoing actions in your table also </a:t>
            </a:r>
          </a:p>
          <a:p>
            <a:pPr algn="ctr"/>
            <a:r>
              <a:rPr lang="en-IE" sz="1600">
                <a:solidFill>
                  <a:schemeClr val="bg1"/>
                </a:solidFill>
              </a:rPr>
              <a:t>-</a:t>
            </a:r>
          </a:p>
          <a:p>
            <a:pPr algn="ctr"/>
            <a:r>
              <a:rPr lang="en-IE" sz="1600">
                <a:solidFill>
                  <a:schemeClr val="bg1"/>
                </a:solidFill>
              </a:rPr>
              <a:t>Please feel free to add another slide with any further actions</a:t>
            </a:r>
          </a:p>
        </p:txBody>
      </p:sp>
      <p:sp>
        <p:nvSpPr>
          <p:cNvPr id="13" name="TextBox 12">
            <a:extLst>
              <a:ext uri="{FF2B5EF4-FFF2-40B4-BE49-F238E27FC236}">
                <a16:creationId xmlns:a16="http://schemas.microsoft.com/office/drawing/2014/main" id="{7521D1E6-3A9E-5FFF-BDE1-9F4B701FE4B7}"/>
              </a:ext>
            </a:extLst>
          </p:cNvPr>
          <p:cNvSpPr txBox="1"/>
          <p:nvPr/>
        </p:nvSpPr>
        <p:spPr>
          <a:xfrm>
            <a:off x="239757" y="5780313"/>
            <a:ext cx="6101441" cy="584775"/>
          </a:xfrm>
          <a:prstGeom prst="rect">
            <a:avLst/>
          </a:prstGeom>
          <a:noFill/>
        </p:spPr>
        <p:txBody>
          <a:bodyPr wrap="square" rtlCol="0">
            <a:spAutoFit/>
          </a:bodyPr>
          <a:lstStyle/>
          <a:p>
            <a:pPr algn="ctr"/>
            <a:r>
              <a:rPr lang="en-IE" sz="1600"/>
              <a:t>Give us some examples of actions you have taken, who was responsible for the action and when did you complete the action?</a:t>
            </a:r>
          </a:p>
        </p:txBody>
      </p:sp>
      <p:pic>
        <p:nvPicPr>
          <p:cNvPr id="3" name="Picture 2" descr="A blue arrow in a circle&#10;&#10;Description automatically generated">
            <a:extLst>
              <a:ext uri="{FF2B5EF4-FFF2-40B4-BE49-F238E27FC236}">
                <a16:creationId xmlns:a16="http://schemas.microsoft.com/office/drawing/2014/main" id="{792ED932-43EE-9803-5166-7C196036C5ED}"/>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l="12400" t="11072" r="10587" b="33637"/>
          <a:stretch/>
        </p:blipFill>
        <p:spPr>
          <a:xfrm>
            <a:off x="11093104" y="17320"/>
            <a:ext cx="821091" cy="627128"/>
          </a:xfrm>
          <a:prstGeom prst="rect">
            <a:avLst/>
          </a:prstGeom>
        </p:spPr>
      </p:pic>
      <p:sp>
        <p:nvSpPr>
          <p:cNvPr id="4" name="TextBox 3">
            <a:extLst>
              <a:ext uri="{FF2B5EF4-FFF2-40B4-BE49-F238E27FC236}">
                <a16:creationId xmlns:a16="http://schemas.microsoft.com/office/drawing/2014/main" id="{FB9A31C7-92DC-B01E-74D0-D49475E6C092}"/>
              </a:ext>
            </a:extLst>
          </p:cNvPr>
          <p:cNvSpPr txBox="1"/>
          <p:nvPr/>
        </p:nvSpPr>
        <p:spPr>
          <a:xfrm>
            <a:off x="277803" y="6249600"/>
            <a:ext cx="6101442" cy="369332"/>
          </a:xfrm>
          <a:prstGeom prst="rect">
            <a:avLst/>
          </a:prstGeom>
          <a:noFill/>
        </p:spPr>
        <p:txBody>
          <a:bodyPr wrap="square">
            <a:spAutoFit/>
          </a:bodyPr>
          <a:lstStyle/>
          <a:p>
            <a:pPr algn="ctr"/>
            <a:r>
              <a:rPr lang="en-IE" sz="1800" b="1">
                <a:hlinkClick r:id="rId4"/>
              </a:rPr>
              <a:t>TEMPLATE</a:t>
            </a:r>
            <a:endParaRPr lang="en-IE" sz="1800" b="1"/>
          </a:p>
        </p:txBody>
      </p:sp>
      <p:sp>
        <p:nvSpPr>
          <p:cNvPr id="5" name="Plus Sign 4">
            <a:extLst>
              <a:ext uri="{FF2B5EF4-FFF2-40B4-BE49-F238E27FC236}">
                <a16:creationId xmlns:a16="http://schemas.microsoft.com/office/drawing/2014/main" id="{E1F85C18-C69A-69CC-51D9-D1A829E71F76}"/>
              </a:ext>
            </a:extLst>
          </p:cNvPr>
          <p:cNvSpPr/>
          <p:nvPr/>
        </p:nvSpPr>
        <p:spPr>
          <a:xfrm>
            <a:off x="5776480" y="32499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Graphic 6" descr="Table with solid fill">
            <a:extLst>
              <a:ext uri="{FF2B5EF4-FFF2-40B4-BE49-F238E27FC236}">
                <a16:creationId xmlns:a16="http://schemas.microsoft.com/office/drawing/2014/main" id="{0C1566A9-12EB-5A75-0176-F1504F696F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798" y="2525527"/>
            <a:ext cx="914400" cy="914400"/>
          </a:xfrm>
          <a:prstGeom prst="rect">
            <a:avLst/>
          </a:prstGeom>
        </p:spPr>
      </p:pic>
      <p:pic>
        <p:nvPicPr>
          <p:cNvPr id="8" name="Picture 7" descr="Logo&#10;&#10;Description automatically generated">
            <a:extLst>
              <a:ext uri="{FF2B5EF4-FFF2-40B4-BE49-F238E27FC236}">
                <a16:creationId xmlns:a16="http://schemas.microsoft.com/office/drawing/2014/main" id="{78F470E6-271F-6FED-EF6A-2F6F1096F3D2}"/>
              </a:ext>
            </a:extLst>
          </p:cNvPr>
          <p:cNvPicPr>
            <a:picLocks noChangeAspect="1"/>
          </p:cNvPicPr>
          <p:nvPr/>
        </p:nvPicPr>
        <p:blipFill>
          <a:blip r:embed="rId7"/>
          <a:stretch>
            <a:fillRect/>
          </a:stretch>
        </p:blipFill>
        <p:spPr>
          <a:xfrm>
            <a:off x="358814" y="31115"/>
            <a:ext cx="428263" cy="628856"/>
          </a:xfrm>
          <a:prstGeom prst="rect">
            <a:avLst/>
          </a:prstGeom>
        </p:spPr>
      </p:pic>
    </p:spTree>
    <p:extLst>
      <p:ext uri="{BB962C8B-B14F-4D97-AF65-F5344CB8AC3E}">
        <p14:creationId xmlns:p14="http://schemas.microsoft.com/office/powerpoint/2010/main" val="394474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5285D-5787-E5BF-C25A-56F31FF9D35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7C3725B-8D6C-4CC8-6FFA-AC70CDAEC19C}"/>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2" name="Picture 11" descr="Untitled-3.emf">
            <a:extLst>
              <a:ext uri="{FF2B5EF4-FFF2-40B4-BE49-F238E27FC236}">
                <a16:creationId xmlns:a16="http://schemas.microsoft.com/office/drawing/2014/main" id="{B91CA2D8-1C98-DA4E-0B5E-7E7A046F2BA7}"/>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28" name="Rectangle 27">
            <a:extLst>
              <a:ext uri="{FF2B5EF4-FFF2-40B4-BE49-F238E27FC236}">
                <a16:creationId xmlns:a16="http://schemas.microsoft.com/office/drawing/2014/main" id="{7E532B85-6AB7-EFA0-E4BD-A6C6F8876FC3}"/>
              </a:ext>
            </a:extLst>
          </p:cNvPr>
          <p:cNvSpPr>
            <a:spLocks noChangeAspect="1"/>
          </p:cNvSpPr>
          <p:nvPr/>
        </p:nvSpPr>
        <p:spPr>
          <a:xfrm>
            <a:off x="6608409" y="5534560"/>
            <a:ext cx="5583592" cy="1323439"/>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6F8CF5FF-EBDD-5EF2-3F80-59EBF9BE1214}"/>
              </a:ext>
            </a:extLst>
          </p:cNvPr>
          <p:cNvSpPr txBox="1"/>
          <p:nvPr/>
        </p:nvSpPr>
        <p:spPr>
          <a:xfrm>
            <a:off x="993554" y="125947"/>
            <a:ext cx="6743829" cy="400110"/>
          </a:xfrm>
          <a:prstGeom prst="rect">
            <a:avLst/>
          </a:prstGeom>
          <a:noFill/>
        </p:spPr>
        <p:txBody>
          <a:bodyPr wrap="square" rtlCol="0">
            <a:spAutoFit/>
          </a:bodyPr>
          <a:lstStyle/>
          <a:p>
            <a:r>
              <a:rPr lang="en-GB" sz="2000" b="1">
                <a:solidFill>
                  <a:schemeClr val="bg1"/>
                </a:solidFill>
              </a:rPr>
              <a:t>Step Four – How are we Doing? (Monitoring &amp; Evaluation )</a:t>
            </a:r>
          </a:p>
        </p:txBody>
      </p:sp>
      <p:pic>
        <p:nvPicPr>
          <p:cNvPr id="2" name="Picture 1" descr="Icon&#10;&#10;Description automatically generated">
            <a:extLst>
              <a:ext uri="{FF2B5EF4-FFF2-40B4-BE49-F238E27FC236}">
                <a16:creationId xmlns:a16="http://schemas.microsoft.com/office/drawing/2014/main" id="{087FED5F-EBC0-A227-9C24-D9CFB7E06692}"/>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16751" b="24695"/>
          <a:stretch/>
        </p:blipFill>
        <p:spPr>
          <a:xfrm>
            <a:off x="10896957" y="-17192"/>
            <a:ext cx="1120435" cy="686389"/>
          </a:xfrm>
          <a:prstGeom prst="rect">
            <a:avLst/>
          </a:prstGeom>
        </p:spPr>
      </p:pic>
      <p:sp>
        <p:nvSpPr>
          <p:cNvPr id="3" name="Rectangle 2">
            <a:extLst>
              <a:ext uri="{FF2B5EF4-FFF2-40B4-BE49-F238E27FC236}">
                <a16:creationId xmlns:a16="http://schemas.microsoft.com/office/drawing/2014/main" id="{4553596E-F502-C5CF-E025-C21ABA1E74B4}"/>
              </a:ext>
            </a:extLst>
          </p:cNvPr>
          <p:cNvSpPr>
            <a:spLocks noChangeAspect="1"/>
          </p:cNvSpPr>
          <p:nvPr/>
        </p:nvSpPr>
        <p:spPr>
          <a:xfrm>
            <a:off x="6608408" y="1012157"/>
            <a:ext cx="5305787" cy="353719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lus Sign 4">
            <a:extLst>
              <a:ext uri="{FF2B5EF4-FFF2-40B4-BE49-F238E27FC236}">
                <a16:creationId xmlns:a16="http://schemas.microsoft.com/office/drawing/2014/main" id="{CFB55E03-C03A-E0E3-983F-9D0CBF37FB8B}"/>
              </a:ext>
            </a:extLst>
          </p:cNvPr>
          <p:cNvSpPr/>
          <p:nvPr/>
        </p:nvSpPr>
        <p:spPr>
          <a:xfrm>
            <a:off x="8941784" y="30571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EE01C10F-51CD-ED5B-55DE-FC5669FB58E3}"/>
              </a:ext>
            </a:extLst>
          </p:cNvPr>
          <p:cNvSpPr txBox="1"/>
          <p:nvPr/>
        </p:nvSpPr>
        <p:spPr>
          <a:xfrm>
            <a:off x="6845499" y="4669998"/>
            <a:ext cx="4831603" cy="830997"/>
          </a:xfrm>
          <a:prstGeom prst="rect">
            <a:avLst/>
          </a:prstGeom>
          <a:noFill/>
        </p:spPr>
        <p:txBody>
          <a:bodyPr wrap="square" rtlCol="0">
            <a:spAutoFit/>
          </a:bodyPr>
          <a:lstStyle/>
          <a:p>
            <a:pPr algn="ctr"/>
            <a:r>
              <a:rPr lang="en-IE" sz="1600"/>
              <a:t>Repeated Global Citizenship Awareness Survey results will be asked for on the online form and you can include any graphs or additional results here</a:t>
            </a:r>
          </a:p>
        </p:txBody>
      </p:sp>
      <p:pic>
        <p:nvPicPr>
          <p:cNvPr id="7" name="Graphic 6" descr="Bar graph with upward trend with solid fill">
            <a:extLst>
              <a:ext uri="{FF2B5EF4-FFF2-40B4-BE49-F238E27FC236}">
                <a16:creationId xmlns:a16="http://schemas.microsoft.com/office/drawing/2014/main" id="{70C1CEBD-B8F4-7215-F088-F61A2D73C2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0720" y="2294972"/>
            <a:ext cx="914400" cy="914400"/>
          </a:xfrm>
          <a:prstGeom prst="rect">
            <a:avLst/>
          </a:prstGeom>
        </p:spPr>
      </p:pic>
      <p:sp>
        <p:nvSpPr>
          <p:cNvPr id="16" name="TextBox 15">
            <a:extLst>
              <a:ext uri="{FF2B5EF4-FFF2-40B4-BE49-F238E27FC236}">
                <a16:creationId xmlns:a16="http://schemas.microsoft.com/office/drawing/2014/main" id="{BDCDDA2B-0A5B-252F-F092-5B163B89F99A}"/>
              </a:ext>
            </a:extLst>
          </p:cNvPr>
          <p:cNvSpPr txBox="1"/>
          <p:nvPr/>
        </p:nvSpPr>
        <p:spPr>
          <a:xfrm>
            <a:off x="6199694" y="2010581"/>
            <a:ext cx="6123214" cy="369332"/>
          </a:xfrm>
          <a:prstGeom prst="rect">
            <a:avLst/>
          </a:prstGeom>
          <a:noFill/>
        </p:spPr>
        <p:txBody>
          <a:bodyPr wrap="square">
            <a:spAutoFit/>
          </a:bodyPr>
          <a:lstStyle/>
          <a:p>
            <a:pPr algn="ctr"/>
            <a:r>
              <a:rPr lang="en-IE" sz="1800" b="1">
                <a:hlinkClick r:id="rId6"/>
              </a:rPr>
              <a:t>TEMPLATE</a:t>
            </a:r>
            <a:endParaRPr lang="en-IE" sz="1800" b="1"/>
          </a:p>
        </p:txBody>
      </p:sp>
      <p:sp>
        <p:nvSpPr>
          <p:cNvPr id="19" name="Rectangle 18">
            <a:extLst>
              <a:ext uri="{FF2B5EF4-FFF2-40B4-BE49-F238E27FC236}">
                <a16:creationId xmlns:a16="http://schemas.microsoft.com/office/drawing/2014/main" id="{2A4FDFD8-82A0-42FB-6752-6C2C3E0ABA15}"/>
              </a:ext>
            </a:extLst>
          </p:cNvPr>
          <p:cNvSpPr/>
          <p:nvPr/>
        </p:nvSpPr>
        <p:spPr>
          <a:xfrm>
            <a:off x="277804" y="1012157"/>
            <a:ext cx="5408984" cy="4866130"/>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Plus Sign 19">
            <a:extLst>
              <a:ext uri="{FF2B5EF4-FFF2-40B4-BE49-F238E27FC236}">
                <a16:creationId xmlns:a16="http://schemas.microsoft.com/office/drawing/2014/main" id="{E5C88A53-D383-CB1B-C47D-7534160D8328}"/>
              </a:ext>
            </a:extLst>
          </p:cNvPr>
          <p:cNvSpPr/>
          <p:nvPr/>
        </p:nvSpPr>
        <p:spPr>
          <a:xfrm>
            <a:off x="2611181" y="35143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TextBox 20">
            <a:extLst>
              <a:ext uri="{FF2B5EF4-FFF2-40B4-BE49-F238E27FC236}">
                <a16:creationId xmlns:a16="http://schemas.microsoft.com/office/drawing/2014/main" id="{6BF006AA-578B-3D3F-B976-98874CAE0829}"/>
              </a:ext>
            </a:extLst>
          </p:cNvPr>
          <p:cNvSpPr txBox="1"/>
          <p:nvPr/>
        </p:nvSpPr>
        <p:spPr>
          <a:xfrm>
            <a:off x="277804" y="6027003"/>
            <a:ext cx="5305790" cy="830997"/>
          </a:xfrm>
          <a:prstGeom prst="rect">
            <a:avLst/>
          </a:prstGeom>
          <a:noFill/>
        </p:spPr>
        <p:txBody>
          <a:bodyPr wrap="square" rtlCol="0">
            <a:spAutoFit/>
          </a:bodyPr>
          <a:lstStyle/>
          <a:p>
            <a:pPr algn="ctr"/>
            <a:r>
              <a:rPr lang="en-IE" sz="1600"/>
              <a:t>Include photos </a:t>
            </a:r>
            <a:r>
              <a:rPr lang="en-IE" sz="1600" b="1"/>
              <a:t>or</a:t>
            </a:r>
            <a:r>
              <a:rPr lang="en-IE" sz="1600"/>
              <a:t> descriptions </a:t>
            </a:r>
            <a:r>
              <a:rPr lang="en-IE" sz="1600" b="1"/>
              <a:t>or</a:t>
            </a:r>
            <a:r>
              <a:rPr lang="en-IE" sz="1600"/>
              <a:t> events of actions which contributed to your schools improvement through the Green-Schools programme</a:t>
            </a:r>
          </a:p>
        </p:txBody>
      </p:sp>
      <p:pic>
        <p:nvPicPr>
          <p:cNvPr id="24" name="Graphic 23" descr="Lightbulb with solid fill">
            <a:extLst>
              <a:ext uri="{FF2B5EF4-FFF2-40B4-BE49-F238E27FC236}">
                <a16:creationId xmlns:a16="http://schemas.microsoft.com/office/drawing/2014/main" id="{4B5ABF09-BE7E-2EB2-9366-357345D26F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73499" y="2599985"/>
            <a:ext cx="914400" cy="914400"/>
          </a:xfrm>
          <a:prstGeom prst="rect">
            <a:avLst/>
          </a:prstGeom>
        </p:spPr>
      </p:pic>
      <p:sp>
        <p:nvSpPr>
          <p:cNvPr id="26" name="TextBox 25">
            <a:extLst>
              <a:ext uri="{FF2B5EF4-FFF2-40B4-BE49-F238E27FC236}">
                <a16:creationId xmlns:a16="http://schemas.microsoft.com/office/drawing/2014/main" id="{B480CEDD-9A1D-C048-60C6-5B7F21B2DC64}"/>
              </a:ext>
            </a:extLst>
          </p:cNvPr>
          <p:cNvSpPr txBox="1"/>
          <p:nvPr/>
        </p:nvSpPr>
        <p:spPr>
          <a:xfrm>
            <a:off x="6608408" y="5534561"/>
            <a:ext cx="5583592" cy="1323439"/>
          </a:xfrm>
          <a:prstGeom prst="rect">
            <a:avLst/>
          </a:prstGeom>
          <a:noFill/>
        </p:spPr>
        <p:txBody>
          <a:bodyPr wrap="square" rtlCol="0">
            <a:spAutoFit/>
          </a:bodyPr>
          <a:lstStyle/>
          <a:p>
            <a:pPr algn="ctr"/>
            <a:r>
              <a:rPr lang="en-IE" sz="1600">
                <a:solidFill>
                  <a:schemeClr val="bg1"/>
                </a:solidFill>
              </a:rPr>
              <a:t>This step aims to test and assess how effective the Green-Schools actions being taken are and if they are successful</a:t>
            </a:r>
          </a:p>
          <a:p>
            <a:pPr algn="ctr"/>
            <a:r>
              <a:rPr lang="en-IE" sz="1600">
                <a:solidFill>
                  <a:schemeClr val="bg1"/>
                </a:solidFill>
              </a:rPr>
              <a:t>-</a:t>
            </a:r>
          </a:p>
          <a:p>
            <a:pPr algn="ctr"/>
            <a:r>
              <a:rPr lang="en-IE" sz="1600">
                <a:solidFill>
                  <a:schemeClr val="bg1"/>
                </a:solidFill>
              </a:rPr>
              <a:t>Please feel free to add another slide with more information about how you carried out Monitoring &amp; Evaluation</a:t>
            </a:r>
          </a:p>
        </p:txBody>
      </p:sp>
      <p:pic>
        <p:nvPicPr>
          <p:cNvPr id="8" name="Picture 7" descr="Logo&#10;&#10;Description automatically generated">
            <a:extLst>
              <a:ext uri="{FF2B5EF4-FFF2-40B4-BE49-F238E27FC236}">
                <a16:creationId xmlns:a16="http://schemas.microsoft.com/office/drawing/2014/main" id="{8A2D8F5F-FC65-9D0E-48EC-59DA2AD6BAB5}"/>
              </a:ext>
            </a:extLst>
          </p:cNvPr>
          <p:cNvPicPr>
            <a:picLocks noChangeAspect="1"/>
          </p:cNvPicPr>
          <p:nvPr/>
        </p:nvPicPr>
        <p:blipFill>
          <a:blip r:embed="rId9"/>
          <a:stretch>
            <a:fillRect/>
          </a:stretch>
        </p:blipFill>
        <p:spPr>
          <a:xfrm>
            <a:off x="358814" y="31115"/>
            <a:ext cx="428263" cy="628856"/>
          </a:xfrm>
          <a:prstGeom prst="rect">
            <a:avLst/>
          </a:prstGeom>
        </p:spPr>
      </p:pic>
    </p:spTree>
    <p:extLst>
      <p:ext uri="{BB962C8B-B14F-4D97-AF65-F5344CB8AC3E}">
        <p14:creationId xmlns:p14="http://schemas.microsoft.com/office/powerpoint/2010/main" val="307903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9A05A-9A27-DE5C-BB7A-C06D69FB34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8E4B388-95E9-4EA9-EB98-CD0A506470AE}"/>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7" name="Picture 6" descr="Untitled-3.emf">
            <a:extLst>
              <a:ext uri="{FF2B5EF4-FFF2-40B4-BE49-F238E27FC236}">
                <a16:creationId xmlns:a16="http://schemas.microsoft.com/office/drawing/2014/main" id="{1EB9502E-165F-5194-4239-3B846424724E}"/>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pic>
        <p:nvPicPr>
          <p:cNvPr id="4" name="Picture 3" descr="Icon&#10;&#10;Description automatically generated">
            <a:extLst>
              <a:ext uri="{FF2B5EF4-FFF2-40B4-BE49-F238E27FC236}">
                <a16:creationId xmlns:a16="http://schemas.microsoft.com/office/drawing/2014/main" id="{159228AF-DD8E-0C4F-E13C-E3ECA9B55E7B}"/>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24970" b="25641"/>
          <a:stretch/>
        </p:blipFill>
        <p:spPr>
          <a:xfrm flipH="1">
            <a:off x="10687696" y="-42473"/>
            <a:ext cx="1329696" cy="754716"/>
          </a:xfrm>
          <a:prstGeom prst="rect">
            <a:avLst/>
          </a:prstGeom>
        </p:spPr>
      </p:pic>
      <p:sp>
        <p:nvSpPr>
          <p:cNvPr id="11" name="Rectangle 10">
            <a:extLst>
              <a:ext uri="{FF2B5EF4-FFF2-40B4-BE49-F238E27FC236}">
                <a16:creationId xmlns:a16="http://schemas.microsoft.com/office/drawing/2014/main" id="{929077BC-AE61-E0A0-4427-5ECFA5DD23F1}"/>
              </a:ext>
            </a:extLst>
          </p:cNvPr>
          <p:cNvSpPr/>
          <p:nvPr/>
        </p:nvSpPr>
        <p:spPr>
          <a:xfrm>
            <a:off x="283242" y="1131639"/>
            <a:ext cx="11636391" cy="4499876"/>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7A5E14F0-F3B7-692D-C375-46E7EEA9EB18}"/>
              </a:ext>
            </a:extLst>
          </p:cNvPr>
          <p:cNvSpPr>
            <a:spLocks noChangeAspect="1"/>
          </p:cNvSpPr>
          <p:nvPr/>
        </p:nvSpPr>
        <p:spPr>
          <a:xfrm>
            <a:off x="6379245" y="5780781"/>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3173DA59-5E64-71BA-DACC-CCDA79347D1D}"/>
              </a:ext>
            </a:extLst>
          </p:cNvPr>
          <p:cNvSpPr txBox="1"/>
          <p:nvPr/>
        </p:nvSpPr>
        <p:spPr>
          <a:xfrm>
            <a:off x="6455338" y="5781249"/>
            <a:ext cx="5660570" cy="1077218"/>
          </a:xfrm>
          <a:prstGeom prst="rect">
            <a:avLst/>
          </a:prstGeom>
          <a:noFill/>
        </p:spPr>
        <p:txBody>
          <a:bodyPr wrap="square" rtlCol="0">
            <a:spAutoFit/>
          </a:bodyPr>
          <a:lstStyle/>
          <a:p>
            <a:pPr algn="ctr"/>
            <a:r>
              <a:rPr lang="en-IE" sz="1600">
                <a:solidFill>
                  <a:schemeClr val="bg1"/>
                </a:solidFill>
              </a:rPr>
              <a:t>These can be any way that your progress on Green-Schools links with in class work </a:t>
            </a:r>
          </a:p>
          <a:p>
            <a:pPr algn="ctr"/>
            <a:r>
              <a:rPr lang="en-IE" sz="1600">
                <a:solidFill>
                  <a:schemeClr val="bg1"/>
                </a:solidFill>
              </a:rPr>
              <a:t>-</a:t>
            </a:r>
          </a:p>
          <a:p>
            <a:pPr algn="ctr"/>
            <a:r>
              <a:rPr lang="en-IE" sz="1600">
                <a:solidFill>
                  <a:schemeClr val="bg1"/>
                </a:solidFill>
              </a:rPr>
              <a:t>Please feel free to add another slide with more links</a:t>
            </a:r>
          </a:p>
        </p:txBody>
      </p:sp>
      <p:sp>
        <p:nvSpPr>
          <p:cNvPr id="2" name="TextBox 1">
            <a:extLst>
              <a:ext uri="{FF2B5EF4-FFF2-40B4-BE49-F238E27FC236}">
                <a16:creationId xmlns:a16="http://schemas.microsoft.com/office/drawing/2014/main" id="{C3D14FF2-44F8-8B76-A1EC-73059536AAED}"/>
              </a:ext>
            </a:extLst>
          </p:cNvPr>
          <p:cNvSpPr txBox="1"/>
          <p:nvPr/>
        </p:nvSpPr>
        <p:spPr>
          <a:xfrm>
            <a:off x="649534" y="5780782"/>
            <a:ext cx="5305790" cy="1077218"/>
          </a:xfrm>
          <a:prstGeom prst="rect">
            <a:avLst/>
          </a:prstGeom>
          <a:noFill/>
        </p:spPr>
        <p:txBody>
          <a:bodyPr wrap="square" rtlCol="0">
            <a:spAutoFit/>
          </a:bodyPr>
          <a:lstStyle/>
          <a:p>
            <a:pPr algn="ctr"/>
            <a:r>
              <a:rPr lang="en-IE" sz="1600"/>
              <a:t>Share some examples or photos here of classroom work on this theme. You may include pictures of different classes, or pictures or descriptions of project work you did in the school</a:t>
            </a:r>
          </a:p>
        </p:txBody>
      </p:sp>
      <p:sp>
        <p:nvSpPr>
          <p:cNvPr id="6" name="Plus Sign 5">
            <a:extLst>
              <a:ext uri="{FF2B5EF4-FFF2-40B4-BE49-F238E27FC236}">
                <a16:creationId xmlns:a16="http://schemas.microsoft.com/office/drawing/2014/main" id="{54D0437D-1AAB-3F33-7035-B30C7501294A}"/>
              </a:ext>
            </a:extLst>
          </p:cNvPr>
          <p:cNvSpPr/>
          <p:nvPr/>
        </p:nvSpPr>
        <p:spPr>
          <a:xfrm>
            <a:off x="5776482" y="3653128"/>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Graphic 14" descr="Pencil with solid fill">
            <a:extLst>
              <a:ext uri="{FF2B5EF4-FFF2-40B4-BE49-F238E27FC236}">
                <a16:creationId xmlns:a16="http://schemas.microsoft.com/office/drawing/2014/main" id="{A3B744B5-0BDD-67EB-FEC1-E9528038B2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2856" y="2900802"/>
            <a:ext cx="806287" cy="806287"/>
          </a:xfrm>
          <a:prstGeom prst="rect">
            <a:avLst/>
          </a:prstGeom>
        </p:spPr>
      </p:pic>
      <p:sp>
        <p:nvSpPr>
          <p:cNvPr id="17" name="TextBox 16">
            <a:extLst>
              <a:ext uri="{FF2B5EF4-FFF2-40B4-BE49-F238E27FC236}">
                <a16:creationId xmlns:a16="http://schemas.microsoft.com/office/drawing/2014/main" id="{BDD9B342-C55D-1CED-B757-DC8D0FBC185E}"/>
              </a:ext>
            </a:extLst>
          </p:cNvPr>
          <p:cNvSpPr txBox="1"/>
          <p:nvPr/>
        </p:nvSpPr>
        <p:spPr>
          <a:xfrm>
            <a:off x="3045278" y="2531002"/>
            <a:ext cx="6101442" cy="369332"/>
          </a:xfrm>
          <a:prstGeom prst="rect">
            <a:avLst/>
          </a:prstGeom>
          <a:noFill/>
        </p:spPr>
        <p:txBody>
          <a:bodyPr wrap="square">
            <a:spAutoFit/>
          </a:bodyPr>
          <a:lstStyle/>
          <a:p>
            <a:pPr algn="ctr"/>
            <a:r>
              <a:rPr lang="en-IE" sz="1800" b="1">
                <a:hlinkClick r:id="rId6"/>
              </a:rPr>
              <a:t>TEMPLATE</a:t>
            </a:r>
            <a:endParaRPr lang="en-IE" sz="1800" b="1"/>
          </a:p>
        </p:txBody>
      </p:sp>
      <p:pic>
        <p:nvPicPr>
          <p:cNvPr id="8" name="Picture 7" descr="Logo&#10;&#10;Description automatically generated">
            <a:extLst>
              <a:ext uri="{FF2B5EF4-FFF2-40B4-BE49-F238E27FC236}">
                <a16:creationId xmlns:a16="http://schemas.microsoft.com/office/drawing/2014/main" id="{9377D390-064D-CB1F-A2A0-F966F5088670}"/>
              </a:ext>
            </a:extLst>
          </p:cNvPr>
          <p:cNvPicPr>
            <a:picLocks noChangeAspect="1"/>
          </p:cNvPicPr>
          <p:nvPr/>
        </p:nvPicPr>
        <p:blipFill>
          <a:blip r:embed="rId7"/>
          <a:stretch>
            <a:fillRect/>
          </a:stretch>
        </p:blipFill>
        <p:spPr>
          <a:xfrm>
            <a:off x="358814" y="31115"/>
            <a:ext cx="428263" cy="628856"/>
          </a:xfrm>
          <a:prstGeom prst="rect">
            <a:avLst/>
          </a:prstGeom>
        </p:spPr>
      </p:pic>
      <p:sp>
        <p:nvSpPr>
          <p:cNvPr id="9" name="TextBox 8">
            <a:extLst>
              <a:ext uri="{FF2B5EF4-FFF2-40B4-BE49-F238E27FC236}">
                <a16:creationId xmlns:a16="http://schemas.microsoft.com/office/drawing/2014/main" id="{C7F51942-34FD-9DDF-5EDA-1E4E4171932C}"/>
              </a:ext>
            </a:extLst>
          </p:cNvPr>
          <p:cNvSpPr txBox="1"/>
          <p:nvPr/>
        </p:nvSpPr>
        <p:spPr>
          <a:xfrm>
            <a:off x="993554" y="134830"/>
            <a:ext cx="6743829" cy="400110"/>
          </a:xfrm>
          <a:prstGeom prst="rect">
            <a:avLst/>
          </a:prstGeom>
          <a:noFill/>
        </p:spPr>
        <p:txBody>
          <a:bodyPr wrap="square" rtlCol="0">
            <a:spAutoFit/>
          </a:bodyPr>
          <a:lstStyle/>
          <a:p>
            <a:r>
              <a:rPr lang="en-GB" sz="2000" b="1">
                <a:solidFill>
                  <a:schemeClr val="bg1"/>
                </a:solidFill>
              </a:rPr>
              <a:t>Step Five – Class Work (Curriculum Links) </a:t>
            </a:r>
          </a:p>
        </p:txBody>
      </p:sp>
    </p:spTree>
    <p:extLst>
      <p:ext uri="{BB962C8B-B14F-4D97-AF65-F5344CB8AC3E}">
        <p14:creationId xmlns:p14="http://schemas.microsoft.com/office/powerpoint/2010/main" val="124011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C448-BFF7-CC36-5986-F04C0D731EF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5C96461-CBA0-8FD4-93F4-34DBDBBBF0F0}"/>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5" name="Picture 4" descr="Untitled-3.emf">
            <a:extLst>
              <a:ext uri="{FF2B5EF4-FFF2-40B4-BE49-F238E27FC236}">
                <a16:creationId xmlns:a16="http://schemas.microsoft.com/office/drawing/2014/main" id="{F57953F7-CA36-82BC-A37D-62B65D5168EF}"/>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006EEEE2-87D2-778C-226B-98E42E77DCFD}"/>
              </a:ext>
            </a:extLst>
          </p:cNvPr>
          <p:cNvSpPr txBox="1"/>
          <p:nvPr/>
        </p:nvSpPr>
        <p:spPr>
          <a:xfrm>
            <a:off x="991864" y="151353"/>
            <a:ext cx="8881341" cy="400110"/>
          </a:xfrm>
          <a:prstGeom prst="rect">
            <a:avLst/>
          </a:prstGeom>
          <a:noFill/>
        </p:spPr>
        <p:txBody>
          <a:bodyPr wrap="square" rtlCol="0">
            <a:spAutoFit/>
          </a:bodyPr>
          <a:lstStyle/>
          <a:p>
            <a:r>
              <a:rPr lang="en-GB" sz="2000" b="1">
                <a:solidFill>
                  <a:schemeClr val="bg1"/>
                </a:solidFill>
              </a:rPr>
              <a:t>Step Six – </a:t>
            </a:r>
            <a:r>
              <a:rPr lang="en-US" sz="2000" b="1">
                <a:solidFill>
                  <a:schemeClr val="bg1"/>
                </a:solidFill>
              </a:rPr>
              <a:t>Sharing the News and Joining the Fun</a:t>
            </a:r>
            <a:r>
              <a:rPr lang="en-GB" sz="2000" b="1">
                <a:solidFill>
                  <a:schemeClr val="bg1"/>
                </a:solidFill>
              </a:rPr>
              <a:t> (Informing &amp; Involving )</a:t>
            </a:r>
          </a:p>
        </p:txBody>
      </p:sp>
      <p:sp>
        <p:nvSpPr>
          <p:cNvPr id="12" name="Rectangle 11">
            <a:extLst>
              <a:ext uri="{FF2B5EF4-FFF2-40B4-BE49-F238E27FC236}">
                <a16:creationId xmlns:a16="http://schemas.microsoft.com/office/drawing/2014/main" id="{F29A0071-7A32-0A6C-14FF-168CC7DC6354}"/>
              </a:ext>
            </a:extLst>
          </p:cNvPr>
          <p:cNvSpPr>
            <a:spLocks noChangeAspect="1"/>
          </p:cNvSpPr>
          <p:nvPr/>
        </p:nvSpPr>
        <p:spPr>
          <a:xfrm>
            <a:off x="6270173" y="5780781"/>
            <a:ext cx="5921828"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6F3E94DA-938A-CBB3-59B1-85CA5AAD0D71}"/>
              </a:ext>
            </a:extLst>
          </p:cNvPr>
          <p:cNvSpPr txBox="1"/>
          <p:nvPr/>
        </p:nvSpPr>
        <p:spPr>
          <a:xfrm>
            <a:off x="6269060" y="5781249"/>
            <a:ext cx="5921828" cy="1077218"/>
          </a:xfrm>
          <a:prstGeom prst="rect">
            <a:avLst/>
          </a:prstGeom>
          <a:noFill/>
        </p:spPr>
        <p:txBody>
          <a:bodyPr wrap="square" rtlCol="0">
            <a:spAutoFit/>
          </a:bodyPr>
          <a:lstStyle/>
          <a:p>
            <a:pPr algn="ctr"/>
            <a:r>
              <a:rPr lang="en-IE" sz="1600">
                <a:solidFill>
                  <a:schemeClr val="bg1"/>
                </a:solidFill>
              </a:rPr>
              <a:t>Please include any ways that you spread the Green-Schools message throughout the entire school community and beyond</a:t>
            </a:r>
          </a:p>
          <a:p>
            <a:pPr algn="ctr"/>
            <a:r>
              <a:rPr lang="en-IE" sz="1600">
                <a:solidFill>
                  <a:schemeClr val="bg1"/>
                </a:solidFill>
              </a:rPr>
              <a:t>-</a:t>
            </a:r>
          </a:p>
          <a:p>
            <a:pPr algn="ctr"/>
            <a:r>
              <a:rPr lang="en-IE" sz="1600">
                <a:solidFill>
                  <a:schemeClr val="bg1"/>
                </a:solidFill>
              </a:rPr>
              <a:t>Please feel free to add another slide of photos and descriptions </a:t>
            </a:r>
          </a:p>
        </p:txBody>
      </p:sp>
      <p:pic>
        <p:nvPicPr>
          <p:cNvPr id="3" name="Picture 2" descr="A picture containing text, paper clip, light&#10;&#10;Description automatically generated">
            <a:extLst>
              <a:ext uri="{FF2B5EF4-FFF2-40B4-BE49-F238E27FC236}">
                <a16:creationId xmlns:a16="http://schemas.microsoft.com/office/drawing/2014/main" id="{7435B373-CD4F-5EC6-72B5-81BC007222CB}"/>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19495" b="18728"/>
          <a:stretch/>
        </p:blipFill>
        <p:spPr>
          <a:xfrm>
            <a:off x="10753558" y="-29181"/>
            <a:ext cx="1166075" cy="747078"/>
          </a:xfrm>
          <a:prstGeom prst="rect">
            <a:avLst/>
          </a:prstGeom>
        </p:spPr>
      </p:pic>
      <p:sp>
        <p:nvSpPr>
          <p:cNvPr id="7" name="TextBox 6">
            <a:extLst>
              <a:ext uri="{FF2B5EF4-FFF2-40B4-BE49-F238E27FC236}">
                <a16:creationId xmlns:a16="http://schemas.microsoft.com/office/drawing/2014/main" id="{CBD15D70-F1B7-039F-6208-8FA86CDCB16D}"/>
              </a:ext>
            </a:extLst>
          </p:cNvPr>
          <p:cNvSpPr txBox="1"/>
          <p:nvPr/>
        </p:nvSpPr>
        <p:spPr>
          <a:xfrm>
            <a:off x="358814" y="1642088"/>
            <a:ext cx="1535228" cy="1815882"/>
          </a:xfrm>
          <a:prstGeom prst="rect">
            <a:avLst/>
          </a:prstGeom>
          <a:noFill/>
        </p:spPr>
        <p:txBody>
          <a:bodyPr wrap="square" rtlCol="0">
            <a:spAutoFit/>
          </a:bodyPr>
          <a:lstStyle/>
          <a:p>
            <a:pPr algn="ctr"/>
            <a:r>
              <a:rPr lang="en-IE" sz="1600"/>
              <a:t>Include a photo of your Green-Schools notice board that includes a copy of your action plan</a:t>
            </a:r>
          </a:p>
        </p:txBody>
      </p:sp>
      <p:sp>
        <p:nvSpPr>
          <p:cNvPr id="14" name="TextBox 13">
            <a:extLst>
              <a:ext uri="{FF2B5EF4-FFF2-40B4-BE49-F238E27FC236}">
                <a16:creationId xmlns:a16="http://schemas.microsoft.com/office/drawing/2014/main" id="{0C47F6EB-7022-158A-098A-B31C71574F32}"/>
              </a:ext>
            </a:extLst>
          </p:cNvPr>
          <p:cNvSpPr txBox="1"/>
          <p:nvPr/>
        </p:nvSpPr>
        <p:spPr>
          <a:xfrm>
            <a:off x="6378134" y="5194133"/>
            <a:ext cx="5813866" cy="584775"/>
          </a:xfrm>
          <a:prstGeom prst="rect">
            <a:avLst/>
          </a:prstGeom>
          <a:noFill/>
        </p:spPr>
        <p:txBody>
          <a:bodyPr wrap="square" rtlCol="0">
            <a:spAutoFit/>
          </a:bodyPr>
          <a:lstStyle/>
          <a:p>
            <a:pPr algn="ctr"/>
            <a:r>
              <a:rPr lang="en-IE" sz="1600"/>
              <a:t>Include a photo or description of what you organised for your Green-Schools action day</a:t>
            </a:r>
          </a:p>
        </p:txBody>
      </p:sp>
      <p:sp>
        <p:nvSpPr>
          <p:cNvPr id="16" name="Rectangle 15">
            <a:extLst>
              <a:ext uri="{FF2B5EF4-FFF2-40B4-BE49-F238E27FC236}">
                <a16:creationId xmlns:a16="http://schemas.microsoft.com/office/drawing/2014/main" id="{ACFF95D6-EACA-55BB-B661-D135A5A7CFD1}"/>
              </a:ext>
            </a:extLst>
          </p:cNvPr>
          <p:cNvSpPr>
            <a:spLocks noChangeAspect="1"/>
          </p:cNvSpPr>
          <p:nvPr/>
        </p:nvSpPr>
        <p:spPr>
          <a:xfrm>
            <a:off x="2166694" y="1214760"/>
            <a:ext cx="3755135" cy="2503423"/>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A38A4C13-C563-B25F-1DC4-5682FAB9629B}"/>
              </a:ext>
            </a:extLst>
          </p:cNvPr>
          <p:cNvSpPr>
            <a:spLocks noChangeAspect="1"/>
          </p:cNvSpPr>
          <p:nvPr/>
        </p:nvSpPr>
        <p:spPr>
          <a:xfrm>
            <a:off x="2166694" y="4087901"/>
            <a:ext cx="3755135" cy="2503423"/>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id="{2F7A44E3-9E9E-E9BC-D24B-3609C95E34E6}"/>
              </a:ext>
            </a:extLst>
          </p:cNvPr>
          <p:cNvSpPr/>
          <p:nvPr/>
        </p:nvSpPr>
        <p:spPr>
          <a:xfrm>
            <a:off x="6378134" y="1084495"/>
            <a:ext cx="5536060" cy="4010019"/>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36F8E825-A509-647E-791F-CC4C053B6988}"/>
              </a:ext>
            </a:extLst>
          </p:cNvPr>
          <p:cNvSpPr txBox="1"/>
          <p:nvPr/>
        </p:nvSpPr>
        <p:spPr>
          <a:xfrm>
            <a:off x="277806" y="4554782"/>
            <a:ext cx="1535228" cy="1569660"/>
          </a:xfrm>
          <a:prstGeom prst="rect">
            <a:avLst/>
          </a:prstGeom>
          <a:noFill/>
        </p:spPr>
        <p:txBody>
          <a:bodyPr wrap="square" rtlCol="0">
            <a:spAutoFit/>
          </a:bodyPr>
          <a:lstStyle/>
          <a:p>
            <a:pPr algn="ctr"/>
            <a:r>
              <a:rPr lang="en-IE" sz="1600"/>
              <a:t>Include an example of how your whole school community was involved </a:t>
            </a:r>
          </a:p>
        </p:txBody>
      </p:sp>
      <p:sp>
        <p:nvSpPr>
          <p:cNvPr id="21" name="Plus Sign 20">
            <a:extLst>
              <a:ext uri="{FF2B5EF4-FFF2-40B4-BE49-F238E27FC236}">
                <a16:creationId xmlns:a16="http://schemas.microsoft.com/office/drawing/2014/main" id="{2C1F6566-D105-D4F9-F9FC-4E830F81BC23}"/>
              </a:ext>
            </a:extLst>
          </p:cNvPr>
          <p:cNvSpPr/>
          <p:nvPr/>
        </p:nvSpPr>
        <p:spPr>
          <a:xfrm>
            <a:off x="3724743" y="5338547"/>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Plus Sign 21">
            <a:extLst>
              <a:ext uri="{FF2B5EF4-FFF2-40B4-BE49-F238E27FC236}">
                <a16:creationId xmlns:a16="http://schemas.microsoft.com/office/drawing/2014/main" id="{CFBBB254-EE53-C3EE-BAFB-83FA490D752E}"/>
              </a:ext>
            </a:extLst>
          </p:cNvPr>
          <p:cNvSpPr/>
          <p:nvPr/>
        </p:nvSpPr>
        <p:spPr>
          <a:xfrm>
            <a:off x="3774892" y="2499411"/>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Plus Sign 22">
            <a:extLst>
              <a:ext uri="{FF2B5EF4-FFF2-40B4-BE49-F238E27FC236}">
                <a16:creationId xmlns:a16="http://schemas.microsoft.com/office/drawing/2014/main" id="{DDD1F9A1-1C39-4AD1-2EFD-5CAA4D669F4B}"/>
              </a:ext>
            </a:extLst>
          </p:cNvPr>
          <p:cNvSpPr/>
          <p:nvPr/>
        </p:nvSpPr>
        <p:spPr>
          <a:xfrm>
            <a:off x="8826646" y="3108797"/>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 name="Graphic 24" descr="Group of men with solid fill">
            <a:extLst>
              <a:ext uri="{FF2B5EF4-FFF2-40B4-BE49-F238E27FC236}">
                <a16:creationId xmlns:a16="http://schemas.microsoft.com/office/drawing/2014/main" id="{71E04550-B117-6FA0-865E-9D9C5A67FC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4743" y="4774996"/>
            <a:ext cx="639036" cy="639036"/>
          </a:xfrm>
          <a:prstGeom prst="rect">
            <a:avLst/>
          </a:prstGeom>
        </p:spPr>
      </p:pic>
      <p:pic>
        <p:nvPicPr>
          <p:cNvPr id="27" name="Graphic 26" descr="Sign with solid fill">
            <a:extLst>
              <a:ext uri="{FF2B5EF4-FFF2-40B4-BE49-F238E27FC236}">
                <a16:creationId xmlns:a16="http://schemas.microsoft.com/office/drawing/2014/main" id="{0DD4BCD2-45BD-493D-B12F-CB4023D226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4743" y="1807968"/>
            <a:ext cx="739334" cy="739334"/>
          </a:xfrm>
          <a:prstGeom prst="rect">
            <a:avLst/>
          </a:prstGeom>
        </p:spPr>
      </p:pic>
      <p:pic>
        <p:nvPicPr>
          <p:cNvPr id="29" name="Graphic 28" descr="Bell with solid fill">
            <a:extLst>
              <a:ext uri="{FF2B5EF4-FFF2-40B4-BE49-F238E27FC236}">
                <a16:creationId xmlns:a16="http://schemas.microsoft.com/office/drawing/2014/main" id="{4EA53BD7-6894-10C5-F628-79F64DDFB4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88964" y="2275198"/>
            <a:ext cx="914400" cy="914400"/>
          </a:xfrm>
          <a:prstGeom prst="rect">
            <a:avLst/>
          </a:prstGeom>
        </p:spPr>
      </p:pic>
      <p:pic>
        <p:nvPicPr>
          <p:cNvPr id="6" name="Picture 5" descr="Logo&#10;&#10;Description automatically generated">
            <a:extLst>
              <a:ext uri="{FF2B5EF4-FFF2-40B4-BE49-F238E27FC236}">
                <a16:creationId xmlns:a16="http://schemas.microsoft.com/office/drawing/2014/main" id="{D7BFB14F-4B6B-1009-0A1A-D916DE223873}"/>
              </a:ext>
            </a:extLst>
          </p:cNvPr>
          <p:cNvPicPr>
            <a:picLocks noChangeAspect="1"/>
          </p:cNvPicPr>
          <p:nvPr/>
        </p:nvPicPr>
        <p:blipFill>
          <a:blip r:embed="rId10"/>
          <a:stretch>
            <a:fillRect/>
          </a:stretch>
        </p:blipFill>
        <p:spPr>
          <a:xfrm>
            <a:off x="358814" y="31115"/>
            <a:ext cx="428263" cy="628856"/>
          </a:xfrm>
          <a:prstGeom prst="rect">
            <a:avLst/>
          </a:prstGeom>
        </p:spPr>
      </p:pic>
    </p:spTree>
    <p:extLst>
      <p:ext uri="{BB962C8B-B14F-4D97-AF65-F5344CB8AC3E}">
        <p14:creationId xmlns:p14="http://schemas.microsoft.com/office/powerpoint/2010/main" val="335244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8FBE-C32B-F41B-183E-716975F498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9A97597-ABE0-6980-C1E6-026841CADF76}"/>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1" name="Picture 10" descr="Untitled-3.emf">
            <a:extLst>
              <a:ext uri="{FF2B5EF4-FFF2-40B4-BE49-F238E27FC236}">
                <a16:creationId xmlns:a16="http://schemas.microsoft.com/office/drawing/2014/main" id="{A7BF5E31-AAF1-309A-BBCC-954EEC82CA82}"/>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587632"/>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57EE0E01-5788-2851-10A1-FB179052405C}"/>
              </a:ext>
            </a:extLst>
          </p:cNvPr>
          <p:cNvSpPr txBox="1"/>
          <p:nvPr/>
        </p:nvSpPr>
        <p:spPr>
          <a:xfrm>
            <a:off x="993554" y="135719"/>
            <a:ext cx="6743829" cy="400110"/>
          </a:xfrm>
          <a:prstGeom prst="rect">
            <a:avLst/>
          </a:prstGeom>
          <a:noFill/>
        </p:spPr>
        <p:txBody>
          <a:bodyPr wrap="square" rtlCol="0">
            <a:spAutoFit/>
          </a:bodyPr>
          <a:lstStyle/>
          <a:p>
            <a:r>
              <a:rPr lang="en-GB" sz="2000" b="1">
                <a:solidFill>
                  <a:schemeClr val="bg1"/>
                </a:solidFill>
              </a:rPr>
              <a:t>Step Seven – Green Code </a:t>
            </a:r>
          </a:p>
        </p:txBody>
      </p:sp>
      <p:sp>
        <p:nvSpPr>
          <p:cNvPr id="12" name="Rectangle 11">
            <a:extLst>
              <a:ext uri="{FF2B5EF4-FFF2-40B4-BE49-F238E27FC236}">
                <a16:creationId xmlns:a16="http://schemas.microsoft.com/office/drawing/2014/main" id="{8958F293-67ED-8301-5240-28CC63FBBF94}"/>
              </a:ext>
            </a:extLst>
          </p:cNvPr>
          <p:cNvSpPr>
            <a:spLocks noChangeAspect="1"/>
          </p:cNvSpPr>
          <p:nvPr/>
        </p:nvSpPr>
        <p:spPr>
          <a:xfrm>
            <a:off x="4833257" y="5780781"/>
            <a:ext cx="7358744"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51043855-4343-9C7B-0D79-47B0801C16C4}"/>
              </a:ext>
            </a:extLst>
          </p:cNvPr>
          <p:cNvSpPr txBox="1"/>
          <p:nvPr/>
        </p:nvSpPr>
        <p:spPr>
          <a:xfrm>
            <a:off x="4833257" y="5780781"/>
            <a:ext cx="7358743" cy="1077218"/>
          </a:xfrm>
          <a:prstGeom prst="rect">
            <a:avLst/>
          </a:prstGeom>
          <a:noFill/>
        </p:spPr>
        <p:txBody>
          <a:bodyPr wrap="square" rtlCol="0">
            <a:spAutoFit/>
          </a:bodyPr>
          <a:lstStyle/>
          <a:p>
            <a:pPr algn="ctr"/>
            <a:r>
              <a:rPr lang="en-IE" sz="1600">
                <a:solidFill>
                  <a:schemeClr val="bg1"/>
                </a:solidFill>
              </a:rPr>
              <a:t>A Green-Code should demonstrate the schools commitment to environmental actions through a slogan, poem, song, rap etc. </a:t>
            </a:r>
          </a:p>
          <a:p>
            <a:pPr algn="ctr"/>
            <a:r>
              <a:rPr lang="en-IE" sz="1600">
                <a:solidFill>
                  <a:schemeClr val="bg1"/>
                </a:solidFill>
              </a:rPr>
              <a:t>-</a:t>
            </a:r>
          </a:p>
          <a:p>
            <a:pPr algn="ctr"/>
            <a:r>
              <a:rPr lang="en-IE" sz="1600">
                <a:solidFill>
                  <a:schemeClr val="bg1"/>
                </a:solidFill>
              </a:rPr>
              <a:t>Please feel free to add another slide with more information on your Green-Code </a:t>
            </a:r>
          </a:p>
        </p:txBody>
      </p:sp>
      <p:pic>
        <p:nvPicPr>
          <p:cNvPr id="2" name="Picture 1" descr="Shape&#10;&#10;Description automatically generated">
            <a:extLst>
              <a:ext uri="{FF2B5EF4-FFF2-40B4-BE49-F238E27FC236}">
                <a16:creationId xmlns:a16="http://schemas.microsoft.com/office/drawing/2014/main" id="{73094966-2FE1-E794-61BC-E82650886D87}"/>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24604" b="25498"/>
          <a:stretch/>
        </p:blipFill>
        <p:spPr>
          <a:xfrm flipH="1">
            <a:off x="10897955" y="14807"/>
            <a:ext cx="1119437" cy="641935"/>
          </a:xfrm>
          <a:prstGeom prst="rect">
            <a:avLst/>
          </a:prstGeom>
        </p:spPr>
      </p:pic>
      <p:sp>
        <p:nvSpPr>
          <p:cNvPr id="3" name="Rectangle 2">
            <a:extLst>
              <a:ext uri="{FF2B5EF4-FFF2-40B4-BE49-F238E27FC236}">
                <a16:creationId xmlns:a16="http://schemas.microsoft.com/office/drawing/2014/main" id="{A8A51EB0-9255-ACB0-423C-7E0B2A47661A}"/>
              </a:ext>
            </a:extLst>
          </p:cNvPr>
          <p:cNvSpPr/>
          <p:nvPr/>
        </p:nvSpPr>
        <p:spPr>
          <a:xfrm>
            <a:off x="283242" y="1131639"/>
            <a:ext cx="11636391" cy="4499876"/>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lus Sign 3">
            <a:extLst>
              <a:ext uri="{FF2B5EF4-FFF2-40B4-BE49-F238E27FC236}">
                <a16:creationId xmlns:a16="http://schemas.microsoft.com/office/drawing/2014/main" id="{D42B88FA-F69C-3AC5-4D71-6597795A0FBB}"/>
              </a:ext>
            </a:extLst>
          </p:cNvPr>
          <p:cNvSpPr/>
          <p:nvPr/>
        </p:nvSpPr>
        <p:spPr>
          <a:xfrm>
            <a:off x="5776482" y="3516553"/>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Graphic 6" descr="Easel with solid fill">
            <a:extLst>
              <a:ext uri="{FF2B5EF4-FFF2-40B4-BE49-F238E27FC236}">
                <a16:creationId xmlns:a16="http://schemas.microsoft.com/office/drawing/2014/main" id="{3C7D96F7-2703-5594-02A8-A60843D84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2666999"/>
            <a:ext cx="914400" cy="914400"/>
          </a:xfrm>
          <a:prstGeom prst="rect">
            <a:avLst/>
          </a:prstGeom>
        </p:spPr>
      </p:pic>
      <p:sp>
        <p:nvSpPr>
          <p:cNvPr id="14" name="TextBox 13">
            <a:extLst>
              <a:ext uri="{FF2B5EF4-FFF2-40B4-BE49-F238E27FC236}">
                <a16:creationId xmlns:a16="http://schemas.microsoft.com/office/drawing/2014/main" id="{63DEA630-B45B-8651-21E1-02C5E046C7C4}"/>
              </a:ext>
            </a:extLst>
          </p:cNvPr>
          <p:cNvSpPr txBox="1"/>
          <p:nvPr/>
        </p:nvSpPr>
        <p:spPr>
          <a:xfrm>
            <a:off x="460423" y="5996224"/>
            <a:ext cx="4013606" cy="646331"/>
          </a:xfrm>
          <a:prstGeom prst="rect">
            <a:avLst/>
          </a:prstGeom>
          <a:noFill/>
        </p:spPr>
        <p:txBody>
          <a:bodyPr wrap="square">
            <a:spAutoFit/>
          </a:bodyPr>
          <a:lstStyle/>
          <a:p>
            <a:pPr algn="ctr"/>
            <a:r>
              <a:rPr lang="en-IE" sz="1800"/>
              <a:t>Insert a photo </a:t>
            </a:r>
            <a:r>
              <a:rPr lang="en-IE" sz="1800" b="1"/>
              <a:t>or</a:t>
            </a:r>
            <a:r>
              <a:rPr lang="en-IE" sz="1800"/>
              <a:t> copy </a:t>
            </a:r>
            <a:r>
              <a:rPr lang="en-IE" sz="1800" b="1"/>
              <a:t>or</a:t>
            </a:r>
            <a:r>
              <a:rPr lang="en-IE" sz="1800"/>
              <a:t> recording of your schools Green Code</a:t>
            </a:r>
          </a:p>
        </p:txBody>
      </p:sp>
      <p:pic>
        <p:nvPicPr>
          <p:cNvPr id="8" name="Picture 7" descr="Logo&#10;&#10;Description automatically generated">
            <a:extLst>
              <a:ext uri="{FF2B5EF4-FFF2-40B4-BE49-F238E27FC236}">
                <a16:creationId xmlns:a16="http://schemas.microsoft.com/office/drawing/2014/main" id="{81381B33-D7EA-B1D5-7878-4531CB1A735A}"/>
              </a:ext>
            </a:extLst>
          </p:cNvPr>
          <p:cNvPicPr>
            <a:picLocks noChangeAspect="1"/>
          </p:cNvPicPr>
          <p:nvPr/>
        </p:nvPicPr>
        <p:blipFill>
          <a:blip r:embed="rId6"/>
          <a:stretch>
            <a:fillRect/>
          </a:stretch>
        </p:blipFill>
        <p:spPr>
          <a:xfrm>
            <a:off x="358814" y="31115"/>
            <a:ext cx="428263" cy="628856"/>
          </a:xfrm>
          <a:prstGeom prst="rect">
            <a:avLst/>
          </a:prstGeom>
        </p:spPr>
      </p:pic>
    </p:spTree>
    <p:extLst>
      <p:ext uri="{BB962C8B-B14F-4D97-AF65-F5344CB8AC3E}">
        <p14:creationId xmlns:p14="http://schemas.microsoft.com/office/powerpoint/2010/main" val="328866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74f19b32-5b0b-4867-bda8-e69877cfbd4f" xsi:nil="true"/>
    <lcf76f155ced4ddcb4097134ff3c332f xmlns="74f19b32-5b0b-4867-bda8-e69877cfbd4f">
      <Terms xmlns="http://schemas.microsoft.com/office/infopath/2007/PartnerControls"/>
    </lcf76f155ced4ddcb4097134ff3c332f>
    <TaxCatchAll xmlns="d23fce3b-4703-467e-a0a8-1c3951f41d2e" xsi:nil="true"/>
    <_Flow_SignoffStatus xmlns="74f19b32-5b0b-4867-bda8-e69877cfbd4f" xsi:nil="true"/>
    <name xmlns="74f19b32-5b0b-4867-bda8-e69877cfbd4f">
      <UserInfo>
        <DisplayName/>
        <AccountId xsi:nil="true"/>
        <AccountType/>
      </UserInfo>
    </name>
    <Recorder xmlns="74f19b32-5b0b-4867-bda8-e69877cfbd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A54ABDD28A5A47818FBC4085A8DDEA" ma:contentTypeVersion="29" ma:contentTypeDescription="Create a new document." ma:contentTypeScope="" ma:versionID="9a8447670452a2f112ee665891df020f">
  <xsd:schema xmlns:xsd="http://www.w3.org/2001/XMLSchema" xmlns:xs="http://www.w3.org/2001/XMLSchema" xmlns:p="http://schemas.microsoft.com/office/2006/metadata/properties" xmlns:ns2="74f19b32-5b0b-4867-bda8-e69877cfbd4f" xmlns:ns3="d23fce3b-4703-467e-a0a8-1c3951f41d2e" targetNamespace="http://schemas.microsoft.com/office/2006/metadata/properties" ma:root="true" ma:fieldsID="69116dd01da4921443851dd4e71bc70a" ns2:_="" ns3:_="">
    <xsd:import namespace="74f19b32-5b0b-4867-bda8-e69877cfbd4f"/>
    <xsd:import namespace="d23fce3b-4703-467e-a0a8-1c3951f41d2e"/>
    <xsd:element name="properties">
      <xsd:complexType>
        <xsd:sequence>
          <xsd:element name="documentManagement">
            <xsd:complexType>
              <xsd:all>
                <xsd:element ref="ns2:Recorder" minOccurs="0"/>
                <xsd:element ref="ns2:Thumbnail"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name"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19b32-5b0b-4867-bda8-e69877cfbd4f" elementFormDefault="qualified">
    <xsd:import namespace="http://schemas.microsoft.com/office/2006/documentManagement/types"/>
    <xsd:import namespace="http://schemas.microsoft.com/office/infopath/2007/PartnerControls"/>
    <xsd:element name="Recorder" ma:index="2" nillable="true" ma:displayName="Recorder" ma:format="Dropdown" ma:internalName="Recorder" ma:readOnly="false">
      <xsd:simpleType>
        <xsd:restriction base="dms:Text">
          <xsd:maxLength value="255"/>
        </xsd:restriction>
      </xsd:simpleType>
    </xsd:element>
    <xsd:element name="Thumbnail" ma:index="3" nillable="true" ma:displayName="Thumbnail" ma:format="Dropdown" ma:internalName="Thumbnail" ma:readOnly="false">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f583520-766a-4920-abd9-348155ef2e05" ma:termSetId="09814cd3-568e-fe90-9814-8d621ff8fb84" ma:anchorId="fba54fb3-c3e1-fe81-a776-ca4b69148c4d" ma:open="true" ma:isKeyword="false">
      <xsd:complexType>
        <xsd:sequence>
          <xsd:element ref="pc:Terms" minOccurs="0" maxOccurs="1"/>
        </xsd:sequence>
      </xsd:complexType>
    </xsd:element>
    <xsd:element name="name" ma:index="26" nillable="true" ma:displayName="name" ma:format="Dropdown" ma:list="UserInfo" ma:SharePointGroup="0" ma:internalName="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27" nillable="true" ma:displayName="Sign-off status" ma:internalName="Sign_x002d_off_x0020_status">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fce3b-4703-467e-a0a8-1c3951f41d2e"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885c5071-04ed-4e7d-8c08-c535549a8cbc}" ma:internalName="TaxCatchAll" ma:showField="CatchAllData" ma:web="d23fce3b-4703-467e-a0a8-1c3951f41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64E444-CAD4-42F6-B75D-4D8621149130}">
  <ds:schemaRefs>
    <ds:schemaRef ds:uri="http://schemas.microsoft.com/sharepoint/v3/contenttype/forms"/>
  </ds:schemaRefs>
</ds:datastoreItem>
</file>

<file path=customXml/itemProps2.xml><?xml version="1.0" encoding="utf-8"?>
<ds:datastoreItem xmlns:ds="http://schemas.openxmlformats.org/officeDocument/2006/customXml" ds:itemID="{5FFC4A9F-CBCF-47E3-8CC0-DA3C8683A992}">
  <ds:schemaRefs>
    <ds:schemaRef ds:uri="74f19b32-5b0b-4867-bda8-e69877cfbd4f"/>
    <ds:schemaRef ds:uri="d23fce3b-4703-467e-a0a8-1c3951f41d2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413B52C-A20C-41A2-B0D9-C4464B2EDB4D}">
  <ds:schemaRefs>
    <ds:schemaRef ds:uri="74f19b32-5b0b-4867-bda8-e69877cfbd4f"/>
    <ds:schemaRef ds:uri="d23fce3b-4703-467e-a0a8-1c3951f41d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Macilwraith</dc:creator>
  <cp:revision>6</cp:revision>
  <dcterms:created xsi:type="dcterms:W3CDTF">2025-08-11T08:27:38Z</dcterms:created>
  <dcterms:modified xsi:type="dcterms:W3CDTF">2025-09-10T13:38:55Z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0x01010096A54ABDD28A5A47818FBC4085A8DDEA</vt:lpwstr>
  </property>
  <property fmtid="{D5CDD505-2E9C-101B-9397-08002B2CF9AE}" pid="3" name="MediaServiceImageTags">
    <vt:lpwstr/>
  </property>
</Properties>
</file>