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4"/>
  </p:notesMasterIdLst>
  <p:handoutMasterIdLst>
    <p:handoutMasterId r:id="rId15"/>
  </p:handoutMasterIdLst>
  <p:sldIdLst>
    <p:sldId id="424" r:id="rId2"/>
    <p:sldId id="425" r:id="rId3"/>
    <p:sldId id="432" r:id="rId4"/>
    <p:sldId id="400" r:id="rId5"/>
    <p:sldId id="426" r:id="rId6"/>
    <p:sldId id="433" r:id="rId7"/>
    <p:sldId id="423" r:id="rId8"/>
    <p:sldId id="427" r:id="rId9"/>
    <p:sldId id="428" r:id="rId10"/>
    <p:sldId id="429" r:id="rId11"/>
    <p:sldId id="430" r:id="rId12"/>
    <p:sldId id="431" r:id="rId13"/>
  </p:sldIdLst>
  <p:sldSz cx="9144000" cy="6858000" type="screen4x3"/>
  <p:notesSz cx="6997700" cy="92837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6600"/>
    <a:srgbClr val="FF6600"/>
    <a:srgbClr val="FF0000"/>
    <a:srgbClr val="008000"/>
    <a:srgbClr val="FFCC00"/>
    <a:srgbClr val="FFFF00"/>
    <a:srgbClr val="00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9" autoAdjust="0"/>
    <p:restoredTop sz="94660" autoAdjust="0"/>
  </p:normalViewPr>
  <p:slideViewPr>
    <p:cSldViewPr>
      <p:cViewPr>
        <p:scale>
          <a:sx n="75" d="100"/>
          <a:sy n="75" d="100"/>
        </p:scale>
        <p:origin x="-2916" y="-12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987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79875"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79876"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79877"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6ADEC410-ACD5-4A44-ACBD-BB1D6B2CA12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defTabSz="930275">
              <a:defRPr sz="1200"/>
            </a:lvl1pPr>
          </a:lstStyle>
          <a:p>
            <a:pPr>
              <a:defRPr/>
            </a:pPr>
            <a:endParaRPr lang="en-US"/>
          </a:p>
        </p:txBody>
      </p:sp>
      <p:sp>
        <p:nvSpPr>
          <p:cNvPr id="4099" name="Rectangle 3"/>
          <p:cNvSpPr>
            <a:spLocks noGrp="1" noChangeArrowheads="1"/>
          </p:cNvSpPr>
          <p:nvPr>
            <p:ph type="dt" idx="1"/>
          </p:nvPr>
        </p:nvSpPr>
        <p:spPr bwMode="auto">
          <a:xfrm>
            <a:off x="3965575" y="0"/>
            <a:ext cx="3032125" cy="463550"/>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defTabSz="930275">
              <a:defRPr sz="1200"/>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33450" y="4410075"/>
            <a:ext cx="5130800" cy="4176713"/>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defTabSz="930275">
              <a:defRPr sz="1200"/>
            </a:lvl1pPr>
          </a:lstStyle>
          <a:p>
            <a:pPr>
              <a:defRPr/>
            </a:pPr>
            <a:endParaRPr lang="en-US"/>
          </a:p>
        </p:txBody>
      </p:sp>
      <p:sp>
        <p:nvSpPr>
          <p:cNvPr id="4103" name="Rectangle 7"/>
          <p:cNvSpPr>
            <a:spLocks noGrp="1" noChangeArrowheads="1"/>
          </p:cNvSpPr>
          <p:nvPr>
            <p:ph type="sldNum" sz="quarter" idx="5"/>
          </p:nvPr>
        </p:nvSpPr>
        <p:spPr bwMode="auto">
          <a:xfrm>
            <a:off x="3965575" y="8820150"/>
            <a:ext cx="3032125" cy="463550"/>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defTabSz="930275">
              <a:defRPr sz="1200"/>
            </a:lvl1pPr>
          </a:lstStyle>
          <a:p>
            <a:pPr>
              <a:defRPr/>
            </a:pPr>
            <a:fld id="{C9DD9444-D375-412E-BBF7-BE4D1B5097F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a:p>
        </p:txBody>
      </p:sp>
      <p:sp>
        <p:nvSpPr>
          <p:cNvPr id="4" name="Slide Number Placeholder 3"/>
          <p:cNvSpPr>
            <a:spLocks noGrp="1"/>
          </p:cNvSpPr>
          <p:nvPr>
            <p:ph type="sldNum" sz="quarter" idx="10"/>
          </p:nvPr>
        </p:nvSpPr>
        <p:spPr/>
        <p:txBody>
          <a:bodyPr/>
          <a:lstStyle/>
          <a:p>
            <a:pPr>
              <a:defRPr/>
            </a:pPr>
            <a:fld id="{C9DD9444-D375-412E-BBF7-BE4D1B5097F4}" type="slidenum">
              <a:rPr lang="en-US" smtClean="0"/>
              <a:pPr>
                <a:defRPr/>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lvl1pPr>
              <a:defRPr>
                <a:solidFill>
                  <a:srgbClr val="000000"/>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E38D7E74-EC81-43A5-AA78-1CA06503E67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solidFill>
                  <a:srgbClr val="000000"/>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ACB8BA20-45B3-430D-9F9B-9142C567911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solidFill>
                  <a:srgbClr val="000000"/>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730ED2EB-4547-4214-A30F-575048CC05E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lvl1pPr>
              <a:defRPr>
                <a:solidFill>
                  <a:srgbClr val="000000"/>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F306AE31-AA65-4CB2-BC0C-8BB5CBEC4C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000000"/>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rgbClr val="000000"/>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000000"/>
                </a:solidFill>
              </a:defRPr>
            </a:lvl1pPr>
          </a:lstStyle>
          <a:p>
            <a:pPr>
              <a:defRPr/>
            </a:pPr>
            <a:fld id="{E8E0208E-CF47-4721-A812-F11A5570825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lvl1pPr>
              <a:defRPr>
                <a:solidFill>
                  <a:srgbClr val="000000"/>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rgbClr val="000000"/>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185AEB51-D966-4B8E-BAED-C1B94149D3C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lvl1pPr>
              <a:defRPr>
                <a:solidFill>
                  <a:srgbClr val="000000"/>
                </a:solidFill>
              </a:defRPr>
            </a:lvl1pPr>
          </a:lstStyle>
          <a:p>
            <a:pPr>
              <a:defRPr/>
            </a:pPr>
            <a:endParaRPr lang="en-US"/>
          </a:p>
        </p:txBody>
      </p:sp>
      <p:sp>
        <p:nvSpPr>
          <p:cNvPr id="8" name="Footer Placeholder 7"/>
          <p:cNvSpPr>
            <a:spLocks noGrp="1"/>
          </p:cNvSpPr>
          <p:nvPr>
            <p:ph type="ftr" sz="quarter" idx="11"/>
          </p:nvPr>
        </p:nvSpPr>
        <p:spPr/>
        <p:txBody>
          <a:bodyPr/>
          <a:lstStyle>
            <a:lvl1pPr>
              <a:defRPr>
                <a:solidFill>
                  <a:srgbClr val="000000"/>
                </a:solidFill>
              </a:defRPr>
            </a:lvl1pPr>
          </a:lstStyle>
          <a:p>
            <a:pPr>
              <a:defRPr/>
            </a:pPr>
            <a:endParaRPr lang="en-US"/>
          </a:p>
        </p:txBody>
      </p:sp>
      <p:sp>
        <p:nvSpPr>
          <p:cNvPr id="9" name="Slide Number Placeholder 8"/>
          <p:cNvSpPr>
            <a:spLocks noGrp="1"/>
          </p:cNvSpPr>
          <p:nvPr>
            <p:ph type="sldNum" sz="quarter" idx="12"/>
          </p:nvPr>
        </p:nvSpPr>
        <p:spPr/>
        <p:txBody>
          <a:bodyPr/>
          <a:lstStyle>
            <a:lvl1pPr>
              <a:defRPr>
                <a:solidFill>
                  <a:srgbClr val="000000"/>
                </a:solidFill>
              </a:defRPr>
            </a:lvl1pPr>
          </a:lstStyle>
          <a:p>
            <a:pPr>
              <a:defRPr/>
            </a:pPr>
            <a:fld id="{B868E7BE-0559-459B-BB92-A57B226E84D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lvl1pPr>
              <a:defRPr>
                <a:solidFill>
                  <a:srgbClr val="000000"/>
                </a:solidFill>
              </a:defRPr>
            </a:lvl1pPr>
          </a:lstStyle>
          <a:p>
            <a:pPr>
              <a:defRPr/>
            </a:pPr>
            <a:endParaRPr lang="en-US"/>
          </a:p>
        </p:txBody>
      </p:sp>
      <p:sp>
        <p:nvSpPr>
          <p:cNvPr id="4" name="Footer Placeholder 3"/>
          <p:cNvSpPr>
            <a:spLocks noGrp="1"/>
          </p:cNvSpPr>
          <p:nvPr>
            <p:ph type="ftr" sz="quarter" idx="11"/>
          </p:nvPr>
        </p:nvSpPr>
        <p:spPr/>
        <p:txBody>
          <a:bodyPr/>
          <a:lstStyle>
            <a:lvl1pPr>
              <a:defRPr>
                <a:solidFill>
                  <a:srgbClr val="000000"/>
                </a:solidFill>
              </a:defRPr>
            </a:lvl1p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000000"/>
                </a:solidFill>
              </a:defRPr>
            </a:lvl1pPr>
          </a:lstStyle>
          <a:p>
            <a:pPr>
              <a:defRPr/>
            </a:pPr>
            <a:fld id="{1A57F86C-B7F1-4BAB-A9D2-DA9AC46F9009}"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rgbClr val="000000"/>
                </a:solidFill>
              </a:defRPr>
            </a:lvl1pPr>
          </a:lstStyle>
          <a:p>
            <a:pPr>
              <a:defRPr/>
            </a:pPr>
            <a:endParaRPr lang="en-US"/>
          </a:p>
        </p:txBody>
      </p:sp>
      <p:sp>
        <p:nvSpPr>
          <p:cNvPr id="3" name="Footer Placeholder 2"/>
          <p:cNvSpPr>
            <a:spLocks noGrp="1"/>
          </p:cNvSpPr>
          <p:nvPr>
            <p:ph type="ftr" sz="quarter" idx="11"/>
          </p:nvPr>
        </p:nvSpPr>
        <p:spPr/>
        <p:txBody>
          <a:bodyPr/>
          <a:lstStyle>
            <a:lvl1pPr>
              <a:defRPr>
                <a:solidFill>
                  <a:srgbClr val="000000"/>
                </a:solidFill>
              </a:defRPr>
            </a:lvl1pPr>
          </a:lstStyle>
          <a:p>
            <a:pPr>
              <a:defRPr/>
            </a:pPr>
            <a:endParaRPr lang="en-US"/>
          </a:p>
        </p:txBody>
      </p:sp>
      <p:sp>
        <p:nvSpPr>
          <p:cNvPr id="4" name="Slide Number Placeholder 3"/>
          <p:cNvSpPr>
            <a:spLocks noGrp="1"/>
          </p:cNvSpPr>
          <p:nvPr>
            <p:ph type="sldNum" sz="quarter" idx="12"/>
          </p:nvPr>
        </p:nvSpPr>
        <p:spPr/>
        <p:txBody>
          <a:bodyPr/>
          <a:lstStyle>
            <a:lvl1pPr>
              <a:defRPr>
                <a:solidFill>
                  <a:srgbClr val="000000"/>
                </a:solidFill>
              </a:defRPr>
            </a:lvl1pPr>
          </a:lstStyle>
          <a:p>
            <a:pPr>
              <a:defRPr/>
            </a:pPr>
            <a:fld id="{CCCCDA64-24C2-4746-B09B-D29021163A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000000"/>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rgbClr val="000000"/>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8537B88D-DE5B-4A7A-9DE5-CDE99AF0C621}"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IE"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rgbClr val="000000"/>
                </a:solidFill>
              </a:defRPr>
            </a:lvl1pPr>
          </a:lstStyle>
          <a:p>
            <a:pPr>
              <a:defRPr/>
            </a:pPr>
            <a:endParaRPr lang="en-US"/>
          </a:p>
        </p:txBody>
      </p:sp>
      <p:sp>
        <p:nvSpPr>
          <p:cNvPr id="6" name="Footer Placeholder 5"/>
          <p:cNvSpPr>
            <a:spLocks noGrp="1"/>
          </p:cNvSpPr>
          <p:nvPr>
            <p:ph type="ftr" sz="quarter" idx="11"/>
          </p:nvPr>
        </p:nvSpPr>
        <p:spPr/>
        <p:txBody>
          <a:bodyPr/>
          <a:lstStyle>
            <a:lvl1pPr>
              <a:defRPr>
                <a:solidFill>
                  <a:srgbClr val="000000"/>
                </a:solidFill>
              </a:defRPr>
            </a:lvl1p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000000"/>
                </a:solidFill>
              </a:defRPr>
            </a:lvl1pPr>
          </a:lstStyle>
          <a:p>
            <a:pPr>
              <a:defRPr/>
            </a:pPr>
            <a:fld id="{DEEC2467-CA40-4386-88AF-3004DCACE4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IE" smtClean="0"/>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DC421E2-52AD-444C-B15D-0A11E6FAA60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 id="2147484275" r:id="rId6"/>
    <p:sldLayoutId id="2147484276" r:id="rId7"/>
    <p:sldLayoutId id="2147484277" r:id="rId8"/>
    <p:sldLayoutId id="2147484278" r:id="rId9"/>
    <p:sldLayoutId id="2147484279" r:id="rId10"/>
    <p:sldLayoutId id="214748428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2000"/>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a:r>
            <a:br>
              <a:rPr lang="en-IE" dirty="0" smtClean="0"/>
            </a:br>
            <a:r>
              <a:rPr lang="en-IE" dirty="0" smtClean="0"/>
              <a:t>Environmental review Litter and Waste</a:t>
            </a:r>
            <a:br>
              <a:rPr lang="en-IE" dirty="0" smtClean="0"/>
            </a:br>
            <a:endParaRPr lang="en-IE" dirty="0"/>
          </a:p>
        </p:txBody>
      </p:sp>
      <p:sp>
        <p:nvSpPr>
          <p:cNvPr id="3" name="Content Placeholder 2"/>
          <p:cNvSpPr>
            <a:spLocks noGrp="1"/>
          </p:cNvSpPr>
          <p:nvPr>
            <p:ph idx="1"/>
          </p:nvPr>
        </p:nvSpPr>
        <p:spPr>
          <a:xfrm>
            <a:off x="571472" y="1571612"/>
            <a:ext cx="8229600" cy="4525963"/>
          </a:xfrm>
        </p:spPr>
        <p:txBody>
          <a:bodyPr/>
          <a:lstStyle/>
          <a:p>
            <a:r>
              <a:rPr lang="en-IE" dirty="0" smtClean="0"/>
              <a:t>Your review is one of the first steps in your Green-Schools programme</a:t>
            </a:r>
          </a:p>
          <a:p>
            <a:r>
              <a:rPr lang="en-IE" dirty="0" smtClean="0"/>
              <a:t>You should undertake your review before you draw up your action plan </a:t>
            </a:r>
          </a:p>
          <a:p>
            <a:r>
              <a:rPr lang="en-IE" dirty="0" smtClean="0"/>
              <a:t>and before you implement any litter/waste reduction measures</a:t>
            </a:r>
          </a:p>
          <a:p>
            <a:endParaRPr lang="en-IE" dirty="0"/>
          </a:p>
        </p:txBody>
      </p:sp>
      <p:pic>
        <p:nvPicPr>
          <p:cNvPr id="10" name="Picture 9" descr="logofeei.jpg"/>
          <p:cNvPicPr>
            <a:picLocks noChangeAspect="1"/>
          </p:cNvPicPr>
          <p:nvPr/>
        </p:nvPicPr>
        <p:blipFill>
          <a:blip r:embed="rId4" cstate="print"/>
          <a:stretch>
            <a:fillRect/>
          </a:stretch>
        </p:blipFill>
        <p:spPr>
          <a:xfrm>
            <a:off x="8028384" y="5157192"/>
            <a:ext cx="864096" cy="1394134"/>
          </a:xfrm>
          <a:prstGeom prst="rect">
            <a:avLst/>
          </a:prstGeom>
        </p:spPr>
      </p:pic>
      <p:pic>
        <p:nvPicPr>
          <p:cNvPr id="7" name="Picture 6" descr="Green-Schools_4col_min.jpg"/>
          <p:cNvPicPr>
            <a:picLocks noChangeAspect="1"/>
          </p:cNvPicPr>
          <p:nvPr/>
        </p:nvPicPr>
        <p:blipFill>
          <a:blip r:embed="rId5" cstate="print"/>
          <a:stretch>
            <a:fillRect/>
          </a:stretch>
        </p:blipFill>
        <p:spPr>
          <a:xfrm>
            <a:off x="0" y="5085184"/>
            <a:ext cx="1188720" cy="149656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642910" y="857232"/>
            <a:ext cx="8001056" cy="2862322"/>
          </a:xfrm>
          <a:prstGeom prst="rect">
            <a:avLst/>
          </a:prstGeom>
        </p:spPr>
        <p:txBody>
          <a:bodyPr wrap="square">
            <a:spAutoFit/>
          </a:bodyPr>
          <a:lstStyle/>
          <a:p>
            <a:r>
              <a:rPr lang="en-IE" sz="3600" dirty="0"/>
              <a:t>The information gained from your litter and waste review will show you where your main problems are with litter and waste and will be used in drawing up your action plan.</a:t>
            </a:r>
          </a:p>
        </p:txBody>
      </p:sp>
      <p:pic>
        <p:nvPicPr>
          <p:cNvPr id="5121" name="Picture 117" descr="FEE Logo"/>
          <p:cNvPicPr>
            <a:picLocks noChangeAspect="1" noChangeArrowheads="1"/>
          </p:cNvPicPr>
          <p:nvPr/>
        </p:nvPicPr>
        <p:blipFill>
          <a:blip r:embed="rId3" cstate="print"/>
          <a:srcRect/>
          <a:stretch>
            <a:fillRect/>
          </a:stretch>
        </p:blipFill>
        <p:spPr bwMode="auto">
          <a:xfrm>
            <a:off x="7596336" y="5229200"/>
            <a:ext cx="466725" cy="752475"/>
          </a:xfrm>
          <a:prstGeom prst="rect">
            <a:avLst/>
          </a:prstGeom>
          <a:noFill/>
        </p:spPr>
      </p:pic>
      <p:sp>
        <p:nvSpPr>
          <p:cNvPr id="512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125" name="Rectangle 5"/>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5126" name="Rectangle 6"/>
          <p:cNvSpPr>
            <a:spLocks noChangeArrowheads="1"/>
          </p:cNvSpPr>
          <p:nvPr/>
        </p:nvSpPr>
        <p:spPr bwMode="auto">
          <a:xfrm>
            <a:off x="0" y="198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5127" name="Rectangle 7"/>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descr="Green-Schools_4col_min.jpg"/>
          <p:cNvPicPr>
            <a:picLocks noChangeAspect="1"/>
          </p:cNvPicPr>
          <p:nvPr/>
        </p:nvPicPr>
        <p:blipFill>
          <a:blip r:embed="rId4" cstate="print"/>
          <a:stretch>
            <a:fillRect/>
          </a:stretch>
        </p:blipFill>
        <p:spPr>
          <a:xfrm>
            <a:off x="1403648" y="5157192"/>
            <a:ext cx="1188720" cy="1496568"/>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57224" y="785794"/>
            <a:ext cx="7643866" cy="2554545"/>
          </a:xfrm>
          <a:prstGeom prst="rect">
            <a:avLst/>
          </a:prstGeom>
        </p:spPr>
        <p:txBody>
          <a:bodyPr wrap="square">
            <a:spAutoFit/>
          </a:bodyPr>
          <a:lstStyle/>
          <a:p>
            <a:r>
              <a:rPr lang="en-IE" sz="4000" dirty="0"/>
              <a:t>The reviews will also help you decide on your targets i.e. the reductions in the amount of litter and waste you are going to aim for.</a:t>
            </a:r>
          </a:p>
        </p:txBody>
      </p:sp>
      <p:pic>
        <p:nvPicPr>
          <p:cNvPr id="4097" name="Picture 117" descr="FEE Logo"/>
          <p:cNvPicPr>
            <a:picLocks noChangeAspect="1" noChangeArrowheads="1"/>
          </p:cNvPicPr>
          <p:nvPr/>
        </p:nvPicPr>
        <p:blipFill>
          <a:blip r:embed="rId3" cstate="print"/>
          <a:srcRect/>
          <a:stretch>
            <a:fillRect/>
          </a:stretch>
        </p:blipFill>
        <p:spPr bwMode="auto">
          <a:xfrm>
            <a:off x="8028384" y="5517232"/>
            <a:ext cx="466725" cy="752475"/>
          </a:xfrm>
          <a:prstGeom prst="rect">
            <a:avLst/>
          </a:prstGeom>
          <a:noFill/>
        </p:spPr>
      </p:pic>
      <p:sp>
        <p:nvSpPr>
          <p:cNvPr id="410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101" name="Rectangle 5"/>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102" name="Rectangle 6"/>
          <p:cNvSpPr>
            <a:spLocks noChangeArrowheads="1"/>
          </p:cNvSpPr>
          <p:nvPr/>
        </p:nvSpPr>
        <p:spPr bwMode="auto">
          <a:xfrm>
            <a:off x="0" y="198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4103" name="Rectangle 7"/>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descr="Green-Schools_4col_min.jpg"/>
          <p:cNvPicPr>
            <a:picLocks noChangeAspect="1"/>
          </p:cNvPicPr>
          <p:nvPr/>
        </p:nvPicPr>
        <p:blipFill>
          <a:blip r:embed="rId4" cstate="print"/>
          <a:stretch>
            <a:fillRect/>
          </a:stretch>
        </p:blipFill>
        <p:spPr>
          <a:xfrm>
            <a:off x="0" y="5361432"/>
            <a:ext cx="1188720" cy="149656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14348" y="428604"/>
            <a:ext cx="7858180" cy="3046988"/>
          </a:xfrm>
          <a:prstGeom prst="rect">
            <a:avLst/>
          </a:prstGeom>
        </p:spPr>
        <p:txBody>
          <a:bodyPr wrap="square">
            <a:spAutoFit/>
          </a:bodyPr>
          <a:lstStyle/>
          <a:p>
            <a:r>
              <a:rPr lang="en-IE" sz="3200" dirty="0"/>
              <a:t>You will repeat your litter and waste survey a number of times throughout your Green-schools programme (Monitoring and Evaluation) to check you are reaching your targets  and to make amendments in your programme where necessary,</a:t>
            </a:r>
          </a:p>
        </p:txBody>
      </p:sp>
      <p:pic>
        <p:nvPicPr>
          <p:cNvPr id="3073" name="Picture 117" descr="FEE Logo"/>
          <p:cNvPicPr>
            <a:picLocks noChangeAspect="1" noChangeArrowheads="1"/>
          </p:cNvPicPr>
          <p:nvPr/>
        </p:nvPicPr>
        <p:blipFill>
          <a:blip r:embed="rId3" cstate="print"/>
          <a:srcRect/>
          <a:stretch>
            <a:fillRect/>
          </a:stretch>
        </p:blipFill>
        <p:spPr bwMode="auto">
          <a:xfrm>
            <a:off x="7668344" y="5805264"/>
            <a:ext cx="466725" cy="752475"/>
          </a:xfrm>
          <a:prstGeom prst="rect">
            <a:avLst/>
          </a:prstGeom>
          <a:noFill/>
        </p:spPr>
      </p:pic>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3077" name="Rectangle 5"/>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198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Rectangle 7"/>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descr="Green-Schools_4col_min.jpg"/>
          <p:cNvPicPr>
            <a:picLocks noChangeAspect="1"/>
          </p:cNvPicPr>
          <p:nvPr/>
        </p:nvPicPr>
        <p:blipFill>
          <a:blip r:embed="rId4" cstate="print"/>
          <a:stretch>
            <a:fillRect/>
          </a:stretch>
        </p:blipFill>
        <p:spPr>
          <a:xfrm>
            <a:off x="827584" y="5361432"/>
            <a:ext cx="1188720" cy="149656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6000"/>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500034" y="428604"/>
            <a:ext cx="8358246" cy="3970318"/>
          </a:xfrm>
          <a:prstGeom prst="rect">
            <a:avLst/>
          </a:prstGeom>
        </p:spPr>
        <p:txBody>
          <a:bodyPr wrap="square">
            <a:spAutoFit/>
          </a:bodyPr>
          <a:lstStyle/>
          <a:p>
            <a:pPr>
              <a:buFont typeface="Arial" pitchFamily="34" charset="0"/>
              <a:buChar char="•"/>
            </a:pPr>
            <a:r>
              <a:rPr lang="en-IE" sz="3600" dirty="0" smtClean="0"/>
              <a:t> Waste </a:t>
            </a:r>
            <a:r>
              <a:rPr lang="en-IE" sz="3600" dirty="0"/>
              <a:t>; items we have no further use for, they may be useful to someone else so we may be able to pass them on for reuse (clothing to charity shops) or recycling (paper, plastic, cans</a:t>
            </a:r>
            <a:r>
              <a:rPr lang="en-IE" sz="3600" dirty="0" smtClean="0"/>
              <a:t>).</a:t>
            </a:r>
            <a:endParaRPr lang="en-IE" sz="3600" dirty="0"/>
          </a:p>
          <a:p>
            <a:endParaRPr lang="en-IE" sz="3600" dirty="0" smtClean="0"/>
          </a:p>
          <a:p>
            <a:endParaRPr lang="en-IE" sz="3600" dirty="0"/>
          </a:p>
        </p:txBody>
      </p:sp>
      <p:pic>
        <p:nvPicPr>
          <p:cNvPr id="13313" name="Picture 117" descr="FEE Logo"/>
          <p:cNvPicPr>
            <a:picLocks noChangeAspect="1" noChangeArrowheads="1"/>
          </p:cNvPicPr>
          <p:nvPr/>
        </p:nvPicPr>
        <p:blipFill>
          <a:blip r:embed="rId3" cstate="print"/>
          <a:srcRect/>
          <a:stretch>
            <a:fillRect/>
          </a:stretch>
        </p:blipFill>
        <p:spPr bwMode="auto">
          <a:xfrm>
            <a:off x="7812360" y="5517232"/>
            <a:ext cx="541427" cy="872914"/>
          </a:xfrm>
          <a:prstGeom prst="rect">
            <a:avLst/>
          </a:prstGeom>
          <a:noFill/>
        </p:spPr>
      </p:pic>
      <p:sp>
        <p:nvSpPr>
          <p:cNvPr id="1331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317" name="Rectangle 5"/>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8" name="Rectangle 6"/>
          <p:cNvSpPr>
            <a:spLocks noChangeArrowheads="1"/>
          </p:cNvSpPr>
          <p:nvPr/>
        </p:nvSpPr>
        <p:spPr bwMode="auto">
          <a:xfrm>
            <a:off x="0" y="198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3319" name="Rectangle 7"/>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descr="Green-Schools_4col_min.jpg"/>
          <p:cNvPicPr>
            <a:picLocks noChangeAspect="1"/>
          </p:cNvPicPr>
          <p:nvPr/>
        </p:nvPicPr>
        <p:blipFill>
          <a:blip r:embed="rId4" cstate="print"/>
          <a:stretch>
            <a:fillRect/>
          </a:stretch>
        </p:blipFill>
        <p:spPr>
          <a:xfrm>
            <a:off x="0" y="5157192"/>
            <a:ext cx="1188720" cy="14965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8000"/>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1285852" y="2000240"/>
            <a:ext cx="6929470" cy="2308324"/>
          </a:xfrm>
          <a:prstGeom prst="rect">
            <a:avLst/>
          </a:prstGeom>
        </p:spPr>
        <p:txBody>
          <a:bodyPr wrap="square">
            <a:spAutoFit/>
          </a:bodyPr>
          <a:lstStyle/>
          <a:p>
            <a:pPr lvl="3">
              <a:buFont typeface="Arial" pitchFamily="34" charset="0"/>
              <a:buChar char="•"/>
            </a:pPr>
            <a:r>
              <a:rPr lang="en-IE" sz="3600" dirty="0" smtClean="0"/>
              <a:t> Litter; “waste in the wrong place”- if it’s in the bin its waste, if it’s on the ground its litter</a:t>
            </a:r>
            <a:endParaRPr lang="en-IE" sz="3600" dirty="0"/>
          </a:p>
        </p:txBody>
      </p:sp>
      <p:pic>
        <p:nvPicPr>
          <p:cNvPr id="12289" name="Picture 117" descr="FEE Logo"/>
          <p:cNvPicPr>
            <a:picLocks noChangeAspect="1" noChangeArrowheads="1"/>
          </p:cNvPicPr>
          <p:nvPr/>
        </p:nvPicPr>
        <p:blipFill>
          <a:blip r:embed="rId3" cstate="print"/>
          <a:srcRect/>
          <a:stretch>
            <a:fillRect/>
          </a:stretch>
        </p:blipFill>
        <p:spPr bwMode="auto">
          <a:xfrm>
            <a:off x="7596336" y="5517232"/>
            <a:ext cx="466725" cy="752475"/>
          </a:xfrm>
          <a:prstGeom prst="rect">
            <a:avLst/>
          </a:prstGeom>
          <a:noFill/>
        </p:spPr>
      </p:pic>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293" name="Rectangle 5"/>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198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descr="Green-Schools_4col_min.jpg"/>
          <p:cNvPicPr>
            <a:picLocks noChangeAspect="1"/>
          </p:cNvPicPr>
          <p:nvPr/>
        </p:nvPicPr>
        <p:blipFill>
          <a:blip r:embed="rId4" cstate="print"/>
          <a:stretch>
            <a:fillRect/>
          </a:stretch>
        </p:blipFill>
        <p:spPr>
          <a:xfrm>
            <a:off x="0" y="5013176"/>
            <a:ext cx="1188720" cy="149656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0000"/>
            <a:lum/>
          </a:blip>
          <a:srcRect/>
          <a:stretch>
            <a:fillRect t="-1000" b="-1000"/>
          </a:stretch>
        </a:blipFill>
        <a:effectLst/>
      </p:bgPr>
    </p:bg>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IE" b="1" smtClean="0">
                <a:latin typeface="Tahoma" pitchFamily="34" charset="0"/>
                <a:cs typeface="Tahoma" pitchFamily="34" charset="0"/>
              </a:rPr>
              <a:t>Litter Review – how to do it! </a:t>
            </a:r>
            <a:endParaRPr lang="en-IE" smtClean="0"/>
          </a:p>
        </p:txBody>
      </p:sp>
      <p:sp>
        <p:nvSpPr>
          <p:cNvPr id="14339" name="Content Placeholder 2"/>
          <p:cNvSpPr>
            <a:spLocks noGrp="1"/>
          </p:cNvSpPr>
          <p:nvPr>
            <p:ph idx="1"/>
          </p:nvPr>
        </p:nvSpPr>
        <p:spPr>
          <a:xfrm>
            <a:off x="357188" y="1285875"/>
            <a:ext cx="8329612" cy="4840288"/>
          </a:xfrm>
        </p:spPr>
        <p:txBody>
          <a:bodyPr/>
          <a:lstStyle/>
          <a:p>
            <a:pPr>
              <a:buNone/>
            </a:pPr>
            <a:endParaRPr lang="en-IE" dirty="0" smtClean="0"/>
          </a:p>
          <a:p>
            <a:r>
              <a:rPr lang="en-IE" dirty="0" smtClean="0"/>
              <a:t>Materials required</a:t>
            </a:r>
          </a:p>
          <a:p>
            <a:r>
              <a:rPr lang="en-IE" dirty="0" smtClean="0"/>
              <a:t>Graph paper</a:t>
            </a:r>
          </a:p>
          <a:p>
            <a:r>
              <a:rPr lang="en-IE" dirty="0" smtClean="0"/>
              <a:t>Pencil</a:t>
            </a:r>
          </a:p>
          <a:p>
            <a:r>
              <a:rPr lang="en-IE" dirty="0" smtClean="0"/>
              <a:t>Markers</a:t>
            </a:r>
          </a:p>
          <a:p>
            <a:r>
              <a:rPr lang="en-IE" dirty="0" smtClean="0"/>
              <a:t>Ruler</a:t>
            </a:r>
          </a:p>
          <a:p>
            <a:r>
              <a:rPr lang="en-IE" dirty="0" smtClean="0"/>
              <a:t>Gloves or litter picker</a:t>
            </a:r>
          </a:p>
          <a:p>
            <a:r>
              <a:rPr lang="en-IE" dirty="0" smtClean="0"/>
              <a:t>Bags/bin</a:t>
            </a:r>
          </a:p>
          <a:p>
            <a:pPr>
              <a:buNone/>
            </a:pPr>
            <a:endParaRPr lang="en-IE" dirty="0" smtClean="0"/>
          </a:p>
        </p:txBody>
      </p:sp>
      <p:pic>
        <p:nvPicPr>
          <p:cNvPr id="14340" name="Picture 5" descr="MCj04347130000[1]"/>
          <p:cNvPicPr>
            <a:picLocks noChangeAspect="1" noChangeArrowheads="1"/>
          </p:cNvPicPr>
          <p:nvPr/>
        </p:nvPicPr>
        <p:blipFill>
          <a:blip r:embed="rId3" cstate="print"/>
          <a:srcRect/>
          <a:stretch>
            <a:fillRect/>
          </a:stretch>
        </p:blipFill>
        <p:spPr bwMode="auto">
          <a:xfrm>
            <a:off x="7573963" y="5211763"/>
            <a:ext cx="1570037" cy="1646237"/>
          </a:xfrm>
          <a:prstGeom prst="rect">
            <a:avLst/>
          </a:prstGeom>
          <a:noFill/>
          <a:ln w="9525">
            <a:noFill/>
            <a:miter lim="800000"/>
            <a:headEnd/>
            <a:tailEnd/>
          </a:ln>
        </p:spPr>
      </p:pic>
      <p:pic>
        <p:nvPicPr>
          <p:cNvPr id="11265" name="Picture 117" descr="FEE Logo"/>
          <p:cNvPicPr>
            <a:picLocks noChangeAspect="1" noChangeArrowheads="1"/>
          </p:cNvPicPr>
          <p:nvPr/>
        </p:nvPicPr>
        <p:blipFill>
          <a:blip r:embed="rId4" cstate="print"/>
          <a:srcRect/>
          <a:stretch>
            <a:fillRect/>
          </a:stretch>
        </p:blipFill>
        <p:spPr bwMode="auto">
          <a:xfrm>
            <a:off x="6876256" y="5877272"/>
            <a:ext cx="466725" cy="752475"/>
          </a:xfrm>
          <a:prstGeom prst="rect">
            <a:avLst/>
          </a:prstGeom>
          <a:noFill/>
        </p:spPr>
      </p:pic>
      <p:sp>
        <p:nvSpPr>
          <p:cNvPr id="1126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269" name="Rectangle 5"/>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270" name="Rectangle 6"/>
          <p:cNvSpPr>
            <a:spLocks noChangeArrowheads="1"/>
          </p:cNvSpPr>
          <p:nvPr/>
        </p:nvSpPr>
        <p:spPr bwMode="auto">
          <a:xfrm>
            <a:off x="0" y="198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1271" name="Rectangle 7"/>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11" descr="Green-Schools_4col_min.jpg"/>
          <p:cNvPicPr>
            <a:picLocks noChangeAspect="1"/>
          </p:cNvPicPr>
          <p:nvPr/>
        </p:nvPicPr>
        <p:blipFill>
          <a:blip r:embed="rId5" cstate="print"/>
          <a:stretch>
            <a:fillRect/>
          </a:stretch>
        </p:blipFill>
        <p:spPr>
          <a:xfrm>
            <a:off x="5652120" y="5361432"/>
            <a:ext cx="1188720" cy="149656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t="-36000" b="-36000"/>
          </a:stretch>
        </a:blipFill>
        <a:effectLst/>
      </p:bgPr>
    </p:bg>
    <p:spTree>
      <p:nvGrpSpPr>
        <p:cNvPr id="1" name=""/>
        <p:cNvGrpSpPr/>
        <p:nvPr/>
      </p:nvGrpSpPr>
      <p:grpSpPr>
        <a:xfrm>
          <a:off x="0" y="0"/>
          <a:ext cx="0" cy="0"/>
          <a:chOff x="0" y="0"/>
          <a:chExt cx="0" cy="0"/>
        </a:xfrm>
      </p:grpSpPr>
      <p:sp>
        <p:nvSpPr>
          <p:cNvPr id="4" name="Rectangle 3"/>
          <p:cNvSpPr/>
          <p:nvPr/>
        </p:nvSpPr>
        <p:spPr>
          <a:xfrm>
            <a:off x="0" y="-495151"/>
            <a:ext cx="9001156" cy="5262979"/>
          </a:xfrm>
          <a:prstGeom prst="rect">
            <a:avLst/>
          </a:prstGeom>
        </p:spPr>
        <p:txBody>
          <a:bodyPr wrap="square">
            <a:spAutoFit/>
          </a:bodyPr>
          <a:lstStyle/>
          <a:p>
            <a:endParaRPr lang="en-IE" dirty="0" smtClean="0"/>
          </a:p>
          <a:p>
            <a:endParaRPr lang="en-IE" dirty="0"/>
          </a:p>
          <a:p>
            <a:endParaRPr lang="en-IE" dirty="0" smtClean="0"/>
          </a:p>
          <a:p>
            <a:r>
              <a:rPr lang="en-IE" dirty="0" smtClean="0"/>
              <a:t>Procedure</a:t>
            </a:r>
          </a:p>
          <a:p>
            <a:endParaRPr lang="en-IE" dirty="0"/>
          </a:p>
          <a:p>
            <a:pPr lvl="0">
              <a:buFont typeface="Arial" pitchFamily="34" charset="0"/>
              <a:buChar char="•"/>
            </a:pPr>
            <a:r>
              <a:rPr lang="en-IE" dirty="0"/>
              <a:t>Divide school and school grounds into different areas for different groups of students to carry out a review on that area e.g. classrooms, hall, yard, garden</a:t>
            </a:r>
          </a:p>
          <a:p>
            <a:pPr lvl="0">
              <a:buFont typeface="Arial" pitchFamily="34" charset="0"/>
              <a:buChar char="•"/>
            </a:pPr>
            <a:r>
              <a:rPr lang="en-IE" dirty="0"/>
              <a:t>Assign a group of students to each area</a:t>
            </a:r>
          </a:p>
          <a:p>
            <a:pPr lvl="0">
              <a:buFont typeface="Arial" pitchFamily="34" charset="0"/>
              <a:buChar char="•"/>
            </a:pPr>
            <a:r>
              <a:rPr lang="en-IE" dirty="0"/>
              <a:t>Students draw a map of the area</a:t>
            </a:r>
          </a:p>
          <a:p>
            <a:pPr lvl="0">
              <a:buFont typeface="Arial" pitchFamily="34" charset="0"/>
              <a:buChar char="•"/>
            </a:pPr>
            <a:r>
              <a:rPr lang="en-IE" dirty="0"/>
              <a:t>Students collect litter and mark on the map where litter was found, different types of litter can be marked on the map with different colour pens</a:t>
            </a:r>
          </a:p>
          <a:p>
            <a:pPr lvl="0"/>
            <a:endParaRPr lang="en-IE" dirty="0"/>
          </a:p>
        </p:txBody>
      </p:sp>
      <p:pic>
        <p:nvPicPr>
          <p:cNvPr id="10241" name="Picture 117" descr="FEE Logo"/>
          <p:cNvPicPr>
            <a:picLocks noChangeAspect="1" noChangeArrowheads="1"/>
          </p:cNvPicPr>
          <p:nvPr/>
        </p:nvPicPr>
        <p:blipFill>
          <a:blip r:embed="rId3" cstate="print"/>
          <a:srcRect/>
          <a:stretch>
            <a:fillRect/>
          </a:stretch>
        </p:blipFill>
        <p:spPr bwMode="auto">
          <a:xfrm>
            <a:off x="7345635" y="5589240"/>
            <a:ext cx="466725" cy="752475"/>
          </a:xfrm>
          <a:prstGeom prst="rect">
            <a:avLst/>
          </a:prstGeom>
          <a:noFill/>
        </p:spPr>
      </p:pic>
      <p:sp>
        <p:nvSpPr>
          <p:cNvPr id="102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45" name="Rectangle 5"/>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0246" name="Rectangle 6"/>
          <p:cNvSpPr>
            <a:spLocks noChangeArrowheads="1"/>
          </p:cNvSpPr>
          <p:nvPr/>
        </p:nvSpPr>
        <p:spPr bwMode="auto">
          <a:xfrm>
            <a:off x="0" y="198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10247" name="Rectangle 7"/>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descr="Green-Schools_4col_min.jpg"/>
          <p:cNvPicPr>
            <a:picLocks noChangeAspect="1"/>
          </p:cNvPicPr>
          <p:nvPr/>
        </p:nvPicPr>
        <p:blipFill>
          <a:blip r:embed="rId4" cstate="print"/>
          <a:stretch>
            <a:fillRect/>
          </a:stretch>
        </p:blipFill>
        <p:spPr>
          <a:xfrm>
            <a:off x="6156176" y="5085184"/>
            <a:ext cx="1188720" cy="1496568"/>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t="-52000" b="-52000"/>
          </a:stretch>
        </a:blipFill>
        <a:effectLst/>
      </p:bgPr>
    </p:bg>
    <p:spTree>
      <p:nvGrpSpPr>
        <p:cNvPr id="1" name=""/>
        <p:cNvGrpSpPr/>
        <p:nvPr/>
      </p:nvGrpSpPr>
      <p:grpSpPr>
        <a:xfrm>
          <a:off x="0" y="0"/>
          <a:ext cx="0" cy="0"/>
          <a:chOff x="0" y="0"/>
          <a:chExt cx="0" cy="0"/>
        </a:xfrm>
      </p:grpSpPr>
      <p:sp>
        <p:nvSpPr>
          <p:cNvPr id="2" name="Rectangle 1"/>
          <p:cNvSpPr/>
          <p:nvPr/>
        </p:nvSpPr>
        <p:spPr>
          <a:xfrm>
            <a:off x="1214414" y="2090172"/>
            <a:ext cx="7429552" cy="1938992"/>
          </a:xfrm>
          <a:prstGeom prst="rect">
            <a:avLst/>
          </a:prstGeom>
        </p:spPr>
        <p:txBody>
          <a:bodyPr wrap="square">
            <a:spAutoFit/>
          </a:bodyPr>
          <a:lstStyle/>
          <a:p>
            <a:pPr lvl="0">
              <a:buFont typeface="Arial" pitchFamily="34" charset="0"/>
              <a:buChar char="•"/>
            </a:pPr>
            <a:r>
              <a:rPr lang="en-IE" dirty="0" smtClean="0"/>
              <a:t>Get students to quantify how much litter was found in each area by calculating weight or number of different types of litter </a:t>
            </a:r>
          </a:p>
          <a:p>
            <a:pPr lvl="0">
              <a:buFont typeface="Arial" pitchFamily="34" charset="0"/>
              <a:buChar char="•"/>
            </a:pPr>
            <a:r>
              <a:rPr lang="en-IE" dirty="0" smtClean="0"/>
              <a:t>Students draw bar, pie charts or pictogram to represent their findings</a:t>
            </a:r>
            <a:endParaRPr lang="en-IE" dirty="0"/>
          </a:p>
        </p:txBody>
      </p:sp>
      <p:pic>
        <p:nvPicPr>
          <p:cNvPr id="9217" name="Picture 117" descr="FEE Logo"/>
          <p:cNvPicPr>
            <a:picLocks noChangeAspect="1" noChangeArrowheads="1"/>
          </p:cNvPicPr>
          <p:nvPr/>
        </p:nvPicPr>
        <p:blipFill>
          <a:blip r:embed="rId3" cstate="print"/>
          <a:srcRect/>
          <a:stretch>
            <a:fillRect/>
          </a:stretch>
        </p:blipFill>
        <p:spPr bwMode="auto">
          <a:xfrm>
            <a:off x="8028384" y="5733256"/>
            <a:ext cx="466725" cy="752475"/>
          </a:xfrm>
          <a:prstGeom prst="rect">
            <a:avLst/>
          </a:prstGeom>
          <a:noFill/>
        </p:spPr>
      </p:pic>
      <p:sp>
        <p:nvSpPr>
          <p:cNvPr id="92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221" name="Rectangle 5"/>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9222" name="Rectangle 6"/>
          <p:cNvSpPr>
            <a:spLocks noChangeArrowheads="1"/>
          </p:cNvSpPr>
          <p:nvPr/>
        </p:nvSpPr>
        <p:spPr bwMode="auto">
          <a:xfrm>
            <a:off x="0" y="198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9223" name="Rectangle 7"/>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descr="Green-Schools_4col_min.jpg"/>
          <p:cNvPicPr>
            <a:picLocks noChangeAspect="1"/>
          </p:cNvPicPr>
          <p:nvPr/>
        </p:nvPicPr>
        <p:blipFill>
          <a:blip r:embed="rId4" cstate="print"/>
          <a:stretch>
            <a:fillRect/>
          </a:stretch>
        </p:blipFill>
        <p:spPr>
          <a:xfrm>
            <a:off x="251520" y="5361432"/>
            <a:ext cx="1188720" cy="14965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t="-15000" b="-15000"/>
          </a:stretch>
        </a:blipFill>
        <a:effectLst/>
      </p:bgPr>
    </p:bg>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8229600" cy="1143000"/>
          </a:xfrm>
        </p:spPr>
        <p:txBody>
          <a:bodyPr/>
          <a:lstStyle/>
          <a:p>
            <a:r>
              <a:rPr lang="en-IE" b="1" dirty="0" smtClean="0"/>
              <a:t>Waste Review</a:t>
            </a:r>
          </a:p>
        </p:txBody>
      </p:sp>
      <p:sp>
        <p:nvSpPr>
          <p:cNvPr id="3" name="Content Placeholder 2"/>
          <p:cNvSpPr>
            <a:spLocks noGrp="1"/>
          </p:cNvSpPr>
          <p:nvPr>
            <p:ph idx="1"/>
          </p:nvPr>
        </p:nvSpPr>
        <p:spPr>
          <a:xfrm>
            <a:off x="357188" y="1357298"/>
            <a:ext cx="7858150" cy="4572032"/>
          </a:xfrm>
        </p:spPr>
        <p:txBody>
          <a:bodyPr/>
          <a:lstStyle/>
          <a:p>
            <a:r>
              <a:rPr lang="en-IE" sz="2800" dirty="0" smtClean="0"/>
              <a:t>Contact your waste service provider – they can often provide weights get the weight records for as many months as possible (best been for a year)  and get students to calculate the average monthly or weekly weight of waste produced and the weight of weight produced per person in the school daily/weekly or monthly.(it may also be possible to get different weights for recyclables’ and landfill waste)</a:t>
            </a:r>
          </a:p>
          <a:p>
            <a:endParaRPr lang="en-IE" sz="2800" dirty="0" smtClean="0"/>
          </a:p>
          <a:p>
            <a:pPr>
              <a:buNone/>
            </a:pPr>
            <a:endParaRPr lang="en-IE" sz="2800" dirty="0" smtClean="0"/>
          </a:p>
        </p:txBody>
      </p:sp>
      <p:pic>
        <p:nvPicPr>
          <p:cNvPr id="8193" name="Picture 117" descr="FEE Logo"/>
          <p:cNvPicPr>
            <a:picLocks noChangeAspect="1" noChangeArrowheads="1"/>
          </p:cNvPicPr>
          <p:nvPr/>
        </p:nvPicPr>
        <p:blipFill>
          <a:blip r:embed="rId3" cstate="print"/>
          <a:srcRect/>
          <a:stretch>
            <a:fillRect/>
          </a:stretch>
        </p:blipFill>
        <p:spPr bwMode="auto">
          <a:xfrm>
            <a:off x="7380312" y="5661248"/>
            <a:ext cx="466725" cy="752475"/>
          </a:xfrm>
          <a:prstGeom prst="rect">
            <a:avLst/>
          </a:prstGeom>
          <a:noFill/>
        </p:spPr>
      </p:pic>
      <p:sp>
        <p:nvSpPr>
          <p:cNvPr id="819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97" name="Rectangle 5"/>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8198" name="Rectangle 6"/>
          <p:cNvSpPr>
            <a:spLocks noChangeArrowheads="1"/>
          </p:cNvSpPr>
          <p:nvPr/>
        </p:nvSpPr>
        <p:spPr bwMode="auto">
          <a:xfrm>
            <a:off x="0" y="198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8199" name="Rectangle 7"/>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1" name="Picture 10" descr="Green-Schools_4col_min.jpg"/>
          <p:cNvPicPr>
            <a:picLocks noChangeAspect="1"/>
          </p:cNvPicPr>
          <p:nvPr/>
        </p:nvPicPr>
        <p:blipFill>
          <a:blip r:embed="rId4" cstate="print"/>
          <a:stretch>
            <a:fillRect/>
          </a:stretch>
        </p:blipFill>
        <p:spPr>
          <a:xfrm>
            <a:off x="323528" y="5361432"/>
            <a:ext cx="1188720" cy="149656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8000"/>
            <a:lum/>
          </a:blip>
          <a:srcRect/>
          <a:stretch>
            <a:fillRect l="-13000" r="-13000"/>
          </a:stretch>
        </a:blipFill>
        <a:effectLst/>
      </p:bgPr>
    </p:bg>
    <p:spTree>
      <p:nvGrpSpPr>
        <p:cNvPr id="1" name=""/>
        <p:cNvGrpSpPr/>
        <p:nvPr/>
      </p:nvGrpSpPr>
      <p:grpSpPr>
        <a:xfrm>
          <a:off x="0" y="0"/>
          <a:ext cx="0" cy="0"/>
          <a:chOff x="0" y="0"/>
          <a:chExt cx="0" cy="0"/>
        </a:xfrm>
      </p:grpSpPr>
      <p:sp>
        <p:nvSpPr>
          <p:cNvPr id="4" name="Rectangle 3"/>
          <p:cNvSpPr/>
          <p:nvPr/>
        </p:nvSpPr>
        <p:spPr>
          <a:xfrm>
            <a:off x="642910" y="785794"/>
            <a:ext cx="7500990" cy="2862322"/>
          </a:xfrm>
          <a:prstGeom prst="rect">
            <a:avLst/>
          </a:prstGeom>
        </p:spPr>
        <p:txBody>
          <a:bodyPr wrap="square">
            <a:spAutoFit/>
          </a:bodyPr>
          <a:lstStyle/>
          <a:p>
            <a:pPr lvl="0"/>
            <a:r>
              <a:rPr lang="en-IE" sz="3600" dirty="0"/>
              <a:t>If your bin weights are not recorded by your waste collection company weigh your waste daily </a:t>
            </a:r>
            <a:r>
              <a:rPr lang="en-IE" sz="3600" dirty="0" smtClean="0"/>
              <a:t>or </a:t>
            </a:r>
            <a:r>
              <a:rPr lang="en-IE" sz="3600" dirty="0"/>
              <a:t>weekly for a period and calculate the average, a bathroom scales can be used.</a:t>
            </a:r>
          </a:p>
        </p:txBody>
      </p:sp>
      <p:pic>
        <p:nvPicPr>
          <p:cNvPr id="7169" name="Picture 117" descr="FEE Logo"/>
          <p:cNvPicPr>
            <a:picLocks noChangeAspect="1" noChangeArrowheads="1"/>
          </p:cNvPicPr>
          <p:nvPr/>
        </p:nvPicPr>
        <p:blipFill>
          <a:blip r:embed="rId3" cstate="print"/>
          <a:srcRect/>
          <a:stretch>
            <a:fillRect/>
          </a:stretch>
        </p:blipFill>
        <p:spPr bwMode="auto">
          <a:xfrm>
            <a:off x="7452320" y="5877272"/>
            <a:ext cx="466725" cy="752475"/>
          </a:xfrm>
          <a:prstGeom prst="rect">
            <a:avLst/>
          </a:prstGeom>
          <a:noFill/>
        </p:spPr>
      </p:pic>
      <p:sp>
        <p:nvSpPr>
          <p:cNvPr id="717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173" name="Rectangle 5"/>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7174" name="Rectangle 6"/>
          <p:cNvSpPr>
            <a:spLocks noChangeArrowheads="1"/>
          </p:cNvSpPr>
          <p:nvPr/>
        </p:nvSpPr>
        <p:spPr bwMode="auto">
          <a:xfrm>
            <a:off x="0" y="198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7175" name="Rectangle 7"/>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descr="Green-Schools_4col_min.jpg"/>
          <p:cNvPicPr>
            <a:picLocks noChangeAspect="1"/>
          </p:cNvPicPr>
          <p:nvPr/>
        </p:nvPicPr>
        <p:blipFill>
          <a:blip r:embed="rId4" cstate="print"/>
          <a:stretch>
            <a:fillRect/>
          </a:stretch>
        </p:blipFill>
        <p:spPr>
          <a:xfrm>
            <a:off x="6300192" y="5361432"/>
            <a:ext cx="1188720" cy="149656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2000"/>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785786" y="571480"/>
            <a:ext cx="8001056" cy="3170099"/>
          </a:xfrm>
          <a:prstGeom prst="rect">
            <a:avLst/>
          </a:prstGeom>
        </p:spPr>
        <p:txBody>
          <a:bodyPr wrap="square">
            <a:spAutoFit/>
          </a:bodyPr>
          <a:lstStyle/>
          <a:p>
            <a:pPr lvl="0"/>
            <a:r>
              <a:rPr lang="en-IE" sz="4000" dirty="0">
                <a:solidFill>
                  <a:schemeClr val="accent2"/>
                </a:solidFill>
              </a:rPr>
              <a:t>Do a bin survey i.e. empty the bin onto a plastic sheet and get students (wearing Gloves) to separate waste into different items e.g. cans, papers, plastic, graph your results</a:t>
            </a:r>
          </a:p>
        </p:txBody>
      </p:sp>
      <p:pic>
        <p:nvPicPr>
          <p:cNvPr id="6145" name="Picture 117" descr="FEE Logo"/>
          <p:cNvPicPr>
            <a:picLocks noChangeAspect="1" noChangeArrowheads="1"/>
          </p:cNvPicPr>
          <p:nvPr/>
        </p:nvPicPr>
        <p:blipFill>
          <a:blip r:embed="rId3" cstate="print"/>
          <a:srcRect/>
          <a:stretch>
            <a:fillRect/>
          </a:stretch>
        </p:blipFill>
        <p:spPr bwMode="auto">
          <a:xfrm>
            <a:off x="7452320" y="5445224"/>
            <a:ext cx="466725" cy="752475"/>
          </a:xfrm>
          <a:prstGeom prst="rect">
            <a:avLst/>
          </a:prstGeom>
          <a:noFill/>
        </p:spPr>
      </p:pic>
      <p:sp>
        <p:nvSpPr>
          <p:cNvPr id="614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149" name="Rectangle 5"/>
          <p:cNvSpPr>
            <a:spLocks noChangeArrowheads="1"/>
          </p:cNvSpPr>
          <p:nvPr/>
        </p:nvSpPr>
        <p:spPr bwMode="auto">
          <a:xfrm>
            <a:off x="0" y="1181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6150" name="Rectangle 6"/>
          <p:cNvSpPr>
            <a:spLocks noChangeArrowheads="1"/>
          </p:cNvSpPr>
          <p:nvPr/>
        </p:nvSpPr>
        <p:spPr bwMode="auto">
          <a:xfrm>
            <a:off x="0" y="1981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sp>
        <p:nvSpPr>
          <p:cNvPr id="6151" name="Rectangle 7"/>
          <p:cNvSpPr>
            <a:spLocks noChangeArrowheads="1"/>
          </p:cNvSpPr>
          <p:nvPr/>
        </p:nvSpPr>
        <p:spPr bwMode="auto">
          <a:xfrm>
            <a:off x="0" y="27336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smtClean="0">
                <a:ln>
                  <a:noFill/>
                </a:ln>
                <a:solidFill>
                  <a:schemeClr val="tx1"/>
                </a:solidFill>
                <a:effectLst/>
                <a:latin typeface="Comic Sans MS" pitchFamily="66" charset="0"/>
                <a:ea typeface="Arial Unicode MS" pitchFamily="34" charset="-128"/>
                <a:cs typeface="Arial Unicode MS" pitchFamily="34" charset="-128"/>
              </a:rPr>
              <a:t>                            </a:t>
            </a:r>
            <a:endParaRPr kumimoji="0" lang="en-GB" sz="1800" b="0" i="0" u="none" strike="noStrike" cap="none" normalizeH="0" baseline="0" smtClean="0">
              <a:ln>
                <a:noFill/>
              </a:ln>
              <a:solidFill>
                <a:schemeClr val="tx1"/>
              </a:solidFill>
              <a:effectLst/>
              <a:latin typeface="Arial" pitchFamily="34" charset="0"/>
              <a:cs typeface="Arial" pitchFamily="34" charset="0"/>
            </a:endParaRPr>
          </a:p>
        </p:txBody>
      </p:sp>
      <p:pic>
        <p:nvPicPr>
          <p:cNvPr id="10" name="Picture 9" descr="Green-Schools_4col_min.jpg"/>
          <p:cNvPicPr>
            <a:picLocks noChangeAspect="1"/>
          </p:cNvPicPr>
          <p:nvPr/>
        </p:nvPicPr>
        <p:blipFill>
          <a:blip r:embed="rId4" cstate="print"/>
          <a:stretch>
            <a:fillRect/>
          </a:stretch>
        </p:blipFill>
        <p:spPr>
          <a:xfrm>
            <a:off x="0" y="5085184"/>
            <a:ext cx="1188720" cy="149656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7596</TotalTime>
  <Words>505</Words>
  <Application>Microsoft Office PowerPoint</Application>
  <PresentationFormat>On-screen Show (4:3)</PresentationFormat>
  <Paragraphs>67</Paragraphs>
  <Slides>12</Slides>
  <Notes>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 Environmental review Litter and Waste </vt:lpstr>
      <vt:lpstr>Slide 2</vt:lpstr>
      <vt:lpstr>Slide 3</vt:lpstr>
      <vt:lpstr>Litter Review – how to do it! </vt:lpstr>
      <vt:lpstr>Slide 5</vt:lpstr>
      <vt:lpstr>Slide 6</vt:lpstr>
      <vt:lpstr>Waste Review</vt:lpstr>
      <vt:lpstr>Slide 8</vt:lpstr>
      <vt:lpstr>Slide 9</vt:lpstr>
      <vt:lpstr>Slide 10</vt:lpstr>
      <vt:lpstr>Slide 11</vt:lpstr>
      <vt:lpstr>Slide 12</vt:lpstr>
    </vt:vector>
  </TitlesOfParts>
  <Company>An Taisce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Environmental Education Unit</dc:creator>
  <cp:lastModifiedBy>cmcdonald</cp:lastModifiedBy>
  <cp:revision>353</cp:revision>
  <dcterms:created xsi:type="dcterms:W3CDTF">2003-11-16T21:49:38Z</dcterms:created>
  <dcterms:modified xsi:type="dcterms:W3CDTF">2016-07-19T14:04:48Z</dcterms:modified>
</cp:coreProperties>
</file>